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Lst>
  <p:notesMasterIdLst>
    <p:notesMasterId r:id="rId61"/>
  </p:notesMasterIdLst>
  <p:sldIdLst>
    <p:sldId id="288" r:id="rId2"/>
    <p:sldId id="258" r:id="rId3"/>
    <p:sldId id="264" r:id="rId4"/>
    <p:sldId id="302" r:id="rId5"/>
    <p:sldId id="279" r:id="rId6"/>
    <p:sldId id="280" r:id="rId7"/>
    <p:sldId id="303" r:id="rId8"/>
    <p:sldId id="256" r:id="rId9"/>
    <p:sldId id="297" r:id="rId10"/>
    <p:sldId id="308" r:id="rId11"/>
    <p:sldId id="304" r:id="rId12"/>
    <p:sldId id="257" r:id="rId13"/>
    <p:sldId id="259" r:id="rId14"/>
    <p:sldId id="260" r:id="rId15"/>
    <p:sldId id="261" r:id="rId16"/>
    <p:sldId id="262" r:id="rId17"/>
    <p:sldId id="263" r:id="rId18"/>
    <p:sldId id="291" r:id="rId19"/>
    <p:sldId id="289" r:id="rId20"/>
    <p:sldId id="306" r:id="rId21"/>
    <p:sldId id="283" r:id="rId22"/>
    <p:sldId id="284" r:id="rId23"/>
    <p:sldId id="285" r:id="rId24"/>
    <p:sldId id="281" r:id="rId25"/>
    <p:sldId id="286" r:id="rId26"/>
    <p:sldId id="310" r:id="rId27"/>
    <p:sldId id="267" r:id="rId28"/>
    <p:sldId id="309" r:id="rId29"/>
    <p:sldId id="301" r:id="rId30"/>
    <p:sldId id="276" r:id="rId31"/>
    <p:sldId id="314" r:id="rId32"/>
    <p:sldId id="315" r:id="rId33"/>
    <p:sldId id="298" r:id="rId34"/>
    <p:sldId id="277" r:id="rId35"/>
    <p:sldId id="299" r:id="rId36"/>
    <p:sldId id="307" r:id="rId37"/>
    <p:sldId id="275" r:id="rId38"/>
    <p:sldId id="274" r:id="rId39"/>
    <p:sldId id="295" r:id="rId40"/>
    <p:sldId id="311" r:id="rId41"/>
    <p:sldId id="312" r:id="rId42"/>
    <p:sldId id="296" r:id="rId43"/>
    <p:sldId id="316" r:id="rId44"/>
    <p:sldId id="265" r:id="rId45"/>
    <p:sldId id="266" r:id="rId46"/>
    <p:sldId id="300" r:id="rId47"/>
    <p:sldId id="319" r:id="rId48"/>
    <p:sldId id="287" r:id="rId49"/>
    <p:sldId id="320" r:id="rId50"/>
    <p:sldId id="321" r:id="rId51"/>
    <p:sldId id="322" r:id="rId52"/>
    <p:sldId id="323" r:id="rId53"/>
    <p:sldId id="324" r:id="rId54"/>
    <p:sldId id="325" r:id="rId55"/>
    <p:sldId id="318" r:id="rId56"/>
    <p:sldId id="317" r:id="rId57"/>
    <p:sldId id="294" r:id="rId58"/>
    <p:sldId id="293" r:id="rId59"/>
    <p:sldId id="31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72" autoAdjust="0"/>
    <p:restoredTop sz="94660"/>
  </p:normalViewPr>
  <p:slideViewPr>
    <p:cSldViewPr snapToGrid="0">
      <p:cViewPr varScale="1">
        <p:scale>
          <a:sx n="128" d="100"/>
          <a:sy n="128" d="100"/>
        </p:scale>
        <p:origin x="96" y="182"/>
      </p:cViewPr>
      <p:guideLst/>
    </p:cSldViewPr>
  </p:slideViewPr>
  <p:notesTextViewPr>
    <p:cViewPr>
      <p:scale>
        <a:sx n="1" d="1"/>
        <a:sy n="1" d="1"/>
      </p:scale>
      <p:origin x="0" y="0"/>
    </p:cViewPr>
  </p:notesTextViewPr>
  <p:sorterViewPr>
    <p:cViewPr>
      <p:scale>
        <a:sx n="100" d="100"/>
        <a:sy n="100" d="100"/>
      </p:scale>
      <p:origin x="0" y="-95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EE058-8DF0-4136-8F1D-3D0C1927ADD6}" type="datetimeFigureOut">
              <a:rPr lang="en-US" smtClean="0"/>
              <a:t>4/9/2018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736A1-90BE-4E9C-8F78-47EC5B1719B3}" type="slidenum">
              <a:rPr lang="en-US" smtClean="0"/>
              <a:t>‹#›</a:t>
            </a:fld>
            <a:endParaRPr lang="en-US"/>
          </a:p>
        </p:txBody>
      </p:sp>
    </p:spTree>
    <p:extLst>
      <p:ext uri="{BB962C8B-B14F-4D97-AF65-F5344CB8AC3E}">
        <p14:creationId xmlns:p14="http://schemas.microsoft.com/office/powerpoint/2010/main" val="3980033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49</a:t>
            </a:fld>
            <a:endParaRPr lang="nb-NO"/>
          </a:p>
        </p:txBody>
      </p:sp>
    </p:spTree>
    <p:extLst>
      <p:ext uri="{BB962C8B-B14F-4D97-AF65-F5344CB8AC3E}">
        <p14:creationId xmlns:p14="http://schemas.microsoft.com/office/powerpoint/2010/main" val="46195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50</a:t>
            </a:fld>
            <a:endParaRPr lang="nb-NO"/>
          </a:p>
        </p:txBody>
      </p:sp>
    </p:spTree>
    <p:extLst>
      <p:ext uri="{BB962C8B-B14F-4D97-AF65-F5344CB8AC3E}">
        <p14:creationId xmlns:p14="http://schemas.microsoft.com/office/powerpoint/2010/main" val="3033349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51</a:t>
            </a:fld>
            <a:endParaRPr lang="nb-NO"/>
          </a:p>
        </p:txBody>
      </p:sp>
    </p:spTree>
    <p:extLst>
      <p:ext uri="{BB962C8B-B14F-4D97-AF65-F5344CB8AC3E}">
        <p14:creationId xmlns:p14="http://schemas.microsoft.com/office/powerpoint/2010/main" val="126837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52</a:t>
            </a:fld>
            <a:endParaRPr lang="nb-NO"/>
          </a:p>
        </p:txBody>
      </p:sp>
    </p:spTree>
    <p:extLst>
      <p:ext uri="{BB962C8B-B14F-4D97-AF65-F5344CB8AC3E}">
        <p14:creationId xmlns:p14="http://schemas.microsoft.com/office/powerpoint/2010/main" val="171538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53</a:t>
            </a:fld>
            <a:endParaRPr lang="nb-NO"/>
          </a:p>
        </p:txBody>
      </p:sp>
    </p:spTree>
    <p:extLst>
      <p:ext uri="{BB962C8B-B14F-4D97-AF65-F5344CB8AC3E}">
        <p14:creationId xmlns:p14="http://schemas.microsoft.com/office/powerpoint/2010/main" val="154650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5338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220283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54524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053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a:t>
            </a:fld>
            <a:endParaRPr lang="en-US"/>
          </a:p>
        </p:txBody>
      </p:sp>
    </p:spTree>
    <p:extLst>
      <p:ext uri="{BB962C8B-B14F-4D97-AF65-F5344CB8AC3E}">
        <p14:creationId xmlns:p14="http://schemas.microsoft.com/office/powerpoint/2010/main" val="333321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400"/>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84271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13-Apr-2018</a:t>
            </a:r>
            <a:endParaRPr lang="en-US"/>
          </a:p>
        </p:txBody>
      </p:sp>
      <p:sp>
        <p:nvSpPr>
          <p:cNvPr id="6" name="Footer Placeholder 5"/>
          <p:cNvSpPr>
            <a:spLocks noGrp="1"/>
          </p:cNvSpPr>
          <p:nvPr>
            <p:ph type="ftr" sz="quarter" idx="11"/>
          </p:nvPr>
        </p:nvSpPr>
        <p:spPr/>
        <p:txBody>
          <a:bodyPr/>
          <a:lstStyle/>
          <a:p>
            <a:r>
              <a:rPr lang="en-US" smtClean="0"/>
              <a:t>Production Readyness Review</a:t>
            </a:r>
            <a:endParaRPr lang="en-US"/>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23114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13-Apr-2018</a:t>
            </a:r>
            <a:endParaRPr lang="en-US"/>
          </a:p>
        </p:txBody>
      </p:sp>
      <p:sp>
        <p:nvSpPr>
          <p:cNvPr id="8" name="Footer Placeholder 7"/>
          <p:cNvSpPr>
            <a:spLocks noGrp="1"/>
          </p:cNvSpPr>
          <p:nvPr>
            <p:ph type="ftr" sz="quarter" idx="11"/>
          </p:nvPr>
        </p:nvSpPr>
        <p:spPr/>
        <p:txBody>
          <a:bodyPr/>
          <a:lstStyle/>
          <a:p>
            <a:r>
              <a:rPr lang="en-US" smtClean="0"/>
              <a:t>Production Readyness Review</a:t>
            </a:r>
            <a:endParaRPr lang="en-US"/>
          </a:p>
        </p:txBody>
      </p:sp>
      <p:sp>
        <p:nvSpPr>
          <p:cNvPr id="9" name="Slide Number Placeholder 8"/>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90172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a:t>
            </a:fld>
            <a:endParaRPr lang="en-US"/>
          </a:p>
        </p:txBody>
      </p:sp>
    </p:spTree>
    <p:extLst>
      <p:ext uri="{BB962C8B-B14F-4D97-AF65-F5344CB8AC3E}">
        <p14:creationId xmlns:p14="http://schemas.microsoft.com/office/powerpoint/2010/main" val="318898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13-Apr-2018</a:t>
            </a:r>
            <a:endParaRPr lang="en-US"/>
          </a:p>
        </p:txBody>
      </p:sp>
      <p:sp>
        <p:nvSpPr>
          <p:cNvPr id="3" name="Footer Placeholder 2"/>
          <p:cNvSpPr>
            <a:spLocks noGrp="1"/>
          </p:cNvSpPr>
          <p:nvPr>
            <p:ph type="ftr" sz="quarter" idx="11"/>
          </p:nvPr>
        </p:nvSpPr>
        <p:spPr/>
        <p:txBody>
          <a:bodyPr/>
          <a:lstStyle/>
          <a:p>
            <a:r>
              <a:rPr lang="en-US" smtClean="0"/>
              <a:t>Production Readyness Review</a:t>
            </a:r>
            <a:endParaRPr lang="en-US"/>
          </a:p>
        </p:txBody>
      </p:sp>
      <p:sp>
        <p:nvSpPr>
          <p:cNvPr id="4" name="Slide Number Placeholder 3"/>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122447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13-Apr-2018</a:t>
            </a:r>
            <a:endParaRPr lang="en-US"/>
          </a:p>
        </p:txBody>
      </p:sp>
      <p:sp>
        <p:nvSpPr>
          <p:cNvPr id="6" name="Footer Placeholder 5"/>
          <p:cNvSpPr>
            <a:spLocks noGrp="1"/>
          </p:cNvSpPr>
          <p:nvPr>
            <p:ph type="ftr" sz="quarter" idx="11"/>
          </p:nvPr>
        </p:nvSpPr>
        <p:spPr/>
        <p:txBody>
          <a:bodyPr/>
          <a:lstStyle/>
          <a:p>
            <a:r>
              <a:rPr lang="en-US" smtClean="0"/>
              <a:t>Production Readyness Review</a:t>
            </a:r>
            <a:endParaRPr lang="en-US"/>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94257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13-Apr-2018</a:t>
            </a:r>
            <a:endParaRPr lang="en-US"/>
          </a:p>
        </p:txBody>
      </p:sp>
      <p:sp>
        <p:nvSpPr>
          <p:cNvPr id="6" name="Footer Placeholder 5"/>
          <p:cNvSpPr>
            <a:spLocks noGrp="1"/>
          </p:cNvSpPr>
          <p:nvPr>
            <p:ph type="ftr" sz="quarter" idx="11"/>
          </p:nvPr>
        </p:nvSpPr>
        <p:spPr/>
        <p:txBody>
          <a:bodyPr/>
          <a:lstStyle/>
          <a:p>
            <a:r>
              <a:rPr lang="en-US" smtClean="0"/>
              <a:t>Production Readyness Review</a:t>
            </a:r>
            <a:endParaRPr lang="en-US"/>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74177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55181"/>
            <a:ext cx="9401503" cy="66011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932873"/>
            <a:ext cx="10515600" cy="524409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576289"/>
            <a:ext cx="2743200" cy="25602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13-Apr-2018</a:t>
            </a:r>
            <a:endParaRPr lang="en-US" dirty="0"/>
          </a:p>
        </p:txBody>
      </p:sp>
      <p:sp>
        <p:nvSpPr>
          <p:cNvPr id="5" name="Footer Placeholder 4"/>
          <p:cNvSpPr>
            <a:spLocks noGrp="1"/>
          </p:cNvSpPr>
          <p:nvPr>
            <p:ph type="ftr" sz="quarter" idx="3"/>
          </p:nvPr>
        </p:nvSpPr>
        <p:spPr>
          <a:xfrm>
            <a:off x="4038600" y="6576289"/>
            <a:ext cx="4114800" cy="25602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Production Readyness Review</a:t>
            </a:r>
            <a:endParaRPr lang="en-US" dirty="0"/>
          </a:p>
        </p:txBody>
      </p:sp>
      <p:sp>
        <p:nvSpPr>
          <p:cNvPr id="6" name="Slide Number Placeholder 5"/>
          <p:cNvSpPr>
            <a:spLocks noGrp="1"/>
          </p:cNvSpPr>
          <p:nvPr>
            <p:ph type="sldNum" sz="quarter" idx="4"/>
          </p:nvPr>
        </p:nvSpPr>
        <p:spPr>
          <a:xfrm>
            <a:off x="10559684" y="6579621"/>
            <a:ext cx="1385329" cy="252688"/>
          </a:xfrm>
          <a:prstGeom prst="rect">
            <a:avLst/>
          </a:prstGeom>
        </p:spPr>
        <p:txBody>
          <a:bodyPr vert="horz" lIns="91440" tIns="45720" rIns="91440" bIns="45720" rtlCol="0" anchor="ctr"/>
          <a:lstStyle>
            <a:lvl1pPr algn="r">
              <a:defRPr sz="1200">
                <a:solidFill>
                  <a:schemeClr val="tx1">
                    <a:tint val="75000"/>
                  </a:schemeClr>
                </a:solidFill>
              </a:defRPr>
            </a:lvl1pPr>
          </a:lstStyle>
          <a:p>
            <a:fld id="{7C6D5E2F-32C2-4B66-8809-D23D02261541}" type="slidenum">
              <a:rPr lang="en-US" smtClean="0"/>
              <a:t>‹#›</a:t>
            </a:fld>
            <a:endParaRPr lang="en-US" dirty="0"/>
          </a:p>
        </p:txBody>
      </p:sp>
      <p:cxnSp>
        <p:nvCxnSpPr>
          <p:cNvPr id="7" name="Straight Connector 6"/>
          <p:cNvCxnSpPr/>
          <p:nvPr/>
        </p:nvCxnSpPr>
        <p:spPr>
          <a:xfrm>
            <a:off x="143934" y="662709"/>
            <a:ext cx="10095769" cy="15027"/>
          </a:xfrm>
          <a:prstGeom prst="line">
            <a:avLst/>
          </a:prstGeom>
          <a:ln w="28575"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52409" y="6558664"/>
            <a:ext cx="11813619" cy="176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82247" y="417786"/>
            <a:ext cx="411208" cy="361160"/>
          </a:xfrm>
          <a:prstGeom prst="rect">
            <a:avLst/>
          </a:prstGeom>
        </p:spPr>
      </p:pic>
      <p:sp>
        <p:nvSpPr>
          <p:cNvPr id="10" name="TextBox 9"/>
          <p:cNvSpPr txBox="1"/>
          <p:nvPr/>
        </p:nvSpPr>
        <p:spPr>
          <a:xfrm>
            <a:off x="10357945" y="533547"/>
            <a:ext cx="1306121" cy="173389"/>
          </a:xfrm>
          <a:prstGeom prst="rect">
            <a:avLst/>
          </a:prstGeom>
          <a:noFill/>
        </p:spPr>
        <p:txBody>
          <a:bodyPr wrap="square" lIns="0" tIns="0" rIns="0" bIns="0" rtlCol="0" anchor="ctr" anchorCtr="0">
            <a:noAutofit/>
          </a:bodyPr>
          <a:lstStyle/>
          <a:p>
            <a:pPr algn="ctr"/>
            <a:r>
              <a:rPr lang="en-US" sz="1200" b="1" dirty="0" smtClean="0">
                <a:solidFill>
                  <a:srgbClr val="C00000"/>
                </a:solidFill>
              </a:rPr>
              <a:t>ALICE ITS UPGRADE</a:t>
            </a:r>
            <a:endParaRPr lang="en-US" sz="1200" b="1" dirty="0">
              <a:solidFill>
                <a:srgbClr val="C00000"/>
              </a:solidFill>
            </a:endParaRPr>
          </a:p>
        </p:txBody>
      </p:sp>
    </p:spTree>
    <p:extLst>
      <p:ext uri="{BB962C8B-B14F-4D97-AF65-F5344CB8AC3E}">
        <p14:creationId xmlns:p14="http://schemas.microsoft.com/office/powerpoint/2010/main" val="17336278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68" r:id="rId12"/>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thefoa.org/tech/ref/testing/test/couplers.html" TargetMode="External"/><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hyperlink" Target="http://www.thefoa.org/tech/lossbudg.ht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44.emf"/><Relationship Id="rId5" Type="http://schemas.openxmlformats.org/officeDocument/2006/relationships/image" Target="../media/image40.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mailto:alice-its-wp10-firmware@cern.ch"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continuum.io/anaconda-overview" TargetMode="External"/><Relationship Id="rId2" Type="http://schemas.openxmlformats.org/officeDocument/2006/relationships/hyperlink" Target="https://linux.web.cern.ch/linux/devtoolset/" TargetMode="External"/><Relationship Id="rId1" Type="http://schemas.openxmlformats.org/officeDocument/2006/relationships/slideLayout" Target="../slideLayouts/slideLayout6.xml"/><Relationship Id="rId5" Type="http://schemas.openxmlformats.org/officeDocument/2006/relationships/hyperlink" Target="https://alice.its.cern.ch/jira/projects/IT" TargetMode="External"/><Relationship Id="rId4" Type="http://schemas.openxmlformats.org/officeDocument/2006/relationships/hyperlink" Target="https://gitlab.cern.ch/alice-its-wp10-firmwar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nxp.com/docs/en/data-sheet/SJA1000.pdf" TargetMode="External"/><Relationship Id="rId2" Type="http://schemas.openxmlformats.org/officeDocument/2006/relationships/hyperlink" Target="https://opencores.org/project,can"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Firmware Overview</a:t>
            </a:r>
            <a:endParaRPr lang="en-US" dirty="0"/>
          </a:p>
        </p:txBody>
      </p:sp>
      <p:sp>
        <p:nvSpPr>
          <p:cNvPr id="3" name="Subtitle 2"/>
          <p:cNvSpPr>
            <a:spLocks noGrp="1"/>
          </p:cNvSpPr>
          <p:nvPr>
            <p:ph type="subTitle" idx="1"/>
          </p:nvPr>
        </p:nvSpPr>
        <p:spPr/>
        <p:txBody>
          <a:bodyPr/>
          <a:lstStyle/>
          <a:p>
            <a:r>
              <a:rPr lang="en-US" dirty="0" smtClean="0"/>
              <a:t>J. Schambach</a:t>
            </a:r>
            <a:endParaRPr lang="en-US" dirty="0"/>
          </a:p>
        </p:txBody>
      </p:sp>
    </p:spTree>
    <p:extLst>
      <p:ext uri="{BB962C8B-B14F-4D97-AF65-F5344CB8AC3E}">
        <p14:creationId xmlns:p14="http://schemas.microsoft.com/office/powerpoint/2010/main" val="546109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Protection: Triple Modular Redundancy</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10</a:t>
            </a:fld>
            <a:endParaRPr lang="en-US"/>
          </a:p>
        </p:txBody>
      </p:sp>
      <p:sp>
        <p:nvSpPr>
          <p:cNvPr id="7" name="Rectangle 6"/>
          <p:cNvSpPr/>
          <p:nvPr/>
        </p:nvSpPr>
        <p:spPr>
          <a:xfrm>
            <a:off x="9157116" y="1484391"/>
            <a:ext cx="477079" cy="1899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643459" y="1425476"/>
            <a:ext cx="2127547" cy="307777"/>
          </a:xfrm>
          <a:prstGeom prst="rect">
            <a:avLst/>
          </a:prstGeom>
          <a:noFill/>
        </p:spPr>
        <p:txBody>
          <a:bodyPr wrap="square" rtlCol="0">
            <a:spAutoFit/>
          </a:bodyPr>
          <a:lstStyle/>
          <a:p>
            <a:r>
              <a:rPr lang="en-US" sz="1400" dirty="0" smtClean="0"/>
              <a:t>TMR completed</a:t>
            </a:r>
            <a:endParaRPr lang="en-US" sz="1400" dirty="0"/>
          </a:p>
        </p:txBody>
      </p:sp>
      <p:sp>
        <p:nvSpPr>
          <p:cNvPr id="9" name="Rectangle 8"/>
          <p:cNvSpPr/>
          <p:nvPr/>
        </p:nvSpPr>
        <p:spPr>
          <a:xfrm>
            <a:off x="9157116" y="1805608"/>
            <a:ext cx="477079" cy="1899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644299" y="1746693"/>
            <a:ext cx="2127547" cy="307777"/>
          </a:xfrm>
          <a:prstGeom prst="rect">
            <a:avLst/>
          </a:prstGeom>
          <a:noFill/>
        </p:spPr>
        <p:txBody>
          <a:bodyPr wrap="square" rtlCol="0">
            <a:spAutoFit/>
          </a:bodyPr>
          <a:lstStyle/>
          <a:p>
            <a:r>
              <a:rPr lang="en-US" sz="1400" dirty="0" smtClean="0"/>
              <a:t>To be </a:t>
            </a:r>
            <a:r>
              <a:rPr lang="en-US" sz="1400" dirty="0" err="1" smtClean="0"/>
              <a:t>TMR’ed</a:t>
            </a:r>
            <a:endParaRPr lang="en-US" sz="1400" dirty="0"/>
          </a:p>
        </p:txBody>
      </p:sp>
      <p:sp>
        <p:nvSpPr>
          <p:cNvPr id="11" name="Rectangle 10"/>
          <p:cNvSpPr/>
          <p:nvPr/>
        </p:nvSpPr>
        <p:spPr>
          <a:xfrm>
            <a:off x="9157116" y="2126825"/>
            <a:ext cx="477079" cy="1899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34195" y="2067910"/>
            <a:ext cx="2127547" cy="307777"/>
          </a:xfrm>
          <a:prstGeom prst="rect">
            <a:avLst/>
          </a:prstGeom>
          <a:noFill/>
        </p:spPr>
        <p:txBody>
          <a:bodyPr wrap="square" rtlCol="0">
            <a:spAutoFit/>
          </a:bodyPr>
          <a:lstStyle/>
          <a:p>
            <a:r>
              <a:rPr lang="en-US" sz="1400" dirty="0" smtClean="0"/>
              <a:t>No TMR planned</a:t>
            </a:r>
            <a:endParaRPr lang="en-US" sz="1400" dirty="0"/>
          </a:p>
        </p:txBody>
      </p:sp>
      <p:sp>
        <p:nvSpPr>
          <p:cNvPr id="13" name="TextBox 12"/>
          <p:cNvSpPr txBox="1"/>
          <p:nvPr/>
        </p:nvSpPr>
        <p:spPr>
          <a:xfrm>
            <a:off x="9050186" y="925303"/>
            <a:ext cx="1995514" cy="369332"/>
          </a:xfrm>
          <a:prstGeom prst="rect">
            <a:avLst/>
          </a:prstGeom>
          <a:noFill/>
        </p:spPr>
        <p:txBody>
          <a:bodyPr wrap="square" rtlCol="0">
            <a:spAutoFit/>
          </a:bodyPr>
          <a:lstStyle/>
          <a:p>
            <a:r>
              <a:rPr lang="en-US" dirty="0" smtClean="0"/>
              <a:t>TMR Status</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714" y="891404"/>
            <a:ext cx="7423840" cy="5508773"/>
          </a:xfrm>
          <a:prstGeom prst="rect">
            <a:avLst/>
          </a:prstGeom>
        </p:spPr>
      </p:pic>
    </p:spTree>
    <p:extLst>
      <p:ext uri="{BB962C8B-B14F-4D97-AF65-F5344CB8AC3E}">
        <p14:creationId xmlns:p14="http://schemas.microsoft.com/office/powerpoint/2010/main" val="225937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Alpide</a:t>
            </a:r>
            <a:r>
              <a:rPr lang="en-US" dirty="0" smtClean="0"/>
              <a:t> Data Path Details</a:t>
            </a:r>
            <a:endParaRPr lang="en-US" dirty="0"/>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11</a:t>
            </a:fld>
            <a:endParaRPr lang="en-US"/>
          </a:p>
        </p:txBody>
      </p:sp>
    </p:spTree>
    <p:extLst>
      <p:ext uri="{BB962C8B-B14F-4D97-AF65-F5344CB8AC3E}">
        <p14:creationId xmlns:p14="http://schemas.microsoft.com/office/powerpoint/2010/main" val="2114007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Flow</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1142632"/>
            <a:ext cx="11439574" cy="4997702"/>
          </a:xfrm>
          <a:prstGeom prst="rect">
            <a:avLst/>
          </a:prstGeom>
        </p:spPr>
      </p:pic>
    </p:spTree>
    <p:extLst>
      <p:ext uri="{BB962C8B-B14F-4D97-AF65-F5344CB8AC3E}">
        <p14:creationId xmlns:p14="http://schemas.microsoft.com/office/powerpoint/2010/main" val="164127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Barrel Data Format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13</a:t>
            </a:fld>
            <a:endParaRPr lang="en-US"/>
          </a:p>
        </p:txBody>
      </p:sp>
      <p:pic>
        <p:nvPicPr>
          <p:cNvPr id="6" name="Picture 5"/>
          <p:cNvPicPr>
            <a:picLocks noChangeAspect="1"/>
          </p:cNvPicPr>
          <p:nvPr/>
        </p:nvPicPr>
        <p:blipFill>
          <a:blip r:embed="rId2"/>
          <a:stretch>
            <a:fillRect/>
          </a:stretch>
        </p:blipFill>
        <p:spPr>
          <a:xfrm>
            <a:off x="1303867" y="714697"/>
            <a:ext cx="4097866" cy="5815004"/>
          </a:xfrm>
          <a:prstGeom prst="rect">
            <a:avLst/>
          </a:prstGeom>
        </p:spPr>
      </p:pic>
      <p:sp>
        <p:nvSpPr>
          <p:cNvPr id="7" name="TextBox 6"/>
          <p:cNvSpPr txBox="1"/>
          <p:nvPr/>
        </p:nvSpPr>
        <p:spPr>
          <a:xfrm>
            <a:off x="6793335" y="1493877"/>
            <a:ext cx="3305323" cy="1015663"/>
          </a:xfrm>
          <a:prstGeom prst="rect">
            <a:avLst/>
          </a:prstGeom>
          <a:solidFill>
            <a:srgbClr val="00B0F0"/>
          </a:solidFill>
        </p:spPr>
        <p:txBody>
          <a:bodyPr wrap="square" rtlCol="0">
            <a:spAutoFit/>
          </a:bodyPr>
          <a:lstStyle/>
          <a:p>
            <a:r>
              <a:rPr lang="en-US" sz="1000" b="1" dirty="0" smtClean="0"/>
              <a:t>Legend:</a:t>
            </a:r>
          </a:p>
          <a:p>
            <a:r>
              <a:rPr lang="en-US" sz="1000" b="1" dirty="0" smtClean="0"/>
              <a:t>C&lt;n&gt;W&lt;m&gt;</a:t>
            </a:r>
            <a:r>
              <a:rPr lang="en-US" sz="1000" dirty="0" smtClean="0"/>
              <a:t>:	Cable &lt;n&gt;, Word &lt;m&gt;</a:t>
            </a:r>
          </a:p>
          <a:p>
            <a:r>
              <a:rPr lang="en-US" sz="1000" b="1" dirty="0" err="1" smtClean="0"/>
              <a:t>Cx_Id</a:t>
            </a:r>
            <a:r>
              <a:rPr lang="en-US" sz="1000" b="1" dirty="0" smtClean="0"/>
              <a:t>:</a:t>
            </a:r>
            <a:r>
              <a:rPr lang="en-US" sz="1000" dirty="0" smtClean="0"/>
              <a:t>	FIFO identifier (1-9, 5bit)</a:t>
            </a:r>
            <a:endParaRPr lang="en-US" sz="1000" b="1" dirty="0" smtClean="0"/>
          </a:p>
          <a:p>
            <a:r>
              <a:rPr lang="en-US" sz="1000" b="1" dirty="0" smtClean="0"/>
              <a:t>SOP</a:t>
            </a:r>
            <a:r>
              <a:rPr lang="en-US" sz="1000" dirty="0" smtClean="0"/>
              <a:t>:	CRU Start-of-Packet</a:t>
            </a:r>
          </a:p>
          <a:p>
            <a:r>
              <a:rPr lang="en-US" sz="1000" b="1" dirty="0" smtClean="0"/>
              <a:t>EOP</a:t>
            </a:r>
            <a:r>
              <a:rPr lang="en-US" sz="1000" dirty="0" smtClean="0"/>
              <a:t>:	CRU End-of-Packet</a:t>
            </a:r>
          </a:p>
          <a:p>
            <a:r>
              <a:rPr lang="en-US" sz="1000" b="1" dirty="0" smtClean="0"/>
              <a:t>BC:</a:t>
            </a:r>
            <a:r>
              <a:rPr lang="en-US" sz="1000" dirty="0" smtClean="0"/>
              <a:t>	Bunch Crossing ID (12bit)</a:t>
            </a:r>
          </a:p>
        </p:txBody>
      </p:sp>
      <p:sp>
        <p:nvSpPr>
          <p:cNvPr id="8" name="Content Placeholder 2"/>
          <p:cNvSpPr txBox="1">
            <a:spLocks/>
          </p:cNvSpPr>
          <p:nvPr/>
        </p:nvSpPr>
        <p:spPr>
          <a:xfrm>
            <a:off x="5848620" y="3274279"/>
            <a:ext cx="5953913" cy="17605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smtClean="0"/>
              <a:t>Data out of the </a:t>
            </a:r>
            <a:r>
              <a:rPr lang="en-US" sz="1400" dirty="0" err="1" smtClean="0"/>
              <a:t>Alpide</a:t>
            </a:r>
            <a:r>
              <a:rPr lang="en-US" sz="1400" dirty="0" smtClean="0"/>
              <a:t> Readout firmware module in the inner barrel mode arrives with  a rate of 8 bits every 120MHz clock period. Nine 8-bit data words from one cable are combined with an ID for  the FIFO they originate from into an 80 bit GBT word as shown here. A round-robin MUX collects data from each of the nine cables. Finally, the data is framed with the appropriate CRU protocol words, and trigger and status information is added to complete a CRU data packet. </a:t>
            </a:r>
            <a:endParaRPr lang="en-US" sz="1400" dirty="0"/>
          </a:p>
        </p:txBody>
      </p:sp>
      <p:sp>
        <p:nvSpPr>
          <p:cNvPr id="9" name="TextBox 8"/>
          <p:cNvSpPr txBox="1"/>
          <p:nvPr/>
        </p:nvSpPr>
        <p:spPr>
          <a:xfrm rot="16200000">
            <a:off x="1162755" y="4205111"/>
            <a:ext cx="790222" cy="307777"/>
          </a:xfrm>
          <a:prstGeom prst="rect">
            <a:avLst/>
          </a:prstGeom>
          <a:noFill/>
        </p:spPr>
        <p:txBody>
          <a:bodyPr wrap="square" rtlCol="0">
            <a:spAutoFit/>
          </a:bodyPr>
          <a:lstStyle/>
          <a:p>
            <a:r>
              <a:rPr lang="en-US" sz="1400" dirty="0" smtClean="0"/>
              <a:t>Header</a:t>
            </a:r>
            <a:endParaRPr lang="en-US" sz="1400" dirty="0"/>
          </a:p>
        </p:txBody>
      </p:sp>
    </p:spTree>
    <p:extLst>
      <p:ext uri="{BB962C8B-B14F-4D97-AF65-F5344CB8AC3E}">
        <p14:creationId xmlns:p14="http://schemas.microsoft.com/office/powerpoint/2010/main" val="3633932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Outer Barrel Data Format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14</a:t>
            </a:fld>
            <a:endParaRPr lang="en-US"/>
          </a:p>
        </p:txBody>
      </p:sp>
      <p:pic>
        <p:nvPicPr>
          <p:cNvPr id="6" name="Picture 5"/>
          <p:cNvPicPr>
            <a:picLocks noChangeAspect="1"/>
          </p:cNvPicPr>
          <p:nvPr/>
        </p:nvPicPr>
        <p:blipFill>
          <a:blip r:embed="rId2"/>
          <a:stretch>
            <a:fillRect/>
          </a:stretch>
        </p:blipFill>
        <p:spPr>
          <a:xfrm>
            <a:off x="1237134" y="925242"/>
            <a:ext cx="3926532" cy="5583250"/>
          </a:xfrm>
          <a:prstGeom prst="rect">
            <a:avLst/>
          </a:prstGeom>
        </p:spPr>
      </p:pic>
      <p:sp>
        <p:nvSpPr>
          <p:cNvPr id="7" name="TextBox 6"/>
          <p:cNvSpPr txBox="1"/>
          <p:nvPr/>
        </p:nvSpPr>
        <p:spPr>
          <a:xfrm>
            <a:off x="6793335" y="1493877"/>
            <a:ext cx="3305323" cy="1015663"/>
          </a:xfrm>
          <a:prstGeom prst="rect">
            <a:avLst/>
          </a:prstGeom>
          <a:solidFill>
            <a:srgbClr val="00B0F0"/>
          </a:solidFill>
        </p:spPr>
        <p:txBody>
          <a:bodyPr wrap="square" rtlCol="0">
            <a:spAutoFit/>
          </a:bodyPr>
          <a:lstStyle/>
          <a:p>
            <a:r>
              <a:rPr lang="en-US" sz="1000" b="1" dirty="0" smtClean="0"/>
              <a:t>Legend:</a:t>
            </a:r>
          </a:p>
          <a:p>
            <a:r>
              <a:rPr lang="en-US" sz="1000" b="1" dirty="0" smtClean="0"/>
              <a:t>C&lt;n&gt;W&lt;m&gt;</a:t>
            </a:r>
            <a:r>
              <a:rPr lang="en-US" sz="1000" dirty="0" smtClean="0"/>
              <a:t>:	Cable &lt;n&gt;, Word &lt;m&gt;</a:t>
            </a:r>
          </a:p>
          <a:p>
            <a:r>
              <a:rPr lang="en-US" sz="1000" b="1" dirty="0" err="1" smtClean="0"/>
              <a:t>Cx_Id</a:t>
            </a:r>
            <a:r>
              <a:rPr lang="en-US" sz="1000" b="1" dirty="0" smtClean="0"/>
              <a:t>:</a:t>
            </a:r>
            <a:r>
              <a:rPr lang="en-US" sz="1000" dirty="0" smtClean="0"/>
              <a:t>	FIFO identifier (1-28, 5bit)</a:t>
            </a:r>
            <a:endParaRPr lang="en-US" sz="1000" b="1" dirty="0" smtClean="0"/>
          </a:p>
          <a:p>
            <a:r>
              <a:rPr lang="en-US" sz="1000" b="1" dirty="0" smtClean="0"/>
              <a:t>SOP</a:t>
            </a:r>
            <a:r>
              <a:rPr lang="en-US" sz="1000" dirty="0" smtClean="0"/>
              <a:t>:	CRU Start-of-Packet</a:t>
            </a:r>
          </a:p>
          <a:p>
            <a:r>
              <a:rPr lang="en-US" sz="1000" b="1" dirty="0" smtClean="0"/>
              <a:t>EOP</a:t>
            </a:r>
            <a:r>
              <a:rPr lang="en-US" sz="1000" dirty="0" smtClean="0"/>
              <a:t>:	CRU End-of-Packet</a:t>
            </a:r>
          </a:p>
          <a:p>
            <a:r>
              <a:rPr lang="en-US" sz="1000" b="1" dirty="0" smtClean="0"/>
              <a:t>BC:</a:t>
            </a:r>
            <a:r>
              <a:rPr lang="en-US" sz="1000" dirty="0" smtClean="0"/>
              <a:t>	Bunch Crossing ID (12bit)</a:t>
            </a:r>
          </a:p>
        </p:txBody>
      </p:sp>
      <p:sp>
        <p:nvSpPr>
          <p:cNvPr id="8" name="Content Placeholder 2"/>
          <p:cNvSpPr txBox="1">
            <a:spLocks/>
          </p:cNvSpPr>
          <p:nvPr/>
        </p:nvSpPr>
        <p:spPr>
          <a:xfrm>
            <a:off x="6902041" y="4517978"/>
            <a:ext cx="3222263" cy="101822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smtClean="0"/>
              <a:t>For the outer barrel mode, the same principle on the previous slide applies, but with modified rates and number of fragments combined into a GBT word.</a:t>
            </a:r>
            <a:endParaRPr lang="en-US" sz="1400" dirty="0"/>
          </a:p>
        </p:txBody>
      </p:sp>
      <p:sp>
        <p:nvSpPr>
          <p:cNvPr id="9" name="TextBox 8"/>
          <p:cNvSpPr txBox="1"/>
          <p:nvPr/>
        </p:nvSpPr>
        <p:spPr>
          <a:xfrm rot="16200000">
            <a:off x="1061158" y="4317995"/>
            <a:ext cx="790222" cy="307777"/>
          </a:xfrm>
          <a:prstGeom prst="rect">
            <a:avLst/>
          </a:prstGeom>
          <a:noFill/>
        </p:spPr>
        <p:txBody>
          <a:bodyPr wrap="square" rtlCol="0">
            <a:spAutoFit/>
          </a:bodyPr>
          <a:lstStyle/>
          <a:p>
            <a:r>
              <a:rPr lang="en-US" sz="1400" dirty="0" smtClean="0"/>
              <a:t>Header</a:t>
            </a:r>
            <a:endParaRPr lang="en-US" sz="1400" dirty="0"/>
          </a:p>
        </p:txBody>
      </p:sp>
    </p:spTree>
    <p:extLst>
      <p:ext uri="{BB962C8B-B14F-4D97-AF65-F5344CB8AC3E}">
        <p14:creationId xmlns:p14="http://schemas.microsoft.com/office/powerpoint/2010/main" val="699852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Readout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15</a:t>
            </a:fld>
            <a:endParaRPr lang="en-US"/>
          </a:p>
        </p:txBody>
      </p:sp>
      <p:pic>
        <p:nvPicPr>
          <p:cNvPr id="6" name="Picture 5"/>
          <p:cNvPicPr>
            <a:picLocks noChangeAspect="1"/>
          </p:cNvPicPr>
          <p:nvPr/>
        </p:nvPicPr>
        <p:blipFill>
          <a:blip r:embed="rId2"/>
          <a:stretch>
            <a:fillRect/>
          </a:stretch>
        </p:blipFill>
        <p:spPr>
          <a:xfrm>
            <a:off x="982734" y="790915"/>
            <a:ext cx="3055866" cy="5709750"/>
          </a:xfrm>
          <a:prstGeom prst="rect">
            <a:avLst/>
          </a:prstGeom>
        </p:spPr>
      </p:pic>
      <p:sp>
        <p:nvSpPr>
          <p:cNvPr id="7" name="TextBox 6"/>
          <p:cNvSpPr txBox="1"/>
          <p:nvPr/>
        </p:nvSpPr>
        <p:spPr>
          <a:xfrm>
            <a:off x="5511498" y="836467"/>
            <a:ext cx="6230510" cy="1384995"/>
          </a:xfrm>
          <a:prstGeom prst="rect">
            <a:avLst/>
          </a:prstGeom>
          <a:solidFill>
            <a:srgbClr val="00B0F0"/>
          </a:solidFill>
        </p:spPr>
        <p:txBody>
          <a:bodyPr wrap="square" rtlCol="0">
            <a:spAutoFit/>
          </a:bodyPr>
          <a:lstStyle/>
          <a:p>
            <a:pPr marL="171450" indent="-171450">
              <a:buFont typeface="Arial" panose="020B0604020202020204" pitchFamily="34" charset="0"/>
              <a:buChar char="•"/>
            </a:pPr>
            <a:r>
              <a:rPr lang="en-US" sz="1200" b="1" dirty="0" smtClean="0"/>
              <a:t>HB</a:t>
            </a:r>
            <a:r>
              <a:rPr lang="en-US" sz="1200" dirty="0" smtClean="0"/>
              <a:t> = Heart Beat Trigger</a:t>
            </a:r>
          </a:p>
          <a:p>
            <a:pPr marL="171450" indent="-171450">
              <a:buFont typeface="Arial" panose="020B0604020202020204" pitchFamily="34" charset="0"/>
              <a:buChar char="•"/>
            </a:pPr>
            <a:r>
              <a:rPr lang="en-US" sz="1200" b="1" dirty="0" smtClean="0"/>
              <a:t>HBF </a:t>
            </a:r>
            <a:r>
              <a:rPr lang="en-US" sz="1200" dirty="0" smtClean="0"/>
              <a:t>= Heart Beat Frame</a:t>
            </a:r>
            <a:endParaRPr lang="en-US" sz="1200" b="1" dirty="0" smtClean="0"/>
          </a:p>
          <a:p>
            <a:pPr marL="171450" indent="-171450">
              <a:buFont typeface="Arial" panose="020B0604020202020204" pitchFamily="34" charset="0"/>
              <a:buChar char="•"/>
            </a:pPr>
            <a:r>
              <a:rPr lang="en-US" sz="1200" b="1" dirty="0" smtClean="0"/>
              <a:t>Strobe&lt;x&gt;</a:t>
            </a:r>
            <a:r>
              <a:rPr lang="en-US" sz="1200" dirty="0" smtClean="0"/>
              <a:t> = Trigger strobe to sensor with trigger time = </a:t>
            </a:r>
            <a:r>
              <a:rPr lang="en-US" sz="1200" dirty="0" err="1" smtClean="0"/>
              <a:t>BC+Orbit</a:t>
            </a:r>
            <a:r>
              <a:rPr lang="en-US" sz="1200" dirty="0" smtClean="0"/>
              <a:t> at time&lt;x&gt;</a:t>
            </a:r>
          </a:p>
          <a:p>
            <a:pPr marL="171450" indent="-171450">
              <a:buFont typeface="Arial" panose="020B0604020202020204" pitchFamily="34" charset="0"/>
              <a:buChar char="•"/>
            </a:pPr>
            <a:r>
              <a:rPr lang="en-US" sz="1200" b="1" dirty="0" smtClean="0"/>
              <a:t>BCID&lt;x&gt;</a:t>
            </a:r>
            <a:r>
              <a:rPr lang="en-US" sz="1200" dirty="0" smtClean="0"/>
              <a:t> = BC ID (part of SDH) (with </a:t>
            </a:r>
            <a:r>
              <a:rPr lang="en-US" sz="1200" dirty="0" err="1" smtClean="0"/>
              <a:t>BC+Orbit</a:t>
            </a:r>
            <a:r>
              <a:rPr lang="en-US" sz="1200" dirty="0" smtClean="0"/>
              <a:t>) at time&lt;x&gt; after HB</a:t>
            </a:r>
          </a:p>
          <a:p>
            <a:pPr marL="171450" indent="-171450">
              <a:buFont typeface="Arial" panose="020B0604020202020204" pitchFamily="34" charset="0"/>
              <a:buChar char="•"/>
            </a:pPr>
            <a:r>
              <a:rPr lang="en-US" sz="1200" b="1" dirty="0" smtClean="0"/>
              <a:t>Data</a:t>
            </a:r>
            <a:r>
              <a:rPr lang="en-US" sz="1200" dirty="0" smtClean="0"/>
              <a:t> = Sensor Pixel addresses</a:t>
            </a:r>
          </a:p>
          <a:p>
            <a:pPr marL="171450" indent="-171450">
              <a:buFont typeface="Arial" panose="020B0604020202020204" pitchFamily="34" charset="0"/>
              <a:buChar char="•"/>
            </a:pPr>
            <a:r>
              <a:rPr lang="en-US" sz="1200" b="1" dirty="0" smtClean="0"/>
              <a:t>SOP </a:t>
            </a:r>
            <a:r>
              <a:rPr lang="en-US" sz="1200" dirty="0" smtClean="0"/>
              <a:t>= “Start Of Packet” (CRU protocol)</a:t>
            </a:r>
          </a:p>
          <a:p>
            <a:pPr marL="171450" indent="-171450">
              <a:buFont typeface="Arial" panose="020B0604020202020204" pitchFamily="34" charset="0"/>
              <a:buChar char="•"/>
            </a:pPr>
            <a:r>
              <a:rPr lang="en-US" sz="1200" b="1" dirty="0" smtClean="0"/>
              <a:t>EOP</a:t>
            </a:r>
            <a:r>
              <a:rPr lang="en-US" sz="1200" dirty="0" smtClean="0"/>
              <a:t> = “End Of Packet” (CRU protocol)</a:t>
            </a:r>
            <a:endParaRPr lang="en-US" sz="1200" b="1" dirty="0"/>
          </a:p>
        </p:txBody>
      </p:sp>
      <p:sp>
        <p:nvSpPr>
          <p:cNvPr id="8" name="Content Placeholder 4"/>
          <p:cNvSpPr txBox="1">
            <a:spLocks/>
          </p:cNvSpPr>
          <p:nvPr/>
        </p:nvSpPr>
        <p:spPr>
          <a:xfrm>
            <a:off x="5263388" y="2384433"/>
            <a:ext cx="6550434" cy="425155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smtClean="0"/>
              <a:t>“Continuous” readout in ITS is  accomplished by using “long” (10’s of µ-seconds) strobe lengths (firmware triggered) with short (10’s of </a:t>
            </a:r>
            <a:r>
              <a:rPr lang="en-US" sz="1200" dirty="0" err="1" smtClean="0"/>
              <a:t>nano</a:t>
            </a:r>
            <a:r>
              <a:rPr lang="en-US" sz="1200" dirty="0" smtClean="0"/>
              <a:t>-seconds) inter-strobe periods to initiate  readout. ITS RU firmware therefore divides a “Heartbeat Frame” into several “Strobe” frames with fixed strobe lengths, synchronized to the received heartbeat triggers.</a:t>
            </a:r>
          </a:p>
          <a:p>
            <a:pPr marL="0" indent="0">
              <a:buNone/>
            </a:pPr>
            <a:r>
              <a:rPr lang="en-US" sz="1200" dirty="0" smtClean="0"/>
              <a:t>  </a:t>
            </a:r>
          </a:p>
          <a:p>
            <a:pPr marL="0" indent="0">
              <a:buNone/>
            </a:pPr>
            <a:r>
              <a:rPr lang="en-US" sz="1200" dirty="0" smtClean="0"/>
              <a:t>Heart </a:t>
            </a:r>
            <a:r>
              <a:rPr lang="en-US" sz="1200" dirty="0"/>
              <a:t>Beat Triggers come every 89.4 µs, so trigger strobes (“frames”) in this example would be approximately 89.4 / 4 = 22.3 µs long and each Heart Beat Frame (HBF) would thus contain 4 packets from the RU. This parameter is programmable and could be  </a:t>
            </a:r>
            <a:r>
              <a:rPr lang="en-US" sz="1200" dirty="0" smtClean="0"/>
              <a:t>adjusted, </a:t>
            </a:r>
            <a:r>
              <a:rPr lang="en-US" sz="1200" dirty="0"/>
              <a:t>e.g. to 89.4/8 to have 8 “sub-frames” in each HBF</a:t>
            </a:r>
          </a:p>
          <a:p>
            <a:pPr marL="0" indent="0">
              <a:buNone/>
            </a:pPr>
            <a:endParaRPr lang="en-US" sz="1200" dirty="0" smtClean="0"/>
          </a:p>
          <a:p>
            <a:pPr marL="0" indent="0">
              <a:buNone/>
            </a:pPr>
            <a:r>
              <a:rPr lang="en-US" sz="1200" dirty="0" smtClean="0"/>
              <a:t>Data </a:t>
            </a:r>
            <a:r>
              <a:rPr lang="en-US" sz="1200" dirty="0"/>
              <a:t>will appear from the sensor some tens of ns after the end of the strobe signal, and some 40MHz clock cycles later on the GBT links. Data contained in each packet corresponds to all physical signals (“events”) between times </a:t>
            </a:r>
            <a:r>
              <a:rPr lang="en-US" sz="1200" dirty="0" err="1"/>
              <a:t>tx</a:t>
            </a:r>
            <a:r>
              <a:rPr lang="en-US" sz="1200" dirty="0"/>
              <a:t> and tx+1. The packets might also contain the busy status for individual sensors of an RU, which could then be used to determine the need for throttling at the CTP</a:t>
            </a:r>
            <a:r>
              <a:rPr lang="en-US" sz="1200" dirty="0" smtClean="0"/>
              <a:t>.</a:t>
            </a:r>
          </a:p>
          <a:p>
            <a:pPr marL="0" indent="0">
              <a:buNone/>
            </a:pPr>
            <a:endParaRPr lang="en-US" sz="1200" dirty="0"/>
          </a:p>
          <a:p>
            <a:pPr marL="0" indent="0">
              <a:buNone/>
            </a:pPr>
            <a:r>
              <a:rPr lang="en-US" sz="1200" dirty="0"/>
              <a:t>Although data packets are shown here contiguous, it is possible that “DATA” GBT words are interspersed with “IDLE” or “SWT” (for DCS data) during data transmission to the CRU. Since there is the possibility of SEUs in the RUs’ FPGAs, there </a:t>
            </a:r>
            <a:r>
              <a:rPr lang="en-US" sz="1200" dirty="0" smtClean="0"/>
              <a:t>will be </a:t>
            </a:r>
            <a:r>
              <a:rPr lang="en-US" sz="1200" dirty="0"/>
              <a:t>a “timeout provision” in the CRU protocol to determine if a packet is </a:t>
            </a:r>
            <a:r>
              <a:rPr lang="en-US" sz="1200" dirty="0" smtClean="0"/>
              <a:t>corrupted/incomplete/missing.</a:t>
            </a:r>
            <a:endParaRPr lang="en-US" sz="1200" dirty="0"/>
          </a:p>
          <a:p>
            <a:pPr marL="0" indent="0">
              <a:buNone/>
            </a:pPr>
            <a:endParaRPr lang="en-US" sz="1200" dirty="0" smtClean="0"/>
          </a:p>
        </p:txBody>
      </p:sp>
    </p:spTree>
    <p:extLst>
      <p:ext uri="{BB962C8B-B14F-4D97-AF65-F5344CB8AC3E}">
        <p14:creationId xmlns:p14="http://schemas.microsoft.com/office/powerpoint/2010/main" val="1486158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 Data</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16</a:t>
            </a:fld>
            <a:endParaRPr lang="en-US"/>
          </a:p>
        </p:txBody>
      </p:sp>
      <p:grpSp>
        <p:nvGrpSpPr>
          <p:cNvPr id="6" name="Group 5"/>
          <p:cNvGrpSpPr/>
          <p:nvPr/>
        </p:nvGrpSpPr>
        <p:grpSpPr>
          <a:xfrm>
            <a:off x="7020859" y="4061640"/>
            <a:ext cx="426618" cy="513806"/>
            <a:chOff x="1161877" y="3840480"/>
            <a:chExt cx="426618" cy="513806"/>
          </a:xfrm>
        </p:grpSpPr>
        <p:sp>
          <p:nvSpPr>
            <p:cNvPr id="7" name="Rectangle 6"/>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smtClean="0"/>
                <a:t>3</a:t>
              </a:r>
              <a:endParaRPr lang="en-US" sz="1200" dirty="0"/>
            </a:p>
          </p:txBody>
        </p:sp>
      </p:grpSp>
      <p:cxnSp>
        <p:nvCxnSpPr>
          <p:cNvPr id="9" name="Straight Arrow Connector 8"/>
          <p:cNvCxnSpPr/>
          <p:nvPr/>
        </p:nvCxnSpPr>
        <p:spPr>
          <a:xfrm>
            <a:off x="9899774" y="908847"/>
            <a:ext cx="0" cy="71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9587603" y="1142923"/>
            <a:ext cx="487680" cy="246221"/>
          </a:xfrm>
          <a:prstGeom prst="rect">
            <a:avLst/>
          </a:prstGeom>
          <a:noFill/>
        </p:spPr>
        <p:txBody>
          <a:bodyPr wrap="square" rtlCol="0">
            <a:spAutoFit/>
          </a:bodyPr>
          <a:lstStyle/>
          <a:p>
            <a:r>
              <a:rPr lang="en-US" sz="1000" dirty="0" smtClean="0"/>
              <a:t>Time</a:t>
            </a:r>
            <a:endParaRPr lang="en-US" sz="1000" dirty="0"/>
          </a:p>
        </p:txBody>
      </p:sp>
      <p:sp>
        <p:nvSpPr>
          <p:cNvPr id="11" name="Right Arrow 10"/>
          <p:cNvSpPr/>
          <p:nvPr/>
        </p:nvSpPr>
        <p:spPr>
          <a:xfrm rot="5400000">
            <a:off x="3528729" y="946923"/>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RU 1</a:t>
            </a:r>
            <a:endParaRPr lang="en-US" sz="800" dirty="0">
              <a:solidFill>
                <a:schemeClr val="tx1"/>
              </a:solidFill>
            </a:endParaRPr>
          </a:p>
        </p:txBody>
      </p:sp>
      <p:sp>
        <p:nvSpPr>
          <p:cNvPr id="12" name="Right Arrow 11"/>
          <p:cNvSpPr/>
          <p:nvPr/>
        </p:nvSpPr>
        <p:spPr>
          <a:xfrm rot="5400000">
            <a:off x="4280580" y="946923"/>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RU 2</a:t>
            </a:r>
            <a:endParaRPr lang="en-US" sz="800" dirty="0">
              <a:solidFill>
                <a:schemeClr val="tx1"/>
              </a:solidFill>
            </a:endParaRPr>
          </a:p>
        </p:txBody>
      </p:sp>
      <p:sp>
        <p:nvSpPr>
          <p:cNvPr id="13" name="Right Arrow 12"/>
          <p:cNvSpPr/>
          <p:nvPr/>
        </p:nvSpPr>
        <p:spPr>
          <a:xfrm rot="5400000">
            <a:off x="6863558" y="946923"/>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RU 8</a:t>
            </a:r>
            <a:endParaRPr lang="en-US" sz="800" dirty="0">
              <a:solidFill>
                <a:schemeClr val="tx1"/>
              </a:solidFill>
            </a:endParaRPr>
          </a:p>
        </p:txBody>
      </p:sp>
      <p:cxnSp>
        <p:nvCxnSpPr>
          <p:cNvPr id="14" name="Straight Arrow Connector 13"/>
          <p:cNvCxnSpPr/>
          <p:nvPr/>
        </p:nvCxnSpPr>
        <p:spPr>
          <a:xfrm>
            <a:off x="3922571" y="5750980"/>
            <a:ext cx="0" cy="45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676324" y="5750980"/>
            <a:ext cx="0" cy="45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234168" y="5744906"/>
            <a:ext cx="0" cy="45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967813" y="5744906"/>
            <a:ext cx="0" cy="45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73170" y="1637607"/>
            <a:ext cx="352847" cy="523220"/>
          </a:xfrm>
          <a:prstGeom prst="rect">
            <a:avLst/>
          </a:prstGeom>
          <a:noFill/>
        </p:spPr>
        <p:txBody>
          <a:bodyPr wrap="square" rtlCol="0">
            <a:spAutoFit/>
          </a:bodyPr>
          <a:lstStyle/>
          <a:p>
            <a:r>
              <a:rPr lang="en-US" sz="2800" dirty="0" smtClean="0"/>
              <a:t>…</a:t>
            </a:r>
            <a:endParaRPr lang="en-US" sz="2800" dirty="0"/>
          </a:p>
        </p:txBody>
      </p:sp>
      <p:sp>
        <p:nvSpPr>
          <p:cNvPr id="19" name="TextBox 18"/>
          <p:cNvSpPr txBox="1"/>
          <p:nvPr/>
        </p:nvSpPr>
        <p:spPr>
          <a:xfrm>
            <a:off x="5077523" y="1637607"/>
            <a:ext cx="352847" cy="523220"/>
          </a:xfrm>
          <a:prstGeom prst="rect">
            <a:avLst/>
          </a:prstGeom>
          <a:noFill/>
        </p:spPr>
        <p:txBody>
          <a:bodyPr wrap="square" rtlCol="0">
            <a:spAutoFit/>
          </a:bodyPr>
          <a:lstStyle/>
          <a:p>
            <a:r>
              <a:rPr lang="en-US" sz="2800" dirty="0" smtClean="0"/>
              <a:t>…</a:t>
            </a:r>
            <a:endParaRPr lang="en-US" sz="2800" dirty="0"/>
          </a:p>
        </p:txBody>
      </p:sp>
      <p:sp>
        <p:nvSpPr>
          <p:cNvPr id="20" name="TextBox 19"/>
          <p:cNvSpPr txBox="1"/>
          <p:nvPr/>
        </p:nvSpPr>
        <p:spPr>
          <a:xfrm>
            <a:off x="5211961" y="908686"/>
            <a:ext cx="1743469" cy="523220"/>
          </a:xfrm>
          <a:prstGeom prst="rect">
            <a:avLst/>
          </a:prstGeom>
          <a:noFill/>
        </p:spPr>
        <p:txBody>
          <a:bodyPr wrap="square" rtlCol="0">
            <a:spAutoFit/>
          </a:bodyPr>
          <a:lstStyle/>
          <a:p>
            <a:r>
              <a:rPr lang="en-US" sz="1400" dirty="0"/>
              <a:t>8</a:t>
            </a:r>
            <a:r>
              <a:rPr lang="en-US" sz="1400" dirty="0" smtClean="0"/>
              <a:t> Readout Units</a:t>
            </a:r>
          </a:p>
          <a:p>
            <a:r>
              <a:rPr lang="en-US" sz="1400" dirty="0" smtClean="0"/>
              <a:t>(up to 3 fibers each)</a:t>
            </a:r>
            <a:endParaRPr lang="en-US" sz="1400" dirty="0"/>
          </a:p>
        </p:txBody>
      </p:sp>
      <p:grpSp>
        <p:nvGrpSpPr>
          <p:cNvPr id="21" name="Group 20"/>
          <p:cNvGrpSpPr/>
          <p:nvPr/>
        </p:nvGrpSpPr>
        <p:grpSpPr>
          <a:xfrm>
            <a:off x="3638035" y="1647021"/>
            <a:ext cx="426618" cy="513806"/>
            <a:chOff x="1161877" y="3840480"/>
            <a:chExt cx="426618" cy="513806"/>
          </a:xfrm>
          <a:noFill/>
        </p:grpSpPr>
        <p:sp>
          <p:nvSpPr>
            <p:cNvPr id="22" name="Rectangle 21"/>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161877" y="3866550"/>
              <a:ext cx="426618" cy="461665"/>
            </a:xfrm>
            <a:prstGeom prst="rect">
              <a:avLst/>
            </a:prstGeom>
            <a:grpFill/>
          </p:spPr>
          <p:txBody>
            <a:bodyPr wrap="square" rtlCol="0">
              <a:spAutoFit/>
            </a:bodyPr>
            <a:lstStyle/>
            <a:p>
              <a:pPr algn="ctr"/>
              <a:r>
                <a:rPr lang="en-US" sz="1200" dirty="0" smtClean="0"/>
                <a:t>FID </a:t>
              </a:r>
            </a:p>
            <a:p>
              <a:pPr algn="ctr"/>
              <a:r>
                <a:rPr lang="en-US" sz="1200" dirty="0"/>
                <a:t>0</a:t>
              </a:r>
            </a:p>
          </p:txBody>
        </p:sp>
      </p:grpSp>
      <p:grpSp>
        <p:nvGrpSpPr>
          <p:cNvPr id="24" name="Group 23"/>
          <p:cNvGrpSpPr/>
          <p:nvPr/>
        </p:nvGrpSpPr>
        <p:grpSpPr>
          <a:xfrm>
            <a:off x="3638093" y="2197860"/>
            <a:ext cx="426618" cy="838220"/>
            <a:chOff x="1161877" y="3840480"/>
            <a:chExt cx="426618" cy="513806"/>
          </a:xfrm>
        </p:grpSpPr>
        <p:sp>
          <p:nvSpPr>
            <p:cNvPr id="25" name="Rectangle 24"/>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61877" y="3866550"/>
              <a:ext cx="426618" cy="282988"/>
            </a:xfrm>
            <a:prstGeom prst="rect">
              <a:avLst/>
            </a:prstGeom>
            <a:noFill/>
          </p:spPr>
          <p:txBody>
            <a:bodyPr wrap="square" rtlCol="0">
              <a:spAutoFit/>
            </a:bodyPr>
            <a:lstStyle/>
            <a:p>
              <a:pPr algn="ctr"/>
              <a:r>
                <a:rPr lang="en-US" sz="1200" dirty="0" smtClean="0"/>
                <a:t>FID </a:t>
              </a:r>
            </a:p>
            <a:p>
              <a:pPr algn="ctr"/>
              <a:r>
                <a:rPr lang="en-US" sz="1200" dirty="0" smtClean="0"/>
                <a:t>1</a:t>
              </a:r>
              <a:endParaRPr lang="en-US" sz="1200" dirty="0"/>
            </a:p>
          </p:txBody>
        </p:sp>
      </p:grpSp>
      <p:grpSp>
        <p:nvGrpSpPr>
          <p:cNvPr id="27" name="Group 26"/>
          <p:cNvGrpSpPr/>
          <p:nvPr/>
        </p:nvGrpSpPr>
        <p:grpSpPr>
          <a:xfrm>
            <a:off x="3638035" y="3073113"/>
            <a:ext cx="426618" cy="513806"/>
            <a:chOff x="1161877" y="3840480"/>
            <a:chExt cx="426618" cy="513806"/>
          </a:xfrm>
          <a:noFill/>
        </p:grpSpPr>
        <p:sp>
          <p:nvSpPr>
            <p:cNvPr id="28" name="Rectangle 27"/>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161877" y="3866550"/>
              <a:ext cx="426618" cy="461665"/>
            </a:xfrm>
            <a:prstGeom prst="rect">
              <a:avLst/>
            </a:prstGeom>
            <a:grpFill/>
          </p:spPr>
          <p:txBody>
            <a:bodyPr wrap="square" rtlCol="0">
              <a:spAutoFit/>
            </a:bodyPr>
            <a:lstStyle/>
            <a:p>
              <a:pPr algn="ctr"/>
              <a:r>
                <a:rPr lang="en-US" sz="1200" dirty="0" smtClean="0"/>
                <a:t>FID </a:t>
              </a:r>
            </a:p>
            <a:p>
              <a:pPr algn="ctr"/>
              <a:r>
                <a:rPr lang="en-US" sz="1200" dirty="0" smtClean="0"/>
                <a:t>2</a:t>
              </a:r>
              <a:endParaRPr lang="en-US" sz="1200" dirty="0"/>
            </a:p>
          </p:txBody>
        </p:sp>
      </p:grpSp>
      <p:grpSp>
        <p:nvGrpSpPr>
          <p:cNvPr id="30" name="Group 29"/>
          <p:cNvGrpSpPr/>
          <p:nvPr/>
        </p:nvGrpSpPr>
        <p:grpSpPr>
          <a:xfrm>
            <a:off x="3620675" y="3898240"/>
            <a:ext cx="426618" cy="513806"/>
            <a:chOff x="1161877" y="3840480"/>
            <a:chExt cx="426618" cy="513806"/>
          </a:xfrm>
        </p:grpSpPr>
        <p:sp>
          <p:nvSpPr>
            <p:cNvPr id="31" name="Rectangle 30"/>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smtClean="0"/>
                <a:t>3</a:t>
              </a:r>
              <a:endParaRPr lang="en-US" sz="1200" dirty="0"/>
            </a:p>
          </p:txBody>
        </p:sp>
      </p:grpSp>
      <p:grpSp>
        <p:nvGrpSpPr>
          <p:cNvPr id="33" name="Group 32"/>
          <p:cNvGrpSpPr/>
          <p:nvPr/>
        </p:nvGrpSpPr>
        <p:grpSpPr>
          <a:xfrm>
            <a:off x="3620675" y="4668950"/>
            <a:ext cx="426618" cy="513806"/>
            <a:chOff x="1161877" y="3840480"/>
            <a:chExt cx="426618" cy="513806"/>
          </a:xfrm>
        </p:grpSpPr>
        <p:sp>
          <p:nvSpPr>
            <p:cNvPr id="34" name="Rectangle 33"/>
            <p:cNvSpPr/>
            <p:nvPr/>
          </p:nvSpPr>
          <p:spPr>
            <a:xfrm>
              <a:off x="1208574" y="3840480"/>
              <a:ext cx="339034"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a:t>0</a:t>
              </a:r>
            </a:p>
          </p:txBody>
        </p:sp>
      </p:grpSp>
      <p:grpSp>
        <p:nvGrpSpPr>
          <p:cNvPr id="36" name="Group 35"/>
          <p:cNvGrpSpPr/>
          <p:nvPr/>
        </p:nvGrpSpPr>
        <p:grpSpPr>
          <a:xfrm>
            <a:off x="4380541" y="1661544"/>
            <a:ext cx="426618" cy="513806"/>
            <a:chOff x="1161877" y="3840480"/>
            <a:chExt cx="426618" cy="513806"/>
          </a:xfrm>
          <a:noFill/>
        </p:grpSpPr>
        <p:sp>
          <p:nvSpPr>
            <p:cNvPr id="37" name="Rectangle 36"/>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161877" y="3866550"/>
              <a:ext cx="426618" cy="461665"/>
            </a:xfrm>
            <a:prstGeom prst="rect">
              <a:avLst/>
            </a:prstGeom>
            <a:grpFill/>
          </p:spPr>
          <p:txBody>
            <a:bodyPr wrap="square" rtlCol="0">
              <a:spAutoFit/>
            </a:bodyPr>
            <a:lstStyle/>
            <a:p>
              <a:pPr algn="ctr"/>
              <a:r>
                <a:rPr lang="en-US" sz="1200" dirty="0" smtClean="0"/>
                <a:t>FID </a:t>
              </a:r>
            </a:p>
            <a:p>
              <a:pPr algn="ctr"/>
              <a:r>
                <a:rPr lang="en-US" sz="1200" dirty="0"/>
                <a:t>0</a:t>
              </a:r>
            </a:p>
          </p:txBody>
        </p:sp>
      </p:grpSp>
      <p:grpSp>
        <p:nvGrpSpPr>
          <p:cNvPr id="39" name="Group 38"/>
          <p:cNvGrpSpPr/>
          <p:nvPr/>
        </p:nvGrpSpPr>
        <p:grpSpPr>
          <a:xfrm>
            <a:off x="4380599" y="2212383"/>
            <a:ext cx="426618" cy="511791"/>
            <a:chOff x="1161877" y="3840480"/>
            <a:chExt cx="426618" cy="513806"/>
          </a:xfrm>
        </p:grpSpPr>
        <p:sp>
          <p:nvSpPr>
            <p:cNvPr id="40" name="Rectangle 39"/>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61877" y="3866550"/>
              <a:ext cx="426618" cy="282988"/>
            </a:xfrm>
            <a:prstGeom prst="rect">
              <a:avLst/>
            </a:prstGeom>
            <a:noFill/>
          </p:spPr>
          <p:txBody>
            <a:bodyPr wrap="square" rtlCol="0">
              <a:spAutoFit/>
            </a:bodyPr>
            <a:lstStyle/>
            <a:p>
              <a:pPr algn="ctr"/>
              <a:r>
                <a:rPr lang="en-US" sz="1200" dirty="0" smtClean="0"/>
                <a:t>FID </a:t>
              </a:r>
            </a:p>
            <a:p>
              <a:pPr algn="ctr"/>
              <a:r>
                <a:rPr lang="en-US" sz="1200" dirty="0" smtClean="0"/>
                <a:t>1</a:t>
              </a:r>
              <a:endParaRPr lang="en-US" sz="1200" dirty="0"/>
            </a:p>
          </p:txBody>
        </p:sp>
      </p:grpSp>
      <p:grpSp>
        <p:nvGrpSpPr>
          <p:cNvPr id="42" name="Group 41"/>
          <p:cNvGrpSpPr/>
          <p:nvPr/>
        </p:nvGrpSpPr>
        <p:grpSpPr>
          <a:xfrm>
            <a:off x="4380541" y="2930880"/>
            <a:ext cx="426618" cy="513806"/>
            <a:chOff x="1161877" y="3840480"/>
            <a:chExt cx="426618" cy="513806"/>
          </a:xfrm>
        </p:grpSpPr>
        <p:sp>
          <p:nvSpPr>
            <p:cNvPr id="43" name="Rectangle 42"/>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smtClean="0"/>
                <a:t>2</a:t>
              </a:r>
              <a:endParaRPr lang="en-US" sz="1200" dirty="0"/>
            </a:p>
          </p:txBody>
        </p:sp>
      </p:grpSp>
      <p:grpSp>
        <p:nvGrpSpPr>
          <p:cNvPr id="45" name="Group 44"/>
          <p:cNvGrpSpPr/>
          <p:nvPr/>
        </p:nvGrpSpPr>
        <p:grpSpPr>
          <a:xfrm>
            <a:off x="4363181" y="4892481"/>
            <a:ext cx="426618" cy="784753"/>
            <a:chOff x="1161877" y="3840480"/>
            <a:chExt cx="426618" cy="513806"/>
          </a:xfrm>
        </p:grpSpPr>
        <p:sp>
          <p:nvSpPr>
            <p:cNvPr id="46" name="Rectangle 45"/>
            <p:cNvSpPr/>
            <p:nvPr/>
          </p:nvSpPr>
          <p:spPr>
            <a:xfrm>
              <a:off x="1208574" y="3840480"/>
              <a:ext cx="339034"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a:t>0</a:t>
              </a:r>
            </a:p>
          </p:txBody>
        </p:sp>
      </p:grpSp>
      <p:grpSp>
        <p:nvGrpSpPr>
          <p:cNvPr id="48" name="Group 47"/>
          <p:cNvGrpSpPr/>
          <p:nvPr/>
        </p:nvGrpSpPr>
        <p:grpSpPr>
          <a:xfrm>
            <a:off x="7020859" y="1659346"/>
            <a:ext cx="426618" cy="443303"/>
            <a:chOff x="1161877" y="3840480"/>
            <a:chExt cx="426618" cy="513806"/>
          </a:xfrm>
        </p:grpSpPr>
        <p:sp>
          <p:nvSpPr>
            <p:cNvPr id="49" name="Rectangle 48"/>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a:t>0</a:t>
              </a:r>
            </a:p>
          </p:txBody>
        </p:sp>
      </p:grpSp>
      <p:grpSp>
        <p:nvGrpSpPr>
          <p:cNvPr id="51" name="Group 50"/>
          <p:cNvGrpSpPr/>
          <p:nvPr/>
        </p:nvGrpSpPr>
        <p:grpSpPr>
          <a:xfrm>
            <a:off x="7020917" y="2210185"/>
            <a:ext cx="426618" cy="458989"/>
            <a:chOff x="1161877" y="3840480"/>
            <a:chExt cx="426618" cy="513806"/>
          </a:xfrm>
        </p:grpSpPr>
        <p:sp>
          <p:nvSpPr>
            <p:cNvPr id="52" name="Rectangle 51"/>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161877" y="3866550"/>
              <a:ext cx="426618" cy="282988"/>
            </a:xfrm>
            <a:prstGeom prst="rect">
              <a:avLst/>
            </a:prstGeom>
            <a:noFill/>
          </p:spPr>
          <p:txBody>
            <a:bodyPr wrap="square" rtlCol="0">
              <a:spAutoFit/>
            </a:bodyPr>
            <a:lstStyle/>
            <a:p>
              <a:pPr algn="ctr"/>
              <a:r>
                <a:rPr lang="en-US" sz="1200" dirty="0" smtClean="0"/>
                <a:t>FID </a:t>
              </a:r>
            </a:p>
            <a:p>
              <a:pPr algn="ctr"/>
              <a:r>
                <a:rPr lang="en-US" sz="1200" dirty="0" smtClean="0"/>
                <a:t>1</a:t>
              </a:r>
              <a:endParaRPr lang="en-US" sz="1200" dirty="0"/>
            </a:p>
          </p:txBody>
        </p:sp>
      </p:grpSp>
      <p:grpSp>
        <p:nvGrpSpPr>
          <p:cNvPr id="54" name="Group 53"/>
          <p:cNvGrpSpPr/>
          <p:nvPr/>
        </p:nvGrpSpPr>
        <p:grpSpPr>
          <a:xfrm>
            <a:off x="7020859" y="3105295"/>
            <a:ext cx="426618" cy="929060"/>
            <a:chOff x="1161877" y="3840480"/>
            <a:chExt cx="426618" cy="513806"/>
          </a:xfrm>
        </p:grpSpPr>
        <p:sp>
          <p:nvSpPr>
            <p:cNvPr id="55" name="Rectangle 54"/>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smtClean="0"/>
                <a:t>2</a:t>
              </a:r>
              <a:endParaRPr lang="en-US" sz="1200" dirty="0"/>
            </a:p>
          </p:txBody>
        </p:sp>
      </p:grpSp>
      <p:grpSp>
        <p:nvGrpSpPr>
          <p:cNvPr id="57" name="Group 56"/>
          <p:cNvGrpSpPr/>
          <p:nvPr/>
        </p:nvGrpSpPr>
        <p:grpSpPr>
          <a:xfrm>
            <a:off x="7020917" y="4735968"/>
            <a:ext cx="426618" cy="513806"/>
            <a:chOff x="1161877" y="3840480"/>
            <a:chExt cx="426618" cy="513806"/>
          </a:xfrm>
        </p:grpSpPr>
        <p:sp>
          <p:nvSpPr>
            <p:cNvPr id="58" name="Rectangle 57"/>
            <p:cNvSpPr/>
            <p:nvPr/>
          </p:nvSpPr>
          <p:spPr>
            <a:xfrm>
              <a:off x="1208574" y="3840480"/>
              <a:ext cx="339034" cy="5138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a:t>0</a:t>
              </a:r>
            </a:p>
          </p:txBody>
        </p:sp>
      </p:grpSp>
      <p:cxnSp>
        <p:nvCxnSpPr>
          <p:cNvPr id="60" name="Straight Arrow Connector 59"/>
          <p:cNvCxnSpPr/>
          <p:nvPr/>
        </p:nvCxnSpPr>
        <p:spPr>
          <a:xfrm>
            <a:off x="8996279" y="1128903"/>
            <a:ext cx="0" cy="4911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996280" y="1268240"/>
            <a:ext cx="235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996280" y="4233509"/>
            <a:ext cx="235131"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9199374" y="1138449"/>
            <a:ext cx="505097" cy="276999"/>
          </a:xfrm>
          <a:prstGeom prst="rect">
            <a:avLst/>
          </a:prstGeom>
          <a:noFill/>
        </p:spPr>
        <p:txBody>
          <a:bodyPr wrap="square" rtlCol="0">
            <a:spAutoFit/>
          </a:bodyPr>
          <a:lstStyle/>
          <a:p>
            <a:r>
              <a:rPr lang="en-US" sz="1200" dirty="0" smtClean="0"/>
              <a:t>HB1</a:t>
            </a:r>
            <a:endParaRPr lang="en-US" sz="1200" dirty="0"/>
          </a:p>
        </p:txBody>
      </p:sp>
      <p:sp>
        <p:nvSpPr>
          <p:cNvPr id="64" name="TextBox 63"/>
          <p:cNvSpPr txBox="1"/>
          <p:nvPr/>
        </p:nvSpPr>
        <p:spPr>
          <a:xfrm>
            <a:off x="9199374" y="4095009"/>
            <a:ext cx="505097" cy="276999"/>
          </a:xfrm>
          <a:prstGeom prst="rect">
            <a:avLst/>
          </a:prstGeom>
          <a:noFill/>
        </p:spPr>
        <p:txBody>
          <a:bodyPr wrap="square" rtlCol="0">
            <a:spAutoFit/>
          </a:bodyPr>
          <a:lstStyle/>
          <a:p>
            <a:r>
              <a:rPr lang="en-US" sz="1200" dirty="0" smtClean="0"/>
              <a:t>HB2</a:t>
            </a:r>
            <a:endParaRPr lang="en-US" sz="1200" dirty="0"/>
          </a:p>
        </p:txBody>
      </p:sp>
      <p:cxnSp>
        <p:nvCxnSpPr>
          <p:cNvPr id="65" name="Straight Arrow Connector 64"/>
          <p:cNvCxnSpPr/>
          <p:nvPr/>
        </p:nvCxnSpPr>
        <p:spPr>
          <a:xfrm flipH="1">
            <a:off x="7207850" y="1266033"/>
            <a:ext cx="1762111" cy="4048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37" idx="0"/>
          </p:cNvCxnSpPr>
          <p:nvPr/>
        </p:nvCxnSpPr>
        <p:spPr>
          <a:xfrm flipH="1">
            <a:off x="4596755" y="1271350"/>
            <a:ext cx="4399524" cy="3901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3802155" y="1266033"/>
            <a:ext cx="5142030" cy="3712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7234226" y="4244656"/>
            <a:ext cx="1779471" cy="473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46" idx="0"/>
          </p:cNvCxnSpPr>
          <p:nvPr/>
        </p:nvCxnSpPr>
        <p:spPr>
          <a:xfrm flipH="1">
            <a:off x="4579395" y="4233508"/>
            <a:ext cx="4416884" cy="6589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4365923" y="3894866"/>
            <a:ext cx="426618" cy="957796"/>
            <a:chOff x="1161877" y="3840480"/>
            <a:chExt cx="426618" cy="513806"/>
          </a:xfrm>
        </p:grpSpPr>
        <p:sp>
          <p:nvSpPr>
            <p:cNvPr id="71" name="Rectangle 70"/>
            <p:cNvSpPr/>
            <p:nvPr/>
          </p:nvSpPr>
          <p:spPr>
            <a:xfrm>
              <a:off x="1208574" y="3840480"/>
              <a:ext cx="339034" cy="5138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161877" y="3866550"/>
              <a:ext cx="426618" cy="461665"/>
            </a:xfrm>
            <a:prstGeom prst="rect">
              <a:avLst/>
            </a:prstGeom>
            <a:noFill/>
          </p:spPr>
          <p:txBody>
            <a:bodyPr wrap="square" rtlCol="0">
              <a:spAutoFit/>
            </a:bodyPr>
            <a:lstStyle/>
            <a:p>
              <a:pPr algn="ctr"/>
              <a:r>
                <a:rPr lang="en-US" sz="1200" dirty="0" smtClean="0"/>
                <a:t>FID </a:t>
              </a:r>
            </a:p>
            <a:p>
              <a:pPr algn="ctr"/>
              <a:r>
                <a:rPr lang="en-US" sz="1200" dirty="0" smtClean="0"/>
                <a:t>3</a:t>
              </a:r>
              <a:endParaRPr lang="en-US" sz="1200" dirty="0"/>
            </a:p>
          </p:txBody>
        </p:sp>
      </p:grpSp>
      <p:cxnSp>
        <p:nvCxnSpPr>
          <p:cNvPr id="73" name="Straight Arrow Connector 72"/>
          <p:cNvCxnSpPr>
            <a:endCxn id="35" idx="0"/>
          </p:cNvCxnSpPr>
          <p:nvPr/>
        </p:nvCxnSpPr>
        <p:spPr>
          <a:xfrm flipH="1">
            <a:off x="3833984" y="4245056"/>
            <a:ext cx="5162295" cy="449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Left Brace 73"/>
          <p:cNvSpPr/>
          <p:nvPr/>
        </p:nvSpPr>
        <p:spPr>
          <a:xfrm>
            <a:off x="3083154" y="1647021"/>
            <a:ext cx="191588" cy="31570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p:cNvSpPr txBox="1"/>
          <p:nvPr/>
        </p:nvSpPr>
        <p:spPr>
          <a:xfrm>
            <a:off x="1289189" y="2902376"/>
            <a:ext cx="1740566" cy="646331"/>
          </a:xfrm>
          <a:prstGeom prst="rect">
            <a:avLst/>
          </a:prstGeom>
          <a:noFill/>
        </p:spPr>
        <p:txBody>
          <a:bodyPr wrap="square" rtlCol="0">
            <a:spAutoFit/>
          </a:bodyPr>
          <a:lstStyle/>
          <a:p>
            <a:r>
              <a:rPr lang="en-US" sz="1200" dirty="0" smtClean="0"/>
              <a:t>Need to be combined into 1 Heart Beat Frame (HBF) in FLP</a:t>
            </a:r>
            <a:endParaRPr lang="en-US" sz="1200" dirty="0"/>
          </a:p>
        </p:txBody>
      </p:sp>
      <p:sp>
        <p:nvSpPr>
          <p:cNvPr id="76" name="TextBox 75"/>
          <p:cNvSpPr txBox="1"/>
          <p:nvPr/>
        </p:nvSpPr>
        <p:spPr>
          <a:xfrm>
            <a:off x="4992545" y="6180466"/>
            <a:ext cx="2300441" cy="369332"/>
          </a:xfrm>
          <a:prstGeom prst="rect">
            <a:avLst/>
          </a:prstGeom>
          <a:noFill/>
        </p:spPr>
        <p:txBody>
          <a:bodyPr wrap="square" rtlCol="0">
            <a:spAutoFit/>
          </a:bodyPr>
          <a:lstStyle/>
          <a:p>
            <a:r>
              <a:rPr lang="en-US" dirty="0" smtClean="0"/>
              <a:t>DMA to FLP memory</a:t>
            </a:r>
            <a:endParaRPr lang="en-US" dirty="0"/>
          </a:p>
        </p:txBody>
      </p:sp>
    </p:spTree>
    <p:extLst>
      <p:ext uri="{BB962C8B-B14F-4D97-AF65-F5344CB8AC3E}">
        <p14:creationId xmlns:p14="http://schemas.microsoft.com/office/powerpoint/2010/main" val="3980807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Hierarchy</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17</a:t>
            </a:fld>
            <a:endParaRPr lang="en-US"/>
          </a:p>
        </p:txBody>
      </p:sp>
      <p:sp>
        <p:nvSpPr>
          <p:cNvPr id="6" name="Right Arrow 5"/>
          <p:cNvSpPr/>
          <p:nvPr/>
        </p:nvSpPr>
        <p:spPr>
          <a:xfrm rot="5400000">
            <a:off x="2034234" y="1776367"/>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Cable 1</a:t>
            </a:r>
            <a:endParaRPr lang="en-US" sz="800" dirty="0">
              <a:solidFill>
                <a:schemeClr val="tx1"/>
              </a:solidFill>
            </a:endParaRPr>
          </a:p>
        </p:txBody>
      </p:sp>
      <p:sp>
        <p:nvSpPr>
          <p:cNvPr id="7" name="Right Arrow 6"/>
          <p:cNvSpPr/>
          <p:nvPr/>
        </p:nvSpPr>
        <p:spPr>
          <a:xfrm rot="5400000">
            <a:off x="2713502" y="1776367"/>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Cable </a:t>
            </a:r>
            <a:r>
              <a:rPr lang="en-US" sz="800" dirty="0">
                <a:solidFill>
                  <a:schemeClr val="tx1"/>
                </a:solidFill>
              </a:rPr>
              <a:t>9</a:t>
            </a:r>
          </a:p>
        </p:txBody>
      </p:sp>
      <p:grpSp>
        <p:nvGrpSpPr>
          <p:cNvPr id="8" name="Group 7"/>
          <p:cNvGrpSpPr/>
          <p:nvPr/>
        </p:nvGrpSpPr>
        <p:grpSpPr>
          <a:xfrm>
            <a:off x="2213764" y="2308594"/>
            <a:ext cx="1018302" cy="442233"/>
            <a:chOff x="337714" y="1247230"/>
            <a:chExt cx="1018302" cy="442233"/>
          </a:xfrm>
        </p:grpSpPr>
        <p:sp>
          <p:nvSpPr>
            <p:cNvPr id="9" name="Rectangle 8"/>
            <p:cNvSpPr/>
            <p:nvPr/>
          </p:nvSpPr>
          <p:spPr>
            <a:xfrm>
              <a:off x="337714" y="1247230"/>
              <a:ext cx="1018302" cy="442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8339" y="1314457"/>
              <a:ext cx="477051" cy="307777"/>
            </a:xfrm>
            <a:prstGeom prst="rect">
              <a:avLst/>
            </a:prstGeom>
            <a:noFill/>
          </p:spPr>
          <p:txBody>
            <a:bodyPr wrap="square" rtlCol="0">
              <a:spAutoFit/>
            </a:bodyPr>
            <a:lstStyle/>
            <a:p>
              <a:r>
                <a:rPr lang="en-US" sz="1400" dirty="0" smtClean="0"/>
                <a:t>RU</a:t>
              </a:r>
              <a:endParaRPr lang="en-US" sz="1400" dirty="0"/>
            </a:p>
          </p:txBody>
        </p:sp>
      </p:grpSp>
      <p:sp>
        <p:nvSpPr>
          <p:cNvPr id="11" name="TextBox 10"/>
          <p:cNvSpPr txBox="1"/>
          <p:nvPr/>
        </p:nvSpPr>
        <p:spPr>
          <a:xfrm>
            <a:off x="2570858" y="1720983"/>
            <a:ext cx="304113" cy="369332"/>
          </a:xfrm>
          <a:prstGeom prst="rect">
            <a:avLst/>
          </a:prstGeom>
          <a:noFill/>
        </p:spPr>
        <p:txBody>
          <a:bodyPr wrap="square" rtlCol="0">
            <a:spAutoFit/>
          </a:bodyPr>
          <a:lstStyle/>
          <a:p>
            <a:r>
              <a:rPr lang="en-US" dirty="0" smtClean="0"/>
              <a:t>…</a:t>
            </a:r>
            <a:endParaRPr lang="en-US" dirty="0"/>
          </a:p>
        </p:txBody>
      </p:sp>
      <p:sp>
        <p:nvSpPr>
          <p:cNvPr id="12" name="Right Arrow 11"/>
          <p:cNvSpPr/>
          <p:nvPr/>
        </p:nvSpPr>
        <p:spPr>
          <a:xfrm rot="5400000">
            <a:off x="3323161" y="1776367"/>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Cable 1</a:t>
            </a:r>
            <a:endParaRPr lang="en-US" sz="800" dirty="0">
              <a:solidFill>
                <a:schemeClr val="tx1"/>
              </a:solidFill>
            </a:endParaRPr>
          </a:p>
        </p:txBody>
      </p:sp>
      <p:sp>
        <p:nvSpPr>
          <p:cNvPr id="13" name="Right Arrow 12"/>
          <p:cNvSpPr/>
          <p:nvPr/>
        </p:nvSpPr>
        <p:spPr>
          <a:xfrm rot="5400000">
            <a:off x="4002429" y="1776367"/>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Cable 16</a:t>
            </a:r>
            <a:endParaRPr lang="en-US" sz="800" dirty="0">
              <a:solidFill>
                <a:schemeClr val="tx1"/>
              </a:solidFill>
            </a:endParaRPr>
          </a:p>
        </p:txBody>
      </p:sp>
      <p:grpSp>
        <p:nvGrpSpPr>
          <p:cNvPr id="14" name="Group 13"/>
          <p:cNvGrpSpPr/>
          <p:nvPr/>
        </p:nvGrpSpPr>
        <p:grpSpPr>
          <a:xfrm>
            <a:off x="3502691" y="2308594"/>
            <a:ext cx="1018302" cy="442233"/>
            <a:chOff x="337714" y="1247230"/>
            <a:chExt cx="1018302" cy="442233"/>
          </a:xfrm>
        </p:grpSpPr>
        <p:sp>
          <p:nvSpPr>
            <p:cNvPr id="15" name="Rectangle 14"/>
            <p:cNvSpPr/>
            <p:nvPr/>
          </p:nvSpPr>
          <p:spPr>
            <a:xfrm>
              <a:off x="337714" y="1247230"/>
              <a:ext cx="1018302" cy="442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8339" y="1314457"/>
              <a:ext cx="477051" cy="307777"/>
            </a:xfrm>
            <a:prstGeom prst="rect">
              <a:avLst/>
            </a:prstGeom>
            <a:noFill/>
          </p:spPr>
          <p:txBody>
            <a:bodyPr wrap="square" rtlCol="0">
              <a:spAutoFit/>
            </a:bodyPr>
            <a:lstStyle/>
            <a:p>
              <a:r>
                <a:rPr lang="en-US" sz="1400" dirty="0" smtClean="0"/>
                <a:t>RU</a:t>
              </a:r>
              <a:endParaRPr lang="en-US" sz="1400" dirty="0"/>
            </a:p>
          </p:txBody>
        </p:sp>
      </p:grpSp>
      <p:sp>
        <p:nvSpPr>
          <p:cNvPr id="17" name="TextBox 16"/>
          <p:cNvSpPr txBox="1"/>
          <p:nvPr/>
        </p:nvSpPr>
        <p:spPr>
          <a:xfrm>
            <a:off x="3859785" y="1720983"/>
            <a:ext cx="304113" cy="369332"/>
          </a:xfrm>
          <a:prstGeom prst="rect">
            <a:avLst/>
          </a:prstGeom>
          <a:noFill/>
        </p:spPr>
        <p:txBody>
          <a:bodyPr wrap="square" rtlCol="0">
            <a:spAutoFit/>
          </a:bodyPr>
          <a:lstStyle/>
          <a:p>
            <a:r>
              <a:rPr lang="en-US" dirty="0" smtClean="0"/>
              <a:t>…</a:t>
            </a:r>
            <a:endParaRPr lang="en-US" dirty="0"/>
          </a:p>
        </p:txBody>
      </p:sp>
      <p:sp>
        <p:nvSpPr>
          <p:cNvPr id="18" name="Right Arrow 17"/>
          <p:cNvSpPr/>
          <p:nvPr/>
        </p:nvSpPr>
        <p:spPr>
          <a:xfrm rot="5400000">
            <a:off x="4612088" y="1776367"/>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Cable 1</a:t>
            </a:r>
            <a:endParaRPr lang="en-US" sz="800" dirty="0">
              <a:solidFill>
                <a:schemeClr val="tx1"/>
              </a:solidFill>
            </a:endParaRPr>
          </a:p>
        </p:txBody>
      </p:sp>
      <p:sp>
        <p:nvSpPr>
          <p:cNvPr id="19" name="Right Arrow 18"/>
          <p:cNvSpPr/>
          <p:nvPr/>
        </p:nvSpPr>
        <p:spPr>
          <a:xfrm rot="5400000">
            <a:off x="5291356" y="1776367"/>
            <a:ext cx="698094" cy="33903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Cable 28</a:t>
            </a:r>
            <a:endParaRPr lang="en-US" sz="800" dirty="0">
              <a:solidFill>
                <a:schemeClr val="tx1"/>
              </a:solidFill>
            </a:endParaRPr>
          </a:p>
        </p:txBody>
      </p:sp>
      <p:grpSp>
        <p:nvGrpSpPr>
          <p:cNvPr id="20" name="Group 19"/>
          <p:cNvGrpSpPr/>
          <p:nvPr/>
        </p:nvGrpSpPr>
        <p:grpSpPr>
          <a:xfrm>
            <a:off x="4791618" y="2308594"/>
            <a:ext cx="1018302" cy="442233"/>
            <a:chOff x="337714" y="1247230"/>
            <a:chExt cx="1018302" cy="442233"/>
          </a:xfrm>
        </p:grpSpPr>
        <p:sp>
          <p:nvSpPr>
            <p:cNvPr id="21" name="Rectangle 20"/>
            <p:cNvSpPr/>
            <p:nvPr/>
          </p:nvSpPr>
          <p:spPr>
            <a:xfrm>
              <a:off x="337714" y="1247230"/>
              <a:ext cx="1018302" cy="442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08339" y="1314457"/>
              <a:ext cx="477051" cy="307777"/>
            </a:xfrm>
            <a:prstGeom prst="rect">
              <a:avLst/>
            </a:prstGeom>
            <a:noFill/>
          </p:spPr>
          <p:txBody>
            <a:bodyPr wrap="square" rtlCol="0">
              <a:spAutoFit/>
            </a:bodyPr>
            <a:lstStyle/>
            <a:p>
              <a:r>
                <a:rPr lang="en-US" sz="1400" dirty="0" smtClean="0"/>
                <a:t>RU</a:t>
              </a:r>
              <a:endParaRPr lang="en-US" sz="1400" dirty="0"/>
            </a:p>
          </p:txBody>
        </p:sp>
      </p:grpSp>
      <p:sp>
        <p:nvSpPr>
          <p:cNvPr id="23" name="TextBox 22"/>
          <p:cNvSpPr txBox="1"/>
          <p:nvPr/>
        </p:nvSpPr>
        <p:spPr>
          <a:xfrm>
            <a:off x="5148712" y="1720983"/>
            <a:ext cx="304113" cy="369332"/>
          </a:xfrm>
          <a:prstGeom prst="rect">
            <a:avLst/>
          </a:prstGeom>
          <a:noFill/>
        </p:spPr>
        <p:txBody>
          <a:bodyPr wrap="square" rtlCol="0">
            <a:spAutoFit/>
          </a:bodyPr>
          <a:lstStyle/>
          <a:p>
            <a:r>
              <a:rPr lang="en-US" dirty="0" smtClean="0"/>
              <a:t>…</a:t>
            </a:r>
            <a:endParaRPr lang="en-US" dirty="0"/>
          </a:p>
        </p:txBody>
      </p:sp>
      <p:grpSp>
        <p:nvGrpSpPr>
          <p:cNvPr id="24" name="Group 23"/>
          <p:cNvGrpSpPr/>
          <p:nvPr/>
        </p:nvGrpSpPr>
        <p:grpSpPr>
          <a:xfrm>
            <a:off x="6737984" y="2308594"/>
            <a:ext cx="1018302" cy="442233"/>
            <a:chOff x="337714" y="1247230"/>
            <a:chExt cx="1018302" cy="442233"/>
          </a:xfrm>
        </p:grpSpPr>
        <p:sp>
          <p:nvSpPr>
            <p:cNvPr id="25" name="Rectangle 24"/>
            <p:cNvSpPr/>
            <p:nvPr/>
          </p:nvSpPr>
          <p:spPr>
            <a:xfrm>
              <a:off x="337714" y="1247230"/>
              <a:ext cx="1018302" cy="442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8339" y="1314457"/>
              <a:ext cx="477051" cy="307777"/>
            </a:xfrm>
            <a:prstGeom prst="rect">
              <a:avLst/>
            </a:prstGeom>
            <a:noFill/>
          </p:spPr>
          <p:txBody>
            <a:bodyPr wrap="square" rtlCol="0">
              <a:spAutoFit/>
            </a:bodyPr>
            <a:lstStyle/>
            <a:p>
              <a:r>
                <a:rPr lang="en-US" sz="1400" dirty="0" smtClean="0"/>
                <a:t>RU</a:t>
              </a:r>
              <a:endParaRPr lang="en-US" sz="1400" dirty="0"/>
            </a:p>
          </p:txBody>
        </p:sp>
      </p:grpSp>
      <p:sp>
        <p:nvSpPr>
          <p:cNvPr id="27" name="TextBox 26"/>
          <p:cNvSpPr txBox="1"/>
          <p:nvPr/>
        </p:nvSpPr>
        <p:spPr>
          <a:xfrm>
            <a:off x="6124362" y="2294931"/>
            <a:ext cx="420144" cy="369332"/>
          </a:xfrm>
          <a:prstGeom prst="rect">
            <a:avLst/>
          </a:prstGeom>
          <a:noFill/>
        </p:spPr>
        <p:txBody>
          <a:bodyPr wrap="square" rtlCol="0">
            <a:spAutoFit/>
          </a:bodyPr>
          <a:lstStyle/>
          <a:p>
            <a:r>
              <a:rPr lang="en-US" dirty="0" smtClean="0"/>
              <a:t>....</a:t>
            </a:r>
            <a:endParaRPr lang="en-US" dirty="0"/>
          </a:p>
        </p:txBody>
      </p:sp>
      <p:grpSp>
        <p:nvGrpSpPr>
          <p:cNvPr id="28" name="Group 27"/>
          <p:cNvGrpSpPr/>
          <p:nvPr/>
        </p:nvGrpSpPr>
        <p:grpSpPr>
          <a:xfrm>
            <a:off x="3942833" y="4159165"/>
            <a:ext cx="1018302" cy="442233"/>
            <a:chOff x="337714" y="1247230"/>
            <a:chExt cx="1018302" cy="442233"/>
          </a:xfrm>
        </p:grpSpPr>
        <p:sp>
          <p:nvSpPr>
            <p:cNvPr id="29" name="Rectangle 28"/>
            <p:cNvSpPr/>
            <p:nvPr/>
          </p:nvSpPr>
          <p:spPr>
            <a:xfrm>
              <a:off x="337714" y="1247230"/>
              <a:ext cx="1018302" cy="442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06844" y="1314455"/>
              <a:ext cx="823412" cy="307777"/>
            </a:xfrm>
            <a:prstGeom prst="rect">
              <a:avLst/>
            </a:prstGeom>
            <a:noFill/>
          </p:spPr>
          <p:txBody>
            <a:bodyPr wrap="square" rtlCol="0">
              <a:spAutoFit/>
            </a:bodyPr>
            <a:lstStyle/>
            <a:p>
              <a:r>
                <a:rPr lang="en-US" sz="1400" smtClean="0"/>
                <a:t>CRU/FLP</a:t>
              </a:r>
              <a:endParaRPr lang="en-US" sz="1400" dirty="0"/>
            </a:p>
          </p:txBody>
        </p:sp>
      </p:grpSp>
      <p:cxnSp>
        <p:nvCxnSpPr>
          <p:cNvPr id="31" name="Elbow Connector 30"/>
          <p:cNvCxnSpPr>
            <a:stCxn id="21" idx="2"/>
          </p:cNvCxnSpPr>
          <p:nvPr/>
        </p:nvCxnSpPr>
        <p:spPr>
          <a:xfrm rot="5400000">
            <a:off x="4087448" y="2945846"/>
            <a:ext cx="1408340" cy="101830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5" idx="2"/>
          </p:cNvCxnSpPr>
          <p:nvPr/>
        </p:nvCxnSpPr>
        <p:spPr>
          <a:xfrm rot="16200000" flipH="1">
            <a:off x="3373181" y="3389487"/>
            <a:ext cx="1408340" cy="13101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9" idx="2"/>
          </p:cNvCxnSpPr>
          <p:nvPr/>
        </p:nvCxnSpPr>
        <p:spPr>
          <a:xfrm rot="16200000" flipH="1">
            <a:off x="2923241" y="2550500"/>
            <a:ext cx="888274" cy="128892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011842" y="3639101"/>
            <a:ext cx="0" cy="520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5" idx="2"/>
          </p:cNvCxnSpPr>
          <p:nvPr/>
        </p:nvCxnSpPr>
        <p:spPr>
          <a:xfrm rot="5400000">
            <a:off x="5589205" y="2050839"/>
            <a:ext cx="957943" cy="235791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889217" y="3708770"/>
            <a:ext cx="0" cy="450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8170844" y="4159163"/>
            <a:ext cx="1018302" cy="442233"/>
            <a:chOff x="337714" y="1247230"/>
            <a:chExt cx="1018302" cy="442233"/>
          </a:xfrm>
        </p:grpSpPr>
        <p:sp>
          <p:nvSpPr>
            <p:cNvPr id="38" name="Rectangle 37"/>
            <p:cNvSpPr/>
            <p:nvPr/>
          </p:nvSpPr>
          <p:spPr>
            <a:xfrm>
              <a:off x="337714" y="1247230"/>
              <a:ext cx="1018302" cy="442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28841" y="1314456"/>
              <a:ext cx="848887" cy="307777"/>
            </a:xfrm>
            <a:prstGeom prst="rect">
              <a:avLst/>
            </a:prstGeom>
            <a:noFill/>
          </p:spPr>
          <p:txBody>
            <a:bodyPr wrap="square" rtlCol="0">
              <a:spAutoFit/>
            </a:bodyPr>
            <a:lstStyle/>
            <a:p>
              <a:r>
                <a:rPr lang="en-US" sz="1400" dirty="0" smtClean="0"/>
                <a:t>CRU/FLP</a:t>
              </a:r>
              <a:endParaRPr lang="en-US" sz="1400" dirty="0"/>
            </a:p>
          </p:txBody>
        </p:sp>
      </p:grpSp>
      <p:sp>
        <p:nvSpPr>
          <p:cNvPr id="40" name="TextBox 39"/>
          <p:cNvSpPr txBox="1"/>
          <p:nvPr/>
        </p:nvSpPr>
        <p:spPr>
          <a:xfrm>
            <a:off x="6147603" y="4151003"/>
            <a:ext cx="586025" cy="369332"/>
          </a:xfrm>
          <a:prstGeom prst="rect">
            <a:avLst/>
          </a:prstGeom>
          <a:noFill/>
        </p:spPr>
        <p:txBody>
          <a:bodyPr wrap="square" rtlCol="0">
            <a:spAutoFit/>
          </a:bodyPr>
          <a:lstStyle/>
          <a:p>
            <a:r>
              <a:rPr lang="en-US" dirty="0" smtClean="0"/>
              <a:t>.......</a:t>
            </a:r>
            <a:endParaRPr lang="en-US" dirty="0"/>
          </a:p>
        </p:txBody>
      </p:sp>
      <p:grpSp>
        <p:nvGrpSpPr>
          <p:cNvPr id="41" name="Group 40"/>
          <p:cNvGrpSpPr/>
          <p:nvPr/>
        </p:nvGrpSpPr>
        <p:grpSpPr>
          <a:xfrm>
            <a:off x="5766948" y="5733213"/>
            <a:ext cx="1018302" cy="442233"/>
            <a:chOff x="337714" y="1247230"/>
            <a:chExt cx="1018302" cy="442233"/>
          </a:xfrm>
        </p:grpSpPr>
        <p:sp>
          <p:nvSpPr>
            <p:cNvPr id="42" name="Rectangle 41"/>
            <p:cNvSpPr/>
            <p:nvPr/>
          </p:nvSpPr>
          <p:spPr>
            <a:xfrm>
              <a:off x="337714" y="1247230"/>
              <a:ext cx="1018302" cy="442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08338" y="1314457"/>
              <a:ext cx="501587" cy="307777"/>
            </a:xfrm>
            <a:prstGeom prst="rect">
              <a:avLst/>
            </a:prstGeom>
            <a:noFill/>
          </p:spPr>
          <p:txBody>
            <a:bodyPr wrap="square" rtlCol="0">
              <a:spAutoFit/>
            </a:bodyPr>
            <a:lstStyle/>
            <a:p>
              <a:r>
                <a:rPr lang="en-US" sz="1400" dirty="0" smtClean="0"/>
                <a:t>EPN</a:t>
              </a:r>
              <a:endParaRPr lang="en-US" sz="1400" dirty="0"/>
            </a:p>
          </p:txBody>
        </p:sp>
      </p:grpSp>
      <p:sp>
        <p:nvSpPr>
          <p:cNvPr id="44" name="TextBox 43"/>
          <p:cNvSpPr txBox="1"/>
          <p:nvPr/>
        </p:nvSpPr>
        <p:spPr>
          <a:xfrm>
            <a:off x="8441468" y="2294931"/>
            <a:ext cx="669390" cy="369332"/>
          </a:xfrm>
          <a:prstGeom prst="rect">
            <a:avLst/>
          </a:prstGeom>
          <a:noFill/>
        </p:spPr>
        <p:txBody>
          <a:bodyPr wrap="square" rtlCol="0">
            <a:spAutoFit/>
          </a:bodyPr>
          <a:lstStyle/>
          <a:p>
            <a:r>
              <a:rPr lang="en-US" dirty="0" smtClean="0"/>
              <a:t>......</a:t>
            </a:r>
            <a:endParaRPr lang="en-US" dirty="0"/>
          </a:p>
        </p:txBody>
      </p:sp>
      <p:cxnSp>
        <p:nvCxnSpPr>
          <p:cNvPr id="45" name="Straight Arrow Connector 44"/>
          <p:cNvCxnSpPr/>
          <p:nvPr/>
        </p:nvCxnSpPr>
        <p:spPr>
          <a:xfrm>
            <a:off x="8311684" y="3891649"/>
            <a:ext cx="8708" cy="259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8943055" y="3899133"/>
            <a:ext cx="8708" cy="259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349283" y="3775994"/>
            <a:ext cx="485131" cy="369332"/>
          </a:xfrm>
          <a:prstGeom prst="rect">
            <a:avLst/>
          </a:prstGeom>
          <a:noFill/>
        </p:spPr>
        <p:txBody>
          <a:bodyPr wrap="square" rtlCol="0">
            <a:spAutoFit/>
          </a:bodyPr>
          <a:lstStyle/>
          <a:p>
            <a:r>
              <a:rPr lang="en-US" dirty="0" smtClean="0"/>
              <a:t>....</a:t>
            </a:r>
            <a:endParaRPr lang="en-US" dirty="0"/>
          </a:p>
        </p:txBody>
      </p:sp>
      <p:sp>
        <p:nvSpPr>
          <p:cNvPr id="48" name="TextBox 47"/>
          <p:cNvSpPr txBox="1"/>
          <p:nvPr/>
        </p:nvSpPr>
        <p:spPr>
          <a:xfrm>
            <a:off x="2552798" y="1118366"/>
            <a:ext cx="491690" cy="369332"/>
          </a:xfrm>
          <a:prstGeom prst="rect">
            <a:avLst/>
          </a:prstGeom>
          <a:noFill/>
        </p:spPr>
        <p:txBody>
          <a:bodyPr wrap="square" rtlCol="0">
            <a:spAutoFit/>
          </a:bodyPr>
          <a:lstStyle/>
          <a:p>
            <a:r>
              <a:rPr lang="en-US" dirty="0" smtClean="0"/>
              <a:t>IB</a:t>
            </a:r>
            <a:endParaRPr lang="en-US" dirty="0"/>
          </a:p>
        </p:txBody>
      </p:sp>
      <p:sp>
        <p:nvSpPr>
          <p:cNvPr id="49" name="TextBox 48"/>
          <p:cNvSpPr txBox="1"/>
          <p:nvPr/>
        </p:nvSpPr>
        <p:spPr>
          <a:xfrm>
            <a:off x="3790776" y="1116134"/>
            <a:ext cx="558507" cy="369332"/>
          </a:xfrm>
          <a:prstGeom prst="rect">
            <a:avLst/>
          </a:prstGeom>
          <a:noFill/>
        </p:spPr>
        <p:txBody>
          <a:bodyPr wrap="square" rtlCol="0">
            <a:spAutoFit/>
          </a:bodyPr>
          <a:lstStyle/>
          <a:p>
            <a:r>
              <a:rPr lang="en-US" dirty="0"/>
              <a:t>M</a:t>
            </a:r>
            <a:r>
              <a:rPr lang="en-US" dirty="0" smtClean="0"/>
              <a:t>B</a:t>
            </a:r>
            <a:endParaRPr lang="en-US" dirty="0"/>
          </a:p>
        </p:txBody>
      </p:sp>
      <p:sp>
        <p:nvSpPr>
          <p:cNvPr id="50" name="TextBox 49"/>
          <p:cNvSpPr txBox="1"/>
          <p:nvPr/>
        </p:nvSpPr>
        <p:spPr>
          <a:xfrm>
            <a:off x="5071140" y="1123703"/>
            <a:ext cx="491690" cy="369332"/>
          </a:xfrm>
          <a:prstGeom prst="rect">
            <a:avLst/>
          </a:prstGeom>
          <a:noFill/>
        </p:spPr>
        <p:txBody>
          <a:bodyPr wrap="square" rtlCol="0">
            <a:spAutoFit/>
          </a:bodyPr>
          <a:lstStyle/>
          <a:p>
            <a:r>
              <a:rPr lang="en-US" dirty="0"/>
              <a:t>O</a:t>
            </a:r>
            <a:r>
              <a:rPr lang="en-US" dirty="0" smtClean="0"/>
              <a:t>B</a:t>
            </a:r>
            <a:endParaRPr lang="en-US" dirty="0"/>
          </a:p>
        </p:txBody>
      </p:sp>
      <p:cxnSp>
        <p:nvCxnSpPr>
          <p:cNvPr id="51" name="Elbow Connector 50"/>
          <p:cNvCxnSpPr>
            <a:stCxn id="29" idx="2"/>
          </p:cNvCxnSpPr>
          <p:nvPr/>
        </p:nvCxnSpPr>
        <p:spPr>
          <a:xfrm rot="16200000" flipH="1">
            <a:off x="4811048" y="4242334"/>
            <a:ext cx="779417" cy="149754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38" idx="2"/>
          </p:cNvCxnSpPr>
          <p:nvPr/>
        </p:nvCxnSpPr>
        <p:spPr>
          <a:xfrm rot="5400000">
            <a:off x="7332344" y="4007037"/>
            <a:ext cx="753293" cy="194201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737984" y="5380815"/>
            <a:ext cx="0" cy="352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949528" y="5380815"/>
            <a:ext cx="0" cy="352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613184" y="1701868"/>
            <a:ext cx="322174" cy="307777"/>
          </a:xfrm>
          <a:prstGeom prst="rect">
            <a:avLst/>
          </a:prstGeom>
          <a:noFill/>
        </p:spPr>
        <p:txBody>
          <a:bodyPr wrap="square" rtlCol="0">
            <a:spAutoFit/>
          </a:bodyPr>
          <a:lstStyle/>
          <a:p>
            <a:r>
              <a:rPr lang="en-US" sz="1400" dirty="0" smtClean="0"/>
              <a:t>9</a:t>
            </a:r>
            <a:endParaRPr lang="en-US" sz="1400" dirty="0"/>
          </a:p>
        </p:txBody>
      </p:sp>
      <p:sp>
        <p:nvSpPr>
          <p:cNvPr id="56" name="TextBox 55"/>
          <p:cNvSpPr txBox="1"/>
          <p:nvPr/>
        </p:nvSpPr>
        <p:spPr>
          <a:xfrm>
            <a:off x="3841725" y="1686208"/>
            <a:ext cx="404453" cy="307777"/>
          </a:xfrm>
          <a:prstGeom prst="rect">
            <a:avLst/>
          </a:prstGeom>
          <a:noFill/>
        </p:spPr>
        <p:txBody>
          <a:bodyPr wrap="square" rtlCol="0">
            <a:spAutoFit/>
          </a:bodyPr>
          <a:lstStyle/>
          <a:p>
            <a:r>
              <a:rPr lang="en-US" sz="1400" dirty="0" smtClean="0"/>
              <a:t>16</a:t>
            </a:r>
            <a:endParaRPr lang="en-US" sz="1400" dirty="0"/>
          </a:p>
        </p:txBody>
      </p:sp>
      <p:sp>
        <p:nvSpPr>
          <p:cNvPr id="57" name="TextBox 56"/>
          <p:cNvSpPr txBox="1"/>
          <p:nvPr/>
        </p:nvSpPr>
        <p:spPr>
          <a:xfrm>
            <a:off x="5130652" y="1686207"/>
            <a:ext cx="408642" cy="307777"/>
          </a:xfrm>
          <a:prstGeom prst="rect">
            <a:avLst/>
          </a:prstGeom>
          <a:noFill/>
        </p:spPr>
        <p:txBody>
          <a:bodyPr wrap="square" rtlCol="0">
            <a:spAutoFit/>
          </a:bodyPr>
          <a:lstStyle/>
          <a:p>
            <a:r>
              <a:rPr lang="en-US" sz="1400" dirty="0" smtClean="0"/>
              <a:t>28</a:t>
            </a:r>
            <a:endParaRPr lang="en-US" sz="1400" dirty="0"/>
          </a:p>
        </p:txBody>
      </p:sp>
      <p:sp>
        <p:nvSpPr>
          <p:cNvPr id="58" name="TextBox 57"/>
          <p:cNvSpPr txBox="1"/>
          <p:nvPr/>
        </p:nvSpPr>
        <p:spPr>
          <a:xfrm>
            <a:off x="4451984" y="3751003"/>
            <a:ext cx="263060" cy="307777"/>
          </a:xfrm>
          <a:prstGeom prst="rect">
            <a:avLst/>
          </a:prstGeom>
          <a:noFill/>
        </p:spPr>
        <p:txBody>
          <a:bodyPr wrap="square" rtlCol="0">
            <a:spAutoFit/>
          </a:bodyPr>
          <a:lstStyle/>
          <a:p>
            <a:r>
              <a:rPr lang="en-US" sz="1400" dirty="0" smtClean="0"/>
              <a:t>8</a:t>
            </a:r>
            <a:endParaRPr lang="en-US" sz="1400" dirty="0"/>
          </a:p>
        </p:txBody>
      </p:sp>
      <p:sp>
        <p:nvSpPr>
          <p:cNvPr id="59" name="TextBox 58"/>
          <p:cNvSpPr txBox="1"/>
          <p:nvPr/>
        </p:nvSpPr>
        <p:spPr>
          <a:xfrm>
            <a:off x="8394711" y="3798809"/>
            <a:ext cx="485131" cy="369332"/>
          </a:xfrm>
          <a:prstGeom prst="rect">
            <a:avLst/>
          </a:prstGeom>
          <a:noFill/>
        </p:spPr>
        <p:txBody>
          <a:bodyPr wrap="square" rtlCol="0">
            <a:spAutoFit/>
          </a:bodyPr>
          <a:lstStyle/>
          <a:p>
            <a:r>
              <a:rPr lang="en-US" dirty="0" smtClean="0"/>
              <a:t>....</a:t>
            </a:r>
            <a:endParaRPr lang="en-US" dirty="0"/>
          </a:p>
        </p:txBody>
      </p:sp>
      <p:sp>
        <p:nvSpPr>
          <p:cNvPr id="60" name="TextBox 59"/>
          <p:cNvSpPr txBox="1"/>
          <p:nvPr/>
        </p:nvSpPr>
        <p:spPr>
          <a:xfrm>
            <a:off x="8497412" y="3773818"/>
            <a:ext cx="263060" cy="307777"/>
          </a:xfrm>
          <a:prstGeom prst="rect">
            <a:avLst/>
          </a:prstGeom>
          <a:noFill/>
        </p:spPr>
        <p:txBody>
          <a:bodyPr wrap="square" rtlCol="0">
            <a:spAutoFit/>
          </a:bodyPr>
          <a:lstStyle/>
          <a:p>
            <a:r>
              <a:rPr lang="en-US" sz="1400" dirty="0" smtClean="0"/>
              <a:t>8</a:t>
            </a:r>
            <a:endParaRPr lang="en-US" sz="1400" dirty="0"/>
          </a:p>
        </p:txBody>
      </p:sp>
      <p:sp>
        <p:nvSpPr>
          <p:cNvPr id="61" name="TextBox 60"/>
          <p:cNvSpPr txBox="1"/>
          <p:nvPr/>
        </p:nvSpPr>
        <p:spPr>
          <a:xfrm>
            <a:off x="8497412" y="2221932"/>
            <a:ext cx="526977" cy="307777"/>
          </a:xfrm>
          <a:prstGeom prst="rect">
            <a:avLst/>
          </a:prstGeom>
          <a:noFill/>
        </p:spPr>
        <p:txBody>
          <a:bodyPr wrap="square" rtlCol="0">
            <a:spAutoFit/>
          </a:bodyPr>
          <a:lstStyle/>
          <a:p>
            <a:r>
              <a:rPr lang="en-US" sz="1400" dirty="0" smtClean="0"/>
              <a:t>192</a:t>
            </a:r>
            <a:endParaRPr lang="en-US" sz="1400" dirty="0"/>
          </a:p>
        </p:txBody>
      </p:sp>
      <p:sp>
        <p:nvSpPr>
          <p:cNvPr id="62" name="TextBox 61"/>
          <p:cNvSpPr txBox="1"/>
          <p:nvPr/>
        </p:nvSpPr>
        <p:spPr>
          <a:xfrm>
            <a:off x="6071868" y="4126668"/>
            <a:ext cx="1149683" cy="307777"/>
          </a:xfrm>
          <a:prstGeom prst="rect">
            <a:avLst/>
          </a:prstGeom>
          <a:noFill/>
        </p:spPr>
        <p:txBody>
          <a:bodyPr wrap="square" rtlCol="0">
            <a:spAutoFit/>
          </a:bodyPr>
          <a:lstStyle/>
          <a:p>
            <a:r>
              <a:rPr lang="en-US" sz="1400" dirty="0" smtClean="0"/>
              <a:t>24 (12 FLP?)</a:t>
            </a:r>
            <a:endParaRPr lang="en-US" sz="1400" dirty="0"/>
          </a:p>
        </p:txBody>
      </p:sp>
      <p:sp>
        <p:nvSpPr>
          <p:cNvPr id="63" name="TextBox 62"/>
          <p:cNvSpPr txBox="1"/>
          <p:nvPr/>
        </p:nvSpPr>
        <p:spPr>
          <a:xfrm>
            <a:off x="6193630" y="2221932"/>
            <a:ext cx="218842" cy="307777"/>
          </a:xfrm>
          <a:prstGeom prst="rect">
            <a:avLst/>
          </a:prstGeom>
          <a:noFill/>
        </p:spPr>
        <p:txBody>
          <a:bodyPr wrap="square" rtlCol="0">
            <a:spAutoFit/>
          </a:bodyPr>
          <a:lstStyle/>
          <a:p>
            <a:r>
              <a:rPr lang="en-US" sz="1400" dirty="0" smtClean="0"/>
              <a:t>8</a:t>
            </a:r>
            <a:endParaRPr lang="en-US" sz="1400" dirty="0"/>
          </a:p>
        </p:txBody>
      </p:sp>
    </p:spTree>
    <p:extLst>
      <p:ext uri="{BB962C8B-B14F-4D97-AF65-F5344CB8AC3E}">
        <p14:creationId xmlns:p14="http://schemas.microsoft.com/office/powerpoint/2010/main" val="403933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Format: GBT to CRU to FLP</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18</a:t>
            </a:fld>
            <a:endParaRPr lang="en-US"/>
          </a:p>
        </p:txBody>
      </p:sp>
      <p:pic>
        <p:nvPicPr>
          <p:cNvPr id="1028" name="Picture 4" descr="https://lh5.googleusercontent.com/pYn6RD-cMyY_YVv401dtHvrtTYGx_8sAYk2zXEqeH5z-5TWYO-uPpkRnEmkPh8kV2dQiTA-a6-Ql2BLQAlbuY17ED8CZ7fIVaTGSclP0IAn5xc4Tv2j170bI4VUI9faF-uBmLo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15" y="3570048"/>
            <a:ext cx="5734050" cy="29241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7736" y="648971"/>
            <a:ext cx="2474259" cy="369332"/>
          </a:xfrm>
          <a:prstGeom prst="rect">
            <a:avLst/>
          </a:prstGeom>
          <a:noFill/>
        </p:spPr>
        <p:txBody>
          <a:bodyPr wrap="square" rtlCol="0">
            <a:spAutoFit/>
          </a:bodyPr>
          <a:lstStyle/>
          <a:p>
            <a:r>
              <a:rPr lang="en-US" dirty="0" smtClean="0"/>
              <a:t>GBT RDH</a:t>
            </a:r>
            <a:endParaRPr lang="en-US" dirty="0"/>
          </a:p>
        </p:txBody>
      </p:sp>
      <p:sp>
        <p:nvSpPr>
          <p:cNvPr id="7" name="TextBox 6"/>
          <p:cNvSpPr txBox="1"/>
          <p:nvPr/>
        </p:nvSpPr>
        <p:spPr>
          <a:xfrm>
            <a:off x="398115" y="3149210"/>
            <a:ext cx="2738310" cy="369332"/>
          </a:xfrm>
          <a:prstGeom prst="rect">
            <a:avLst/>
          </a:prstGeom>
          <a:noFill/>
        </p:spPr>
        <p:txBody>
          <a:bodyPr wrap="square" rtlCol="0">
            <a:spAutoFit/>
          </a:bodyPr>
          <a:lstStyle/>
          <a:p>
            <a:r>
              <a:rPr lang="en-US" dirty="0" smtClean="0"/>
              <a:t>CRU memory</a:t>
            </a:r>
            <a:endParaRPr lang="en-US" dirty="0"/>
          </a:p>
        </p:txBody>
      </p:sp>
      <p:sp>
        <p:nvSpPr>
          <p:cNvPr id="8" name="TextBox 7"/>
          <p:cNvSpPr txBox="1"/>
          <p:nvPr/>
        </p:nvSpPr>
        <p:spPr>
          <a:xfrm>
            <a:off x="8153400" y="711634"/>
            <a:ext cx="1530520" cy="369332"/>
          </a:xfrm>
          <a:prstGeom prst="rect">
            <a:avLst/>
          </a:prstGeom>
          <a:noFill/>
        </p:spPr>
        <p:txBody>
          <a:bodyPr wrap="square" rtlCol="0">
            <a:spAutoFit/>
          </a:bodyPr>
          <a:lstStyle/>
          <a:p>
            <a:r>
              <a:rPr lang="en-US" dirty="0" smtClean="0"/>
              <a:t>FLP memory</a:t>
            </a:r>
            <a:endParaRPr lang="en-US" dirty="0"/>
          </a:p>
        </p:txBody>
      </p:sp>
      <p:pic>
        <p:nvPicPr>
          <p:cNvPr id="15" name="Picture 14"/>
          <p:cNvPicPr>
            <a:picLocks noChangeAspect="1"/>
          </p:cNvPicPr>
          <p:nvPr/>
        </p:nvPicPr>
        <p:blipFill>
          <a:blip r:embed="rId3"/>
          <a:stretch>
            <a:fillRect/>
          </a:stretch>
        </p:blipFill>
        <p:spPr>
          <a:xfrm>
            <a:off x="687501" y="1058589"/>
            <a:ext cx="2291326" cy="1818513"/>
          </a:xfrm>
          <a:prstGeom prst="rect">
            <a:avLst/>
          </a:prstGeom>
        </p:spPr>
      </p:pic>
      <p:sp>
        <p:nvSpPr>
          <p:cNvPr id="16" name="TextBox 15"/>
          <p:cNvSpPr txBox="1"/>
          <p:nvPr/>
        </p:nvSpPr>
        <p:spPr>
          <a:xfrm>
            <a:off x="621680" y="890599"/>
            <a:ext cx="2466369" cy="253916"/>
          </a:xfrm>
          <a:prstGeom prst="rect">
            <a:avLst/>
          </a:prstGeom>
          <a:noFill/>
        </p:spPr>
        <p:txBody>
          <a:bodyPr wrap="square" rtlCol="0">
            <a:spAutoFit/>
          </a:bodyPr>
          <a:lstStyle/>
          <a:p>
            <a:r>
              <a:rPr lang="en-US" sz="1050" dirty="0" smtClean="0"/>
              <a:t>79…………………….……………….……….…………0</a:t>
            </a:r>
            <a:endParaRPr lang="en-US" sz="1050" dirty="0"/>
          </a:p>
        </p:txBody>
      </p:sp>
      <p:sp>
        <p:nvSpPr>
          <p:cNvPr id="17" name="TextBox 16"/>
          <p:cNvSpPr txBox="1"/>
          <p:nvPr/>
        </p:nvSpPr>
        <p:spPr>
          <a:xfrm>
            <a:off x="334743" y="3432617"/>
            <a:ext cx="5842823" cy="253916"/>
          </a:xfrm>
          <a:prstGeom prst="rect">
            <a:avLst/>
          </a:prstGeom>
          <a:noFill/>
        </p:spPr>
        <p:txBody>
          <a:bodyPr wrap="square" rtlCol="0">
            <a:spAutoFit/>
          </a:bodyPr>
          <a:lstStyle/>
          <a:p>
            <a:r>
              <a:rPr lang="en-US" sz="1050" dirty="0" smtClean="0"/>
              <a:t>127……………………………………………………………………...…63………..……………………………………………………………...…0</a:t>
            </a:r>
            <a:endParaRPr lang="en-US" sz="1050" dirty="0"/>
          </a:p>
        </p:txBody>
      </p:sp>
      <p:sp>
        <p:nvSpPr>
          <p:cNvPr id="18" name="Right Arrow 17"/>
          <p:cNvSpPr/>
          <p:nvPr/>
        </p:nvSpPr>
        <p:spPr>
          <a:xfrm rot="5400000">
            <a:off x="2311412" y="2987713"/>
            <a:ext cx="602842" cy="484632"/>
          </a:xfrm>
          <a:prstGeom prst="rightArrow">
            <a:avLst/>
          </a:prstGeom>
          <a:solidFill>
            <a:srgbClr val="00B0F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6540887" y="4744006"/>
            <a:ext cx="978408" cy="484632"/>
          </a:xfrm>
          <a:prstGeom prst="rightArrow">
            <a:avLst/>
          </a:prstGeom>
          <a:solidFill>
            <a:srgbClr val="00B0F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8149968" y="1433129"/>
            <a:ext cx="2166332" cy="3998976"/>
          </a:xfrm>
          <a:prstGeom prst="rect">
            <a:avLst/>
          </a:prstGeom>
        </p:spPr>
      </p:pic>
      <p:sp>
        <p:nvSpPr>
          <p:cNvPr id="21" name="TextBox 20"/>
          <p:cNvSpPr txBox="1"/>
          <p:nvPr/>
        </p:nvSpPr>
        <p:spPr>
          <a:xfrm>
            <a:off x="10230956" y="1410875"/>
            <a:ext cx="636228" cy="900246"/>
          </a:xfrm>
          <a:prstGeom prst="rect">
            <a:avLst/>
          </a:prstGeom>
          <a:noFill/>
        </p:spPr>
        <p:txBody>
          <a:bodyPr wrap="square" rtlCol="0">
            <a:spAutoFit/>
          </a:bodyPr>
          <a:lstStyle/>
          <a:p>
            <a:r>
              <a:rPr lang="en-US" sz="1050" dirty="0" smtClean="0"/>
              <a:t>0x00</a:t>
            </a:r>
          </a:p>
          <a:p>
            <a:r>
              <a:rPr lang="en-US" sz="1050" dirty="0" smtClean="0"/>
              <a:t>0x04</a:t>
            </a:r>
          </a:p>
          <a:p>
            <a:r>
              <a:rPr lang="en-US" sz="1050" dirty="0" smtClean="0"/>
              <a:t>0x08</a:t>
            </a:r>
          </a:p>
          <a:p>
            <a:r>
              <a:rPr lang="en-US" sz="1050" dirty="0" smtClean="0"/>
              <a:t>0x0C</a:t>
            </a:r>
          </a:p>
          <a:p>
            <a:r>
              <a:rPr lang="en-US" sz="1050" dirty="0" smtClean="0"/>
              <a:t>0x10</a:t>
            </a:r>
            <a:endParaRPr lang="en-US" sz="1050" dirty="0"/>
          </a:p>
        </p:txBody>
      </p:sp>
      <p:pic>
        <p:nvPicPr>
          <p:cNvPr id="22" name="Picture 21"/>
          <p:cNvPicPr>
            <a:picLocks noChangeAspect="1"/>
          </p:cNvPicPr>
          <p:nvPr/>
        </p:nvPicPr>
        <p:blipFill>
          <a:blip r:embed="rId5"/>
          <a:stretch>
            <a:fillRect/>
          </a:stretch>
        </p:blipFill>
        <p:spPr>
          <a:xfrm>
            <a:off x="3292443" y="1519335"/>
            <a:ext cx="4610891" cy="954019"/>
          </a:xfrm>
          <a:prstGeom prst="rect">
            <a:avLst/>
          </a:prstGeom>
          <a:effectLst/>
        </p:spPr>
      </p:pic>
    </p:spTree>
    <p:extLst>
      <p:ext uri="{BB962C8B-B14F-4D97-AF65-F5344CB8AC3E}">
        <p14:creationId xmlns:p14="http://schemas.microsoft.com/office/powerpoint/2010/main" val="2339535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Utilization Report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19</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190280980"/>
              </p:ext>
            </p:extLst>
          </p:nvPr>
        </p:nvGraphicFramePr>
        <p:xfrm>
          <a:off x="379211" y="1180480"/>
          <a:ext cx="4378604" cy="4777740"/>
        </p:xfrm>
        <a:graphic>
          <a:graphicData uri="http://schemas.openxmlformats.org/drawingml/2006/table">
            <a:tbl>
              <a:tblPr firstRow="1" bandRow="1">
                <a:tableStyleId>{5C22544A-7EE6-4342-B048-85BDC9FD1C3A}</a:tableStyleId>
              </a:tblPr>
              <a:tblGrid>
                <a:gridCol w="2588922">
                  <a:extLst>
                    <a:ext uri="{9D8B030D-6E8A-4147-A177-3AD203B41FA5}">
                      <a16:colId xmlns:a16="http://schemas.microsoft.com/office/drawing/2014/main" val="2399727118"/>
                    </a:ext>
                  </a:extLst>
                </a:gridCol>
                <a:gridCol w="552551">
                  <a:extLst>
                    <a:ext uri="{9D8B030D-6E8A-4147-A177-3AD203B41FA5}">
                      <a16:colId xmlns:a16="http://schemas.microsoft.com/office/drawing/2014/main" val="668311434"/>
                    </a:ext>
                  </a:extLst>
                </a:gridCol>
                <a:gridCol w="713917">
                  <a:extLst>
                    <a:ext uri="{9D8B030D-6E8A-4147-A177-3AD203B41FA5}">
                      <a16:colId xmlns:a16="http://schemas.microsoft.com/office/drawing/2014/main" val="1423291455"/>
                    </a:ext>
                  </a:extLst>
                </a:gridCol>
                <a:gridCol w="523214">
                  <a:extLst>
                    <a:ext uri="{9D8B030D-6E8A-4147-A177-3AD203B41FA5}">
                      <a16:colId xmlns:a16="http://schemas.microsoft.com/office/drawing/2014/main" val="2464001016"/>
                    </a:ext>
                  </a:extLst>
                </a:gridCol>
              </a:tblGrid>
              <a:tr h="251460">
                <a:tc>
                  <a:txBody>
                    <a:bodyPr/>
                    <a:lstStyle/>
                    <a:p>
                      <a:r>
                        <a:rPr lang="en-US" sz="1050" dirty="0" smtClean="0"/>
                        <a:t>Site Type</a:t>
                      </a:r>
                      <a:endParaRPr lang="en-US" sz="1050" dirty="0"/>
                    </a:p>
                  </a:txBody>
                  <a:tcPr marL="45720" marR="45720"/>
                </a:tc>
                <a:tc>
                  <a:txBody>
                    <a:bodyPr/>
                    <a:lstStyle/>
                    <a:p>
                      <a:r>
                        <a:rPr lang="en-US" sz="1050" dirty="0" smtClean="0"/>
                        <a:t>Used</a:t>
                      </a:r>
                      <a:endParaRPr lang="en-US" sz="1050" dirty="0"/>
                    </a:p>
                  </a:txBody>
                  <a:tcPr marL="45720" marR="45720"/>
                </a:tc>
                <a:tc>
                  <a:txBody>
                    <a:bodyPr/>
                    <a:lstStyle/>
                    <a:p>
                      <a:r>
                        <a:rPr lang="en-US" sz="1050" dirty="0" smtClean="0"/>
                        <a:t>Available</a:t>
                      </a:r>
                      <a:endParaRPr lang="en-US" sz="1050" dirty="0"/>
                    </a:p>
                  </a:txBody>
                  <a:tcPr marL="45720" marR="45720"/>
                </a:tc>
                <a:tc>
                  <a:txBody>
                    <a:bodyPr/>
                    <a:lstStyle/>
                    <a:p>
                      <a:r>
                        <a:rPr lang="en-US" sz="1050" dirty="0" err="1" smtClean="0"/>
                        <a:t>Util</a:t>
                      </a:r>
                      <a:r>
                        <a:rPr lang="en-US" sz="1050" dirty="0" smtClean="0"/>
                        <a:t> %</a:t>
                      </a:r>
                      <a:endParaRPr lang="en-US" sz="1050" dirty="0"/>
                    </a:p>
                  </a:txBody>
                  <a:tcPr marL="45720" marR="45720"/>
                </a:tc>
                <a:extLst>
                  <a:ext uri="{0D108BD9-81ED-4DB2-BD59-A6C34878D82A}">
                    <a16:rowId xmlns:a16="http://schemas.microsoft.com/office/drawing/2014/main" val="2459078630"/>
                  </a:ext>
                </a:extLst>
              </a:tr>
              <a:tr h="251460">
                <a:tc>
                  <a:txBody>
                    <a:bodyPr/>
                    <a:lstStyle/>
                    <a:p>
                      <a:r>
                        <a:rPr lang="en-US" sz="1050" dirty="0" smtClean="0"/>
                        <a:t>CLB</a:t>
                      </a:r>
                      <a:endParaRPr lang="en-US" sz="1050" dirty="0"/>
                    </a:p>
                  </a:txBody>
                  <a:tcPr marL="45720" marR="45720"/>
                </a:tc>
                <a:tc>
                  <a:txBody>
                    <a:bodyPr/>
                    <a:lstStyle/>
                    <a:p>
                      <a:pPr algn="r"/>
                      <a:r>
                        <a:rPr lang="en-US" sz="1050" dirty="0" smtClean="0"/>
                        <a:t>6038</a:t>
                      </a:r>
                      <a:endParaRPr lang="en-US" sz="1050" dirty="0"/>
                    </a:p>
                  </a:txBody>
                  <a:tcPr marL="45720" marR="45720"/>
                </a:tc>
                <a:tc>
                  <a:txBody>
                    <a:bodyPr/>
                    <a:lstStyle/>
                    <a:p>
                      <a:pPr algn="r"/>
                      <a:r>
                        <a:rPr lang="en-US" sz="1050" dirty="0" smtClean="0"/>
                        <a:t>41460</a:t>
                      </a:r>
                      <a:endParaRPr lang="en-US" sz="1050" dirty="0"/>
                    </a:p>
                  </a:txBody>
                  <a:tcPr marL="45720" marR="45720"/>
                </a:tc>
                <a:tc>
                  <a:txBody>
                    <a:bodyPr/>
                    <a:lstStyle/>
                    <a:p>
                      <a:pPr algn="r"/>
                      <a:r>
                        <a:rPr lang="en-US" sz="1050" dirty="0" smtClean="0"/>
                        <a:t>14.56</a:t>
                      </a:r>
                      <a:endParaRPr lang="en-US" sz="1050" dirty="0"/>
                    </a:p>
                  </a:txBody>
                  <a:tcPr marL="45720" marR="45720"/>
                </a:tc>
                <a:extLst>
                  <a:ext uri="{0D108BD9-81ED-4DB2-BD59-A6C34878D82A}">
                    <a16:rowId xmlns:a16="http://schemas.microsoft.com/office/drawing/2014/main" val="2947246628"/>
                  </a:ext>
                </a:extLst>
              </a:tr>
              <a:tr h="251460">
                <a:tc>
                  <a:txBody>
                    <a:bodyPr/>
                    <a:lstStyle/>
                    <a:p>
                      <a:r>
                        <a:rPr lang="en-US" sz="1050" dirty="0" smtClean="0"/>
                        <a:t>   CLBL</a:t>
                      </a:r>
                      <a:endParaRPr lang="en-US" sz="1050" dirty="0"/>
                    </a:p>
                  </a:txBody>
                  <a:tcPr marL="45720" marR="45720"/>
                </a:tc>
                <a:tc>
                  <a:txBody>
                    <a:bodyPr/>
                    <a:lstStyle/>
                    <a:p>
                      <a:pPr algn="r"/>
                      <a:r>
                        <a:rPr lang="en-US" sz="1050" dirty="0" smtClean="0"/>
                        <a:t>3062</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2522419375"/>
                  </a:ext>
                </a:extLst>
              </a:tr>
              <a:tr h="251460">
                <a:tc>
                  <a:txBody>
                    <a:bodyPr/>
                    <a:lstStyle/>
                    <a:p>
                      <a:r>
                        <a:rPr lang="en-US" sz="1050" dirty="0" smtClean="0"/>
                        <a:t>CLBM</a:t>
                      </a:r>
                      <a:endParaRPr lang="en-US" sz="1050" dirty="0"/>
                    </a:p>
                  </a:txBody>
                  <a:tcPr marL="45720" marR="45720"/>
                </a:tc>
                <a:tc>
                  <a:txBody>
                    <a:bodyPr/>
                    <a:lstStyle/>
                    <a:p>
                      <a:pPr algn="r"/>
                      <a:r>
                        <a:rPr lang="en-US" sz="1050" dirty="0" smtClean="0"/>
                        <a:t>2976</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886071253"/>
                  </a:ext>
                </a:extLst>
              </a:tr>
              <a:tr h="251460">
                <a:tc>
                  <a:txBody>
                    <a:bodyPr/>
                    <a:lstStyle/>
                    <a:p>
                      <a:r>
                        <a:rPr lang="en-US" sz="1050" dirty="0" smtClean="0"/>
                        <a:t>LUT as  Logic</a:t>
                      </a:r>
                      <a:endParaRPr lang="en-US" sz="1050" dirty="0"/>
                    </a:p>
                  </a:txBody>
                  <a:tcPr marL="45720" marR="45720"/>
                </a:tc>
                <a:tc>
                  <a:txBody>
                    <a:bodyPr/>
                    <a:lstStyle/>
                    <a:p>
                      <a:pPr algn="r"/>
                      <a:r>
                        <a:rPr lang="en-US" sz="1050" dirty="0" smtClean="0"/>
                        <a:t>23100</a:t>
                      </a:r>
                      <a:endParaRPr lang="en-US" sz="1050" dirty="0"/>
                    </a:p>
                  </a:txBody>
                  <a:tcPr marL="45720" marR="45720"/>
                </a:tc>
                <a:tc>
                  <a:txBody>
                    <a:bodyPr/>
                    <a:lstStyle/>
                    <a:p>
                      <a:pPr algn="r"/>
                      <a:r>
                        <a:rPr lang="en-US" sz="1050" dirty="0" smtClean="0"/>
                        <a:t>331680</a:t>
                      </a:r>
                      <a:endParaRPr lang="en-US" sz="1050" dirty="0"/>
                    </a:p>
                  </a:txBody>
                  <a:tcPr marL="45720" marR="45720"/>
                </a:tc>
                <a:tc>
                  <a:txBody>
                    <a:bodyPr/>
                    <a:lstStyle/>
                    <a:p>
                      <a:pPr algn="r"/>
                      <a:r>
                        <a:rPr lang="en-US" sz="1050" dirty="0" smtClean="0"/>
                        <a:t>6.96</a:t>
                      </a:r>
                      <a:endParaRPr lang="en-US" sz="1050" dirty="0"/>
                    </a:p>
                  </a:txBody>
                  <a:tcPr marL="45720" marR="45720"/>
                </a:tc>
                <a:extLst>
                  <a:ext uri="{0D108BD9-81ED-4DB2-BD59-A6C34878D82A}">
                    <a16:rowId xmlns:a16="http://schemas.microsoft.com/office/drawing/2014/main" val="3055995408"/>
                  </a:ext>
                </a:extLst>
              </a:tr>
              <a:tr h="251460">
                <a:tc>
                  <a:txBody>
                    <a:bodyPr/>
                    <a:lstStyle/>
                    <a:p>
                      <a:r>
                        <a:rPr lang="en-US" sz="1050" dirty="0" smtClean="0"/>
                        <a:t>   using O5 output</a:t>
                      </a:r>
                      <a:r>
                        <a:rPr lang="en-US" sz="1050" baseline="0" dirty="0" smtClean="0"/>
                        <a:t> only</a:t>
                      </a:r>
                      <a:endParaRPr lang="en-US" sz="1050" dirty="0"/>
                    </a:p>
                  </a:txBody>
                  <a:tcPr marL="45720" marR="45720"/>
                </a:tc>
                <a:tc>
                  <a:txBody>
                    <a:bodyPr/>
                    <a:lstStyle/>
                    <a:p>
                      <a:pPr algn="r"/>
                      <a:r>
                        <a:rPr lang="en-US" sz="1050" dirty="0" smtClean="0"/>
                        <a:t>466</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923090773"/>
                  </a:ext>
                </a:extLst>
              </a:tr>
              <a:tr h="251460">
                <a:tc>
                  <a:txBody>
                    <a:bodyPr/>
                    <a:lstStyle/>
                    <a:p>
                      <a:r>
                        <a:rPr lang="en-US" sz="1050" dirty="0" smtClean="0"/>
                        <a:t>   using O6 output only</a:t>
                      </a:r>
                      <a:endParaRPr lang="en-US" sz="1050" dirty="0"/>
                    </a:p>
                  </a:txBody>
                  <a:tcPr marL="45720" marR="45720"/>
                </a:tc>
                <a:tc>
                  <a:txBody>
                    <a:bodyPr/>
                    <a:lstStyle/>
                    <a:p>
                      <a:pPr algn="r"/>
                      <a:r>
                        <a:rPr lang="en-US" sz="1050" dirty="0" smtClean="0"/>
                        <a:t>19961</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2672475476"/>
                  </a:ext>
                </a:extLst>
              </a:tr>
              <a:tr h="251460">
                <a:tc>
                  <a:txBody>
                    <a:bodyPr/>
                    <a:lstStyle/>
                    <a:p>
                      <a:r>
                        <a:rPr lang="en-US" sz="1050" dirty="0" smtClean="0"/>
                        <a:t>   using O5 and O6</a:t>
                      </a:r>
                      <a:endParaRPr lang="en-US" sz="1050" dirty="0"/>
                    </a:p>
                  </a:txBody>
                  <a:tcPr marL="45720" marR="45720"/>
                </a:tc>
                <a:tc>
                  <a:txBody>
                    <a:bodyPr/>
                    <a:lstStyle/>
                    <a:p>
                      <a:pPr algn="r"/>
                      <a:r>
                        <a:rPr lang="en-US" sz="1050" dirty="0" smtClean="0"/>
                        <a:t>2673</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1314175256"/>
                  </a:ext>
                </a:extLst>
              </a:tr>
              <a:tr h="251460">
                <a:tc>
                  <a:txBody>
                    <a:bodyPr/>
                    <a:lstStyle/>
                    <a:p>
                      <a:r>
                        <a:rPr lang="en-US" sz="1050" dirty="0" smtClean="0"/>
                        <a:t>LUT as Memory</a:t>
                      </a:r>
                      <a:endParaRPr lang="en-US" sz="1050" dirty="0"/>
                    </a:p>
                  </a:txBody>
                  <a:tcPr marL="45720" marR="45720"/>
                </a:tc>
                <a:tc>
                  <a:txBody>
                    <a:bodyPr/>
                    <a:lstStyle/>
                    <a:p>
                      <a:pPr algn="r"/>
                      <a:r>
                        <a:rPr lang="en-US" sz="1050" dirty="0" smtClean="0"/>
                        <a:t>0</a:t>
                      </a:r>
                      <a:endParaRPr lang="en-US" sz="1050" dirty="0"/>
                    </a:p>
                  </a:txBody>
                  <a:tcPr marL="45720" marR="45720"/>
                </a:tc>
                <a:tc>
                  <a:txBody>
                    <a:bodyPr/>
                    <a:lstStyle/>
                    <a:p>
                      <a:pPr algn="r"/>
                      <a:r>
                        <a:rPr lang="en-US" sz="1050" dirty="0" smtClean="0"/>
                        <a:t>146880</a:t>
                      </a:r>
                      <a:endParaRPr lang="en-US" sz="1050" dirty="0"/>
                    </a:p>
                  </a:txBody>
                  <a:tcPr marL="45720" marR="45720"/>
                </a:tc>
                <a:tc>
                  <a:txBody>
                    <a:bodyPr/>
                    <a:lstStyle/>
                    <a:p>
                      <a:pPr algn="r"/>
                      <a:r>
                        <a:rPr lang="en-US" sz="1050" dirty="0" smtClean="0"/>
                        <a:t>0.00</a:t>
                      </a:r>
                      <a:endParaRPr lang="en-US" sz="1050" dirty="0"/>
                    </a:p>
                  </a:txBody>
                  <a:tcPr marL="45720" marR="45720"/>
                </a:tc>
                <a:extLst>
                  <a:ext uri="{0D108BD9-81ED-4DB2-BD59-A6C34878D82A}">
                    <a16:rowId xmlns:a16="http://schemas.microsoft.com/office/drawing/2014/main" val="1361859911"/>
                  </a:ext>
                </a:extLst>
              </a:tr>
              <a:tr h="251460">
                <a:tc>
                  <a:txBody>
                    <a:bodyPr/>
                    <a:lstStyle/>
                    <a:p>
                      <a:r>
                        <a:rPr lang="en-US" sz="1050" dirty="0" smtClean="0"/>
                        <a:t>LUT Flip Flop Pairs</a:t>
                      </a:r>
                      <a:endParaRPr lang="en-US" sz="1050" dirty="0"/>
                    </a:p>
                  </a:txBody>
                  <a:tcPr marL="45720" marR="45720"/>
                </a:tc>
                <a:tc>
                  <a:txBody>
                    <a:bodyPr/>
                    <a:lstStyle/>
                    <a:p>
                      <a:pPr algn="r"/>
                      <a:r>
                        <a:rPr lang="en-US" sz="1050" dirty="0" smtClean="0"/>
                        <a:t>6970</a:t>
                      </a:r>
                      <a:endParaRPr lang="en-US" sz="1050" dirty="0"/>
                    </a:p>
                  </a:txBody>
                  <a:tcPr marL="45720" marR="45720"/>
                </a:tc>
                <a:tc>
                  <a:txBody>
                    <a:bodyPr/>
                    <a:lstStyle/>
                    <a:p>
                      <a:pPr algn="r"/>
                      <a:r>
                        <a:rPr lang="en-US" sz="1050" dirty="0" smtClean="0"/>
                        <a:t>331680</a:t>
                      </a:r>
                      <a:endParaRPr lang="en-US" sz="1050" dirty="0"/>
                    </a:p>
                  </a:txBody>
                  <a:tcPr marL="45720" marR="45720"/>
                </a:tc>
                <a:tc>
                  <a:txBody>
                    <a:bodyPr/>
                    <a:lstStyle/>
                    <a:p>
                      <a:pPr algn="r"/>
                      <a:r>
                        <a:rPr lang="en-US" sz="1050" dirty="0" smtClean="0"/>
                        <a:t>2.10</a:t>
                      </a:r>
                      <a:endParaRPr lang="en-US" sz="1050" dirty="0"/>
                    </a:p>
                  </a:txBody>
                  <a:tcPr marL="45720" marR="45720"/>
                </a:tc>
                <a:extLst>
                  <a:ext uri="{0D108BD9-81ED-4DB2-BD59-A6C34878D82A}">
                    <a16:rowId xmlns:a16="http://schemas.microsoft.com/office/drawing/2014/main" val="2439436428"/>
                  </a:ext>
                </a:extLst>
              </a:tr>
              <a:tr h="251460">
                <a:tc>
                  <a:txBody>
                    <a:bodyPr/>
                    <a:lstStyle/>
                    <a:p>
                      <a:r>
                        <a:rPr lang="en-US" sz="1050" dirty="0" smtClean="0"/>
                        <a:t>   fully used LUT-FF pairs</a:t>
                      </a:r>
                      <a:endParaRPr lang="en-US" sz="1050" dirty="0"/>
                    </a:p>
                  </a:txBody>
                  <a:tcPr marL="45720" marR="45720"/>
                </a:tc>
                <a:tc>
                  <a:txBody>
                    <a:bodyPr/>
                    <a:lstStyle/>
                    <a:p>
                      <a:pPr algn="r"/>
                      <a:r>
                        <a:rPr lang="en-US" sz="1050" dirty="0" smtClean="0"/>
                        <a:t>855</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2153133166"/>
                  </a:ext>
                </a:extLst>
              </a:tr>
              <a:tr h="251460">
                <a:tc>
                  <a:txBody>
                    <a:bodyPr/>
                    <a:lstStyle/>
                    <a:p>
                      <a:r>
                        <a:rPr lang="en-US" sz="1050" dirty="0" smtClean="0"/>
                        <a:t>   LUT-FF pairs with one unused LUT output</a:t>
                      </a:r>
                      <a:endParaRPr lang="en-US" sz="1050" dirty="0"/>
                    </a:p>
                  </a:txBody>
                  <a:tcPr marL="45720" marR="45720"/>
                </a:tc>
                <a:tc>
                  <a:txBody>
                    <a:bodyPr/>
                    <a:lstStyle/>
                    <a:p>
                      <a:pPr algn="r"/>
                      <a:r>
                        <a:rPr lang="en-US" sz="1050" dirty="0" smtClean="0"/>
                        <a:t>5736</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2610641565"/>
                  </a:ext>
                </a:extLst>
              </a:tr>
              <a:tr h="251460">
                <a:tc>
                  <a:txBody>
                    <a:bodyPr/>
                    <a:lstStyle/>
                    <a:p>
                      <a:r>
                        <a:rPr lang="en-US" sz="1050" baseline="0" dirty="0" smtClean="0"/>
                        <a:t>   LUT-FF pairs with one unissued Flip Flop</a:t>
                      </a:r>
                      <a:endParaRPr lang="en-US" sz="1050" dirty="0"/>
                    </a:p>
                  </a:txBody>
                  <a:tcPr marL="45720" marR="45720"/>
                </a:tc>
                <a:tc>
                  <a:txBody>
                    <a:bodyPr/>
                    <a:lstStyle/>
                    <a:p>
                      <a:pPr algn="r"/>
                      <a:r>
                        <a:rPr lang="en-US" sz="1050" dirty="0" smtClean="0"/>
                        <a:t>5160</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3013670333"/>
                  </a:ext>
                </a:extLst>
              </a:tr>
              <a:tr h="251460">
                <a:tc>
                  <a:txBody>
                    <a:bodyPr/>
                    <a:lstStyle/>
                    <a:p>
                      <a:r>
                        <a:rPr lang="en-US" sz="1050" dirty="0" smtClean="0"/>
                        <a:t>Unique Control Sets</a:t>
                      </a:r>
                      <a:endParaRPr lang="en-US" sz="1050" dirty="0"/>
                    </a:p>
                  </a:txBody>
                  <a:tcPr marL="45720" marR="45720"/>
                </a:tc>
                <a:tc>
                  <a:txBody>
                    <a:bodyPr/>
                    <a:lstStyle/>
                    <a:p>
                      <a:pPr algn="r"/>
                      <a:r>
                        <a:rPr lang="en-US" sz="1050" dirty="0" smtClean="0"/>
                        <a:t>931</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4254735973"/>
                  </a:ext>
                </a:extLst>
              </a:tr>
              <a:tr h="251460">
                <a:tc>
                  <a:txBody>
                    <a:bodyPr/>
                    <a:lstStyle/>
                    <a:p>
                      <a:r>
                        <a:rPr lang="en-US" sz="1050" dirty="0" smtClean="0"/>
                        <a:t>CLB Registers</a:t>
                      </a:r>
                      <a:endParaRPr lang="en-US" sz="1050" dirty="0"/>
                    </a:p>
                  </a:txBody>
                  <a:tcPr marL="45720" marR="45720"/>
                </a:tc>
                <a:tc>
                  <a:txBody>
                    <a:bodyPr/>
                    <a:lstStyle/>
                    <a:p>
                      <a:pPr algn="r"/>
                      <a:r>
                        <a:rPr lang="en-US" sz="1050" dirty="0" smtClean="0"/>
                        <a:t>26374</a:t>
                      </a:r>
                      <a:endParaRPr lang="en-US" sz="1050" dirty="0"/>
                    </a:p>
                  </a:txBody>
                  <a:tcPr marL="45720" marR="45720"/>
                </a:tc>
                <a:tc>
                  <a:txBody>
                    <a:bodyPr/>
                    <a:lstStyle/>
                    <a:p>
                      <a:pPr algn="r"/>
                      <a:r>
                        <a:rPr lang="en-US" sz="1050" dirty="0" smtClean="0"/>
                        <a:t>663360</a:t>
                      </a:r>
                      <a:endParaRPr lang="en-US" sz="1050" dirty="0"/>
                    </a:p>
                  </a:txBody>
                  <a:tcPr marL="45720" marR="45720"/>
                </a:tc>
                <a:tc>
                  <a:txBody>
                    <a:bodyPr/>
                    <a:lstStyle/>
                    <a:p>
                      <a:pPr algn="r"/>
                      <a:r>
                        <a:rPr lang="en-US" sz="1050" dirty="0" smtClean="0"/>
                        <a:t>3.98</a:t>
                      </a:r>
                      <a:endParaRPr lang="en-US" sz="1050" dirty="0"/>
                    </a:p>
                  </a:txBody>
                  <a:tcPr marL="45720" marR="45720"/>
                </a:tc>
                <a:extLst>
                  <a:ext uri="{0D108BD9-81ED-4DB2-BD59-A6C34878D82A}">
                    <a16:rowId xmlns:a16="http://schemas.microsoft.com/office/drawing/2014/main" val="2346412493"/>
                  </a:ext>
                </a:extLst>
              </a:tr>
              <a:tr h="251460">
                <a:tc>
                  <a:txBody>
                    <a:bodyPr/>
                    <a:lstStyle/>
                    <a:p>
                      <a:r>
                        <a:rPr lang="en-US" sz="1050" dirty="0" smtClean="0"/>
                        <a:t>CARRY8</a:t>
                      </a:r>
                      <a:endParaRPr lang="en-US" sz="1050" dirty="0"/>
                    </a:p>
                  </a:txBody>
                  <a:tcPr marL="45720" marR="45720"/>
                </a:tc>
                <a:tc>
                  <a:txBody>
                    <a:bodyPr/>
                    <a:lstStyle/>
                    <a:p>
                      <a:pPr algn="r"/>
                      <a:r>
                        <a:rPr lang="en-US" sz="1050" dirty="0" smtClean="0"/>
                        <a:t>757</a:t>
                      </a:r>
                      <a:endParaRPr lang="en-US" sz="1050" dirty="0"/>
                    </a:p>
                  </a:txBody>
                  <a:tcPr marL="45720" marR="45720"/>
                </a:tc>
                <a:tc>
                  <a:txBody>
                    <a:bodyPr/>
                    <a:lstStyle/>
                    <a:p>
                      <a:pPr algn="r"/>
                      <a:r>
                        <a:rPr lang="en-US" sz="1050" dirty="0" smtClean="0"/>
                        <a:t>41460</a:t>
                      </a:r>
                      <a:endParaRPr lang="en-US" sz="1050" dirty="0"/>
                    </a:p>
                  </a:txBody>
                  <a:tcPr marL="45720" marR="45720"/>
                </a:tc>
                <a:tc>
                  <a:txBody>
                    <a:bodyPr/>
                    <a:lstStyle/>
                    <a:p>
                      <a:pPr algn="r"/>
                      <a:r>
                        <a:rPr lang="en-US" sz="1050" dirty="0" smtClean="0"/>
                        <a:t>1.83</a:t>
                      </a:r>
                      <a:endParaRPr lang="en-US" sz="1050" dirty="0"/>
                    </a:p>
                  </a:txBody>
                  <a:tcPr marL="45720" marR="45720"/>
                </a:tc>
                <a:extLst>
                  <a:ext uri="{0D108BD9-81ED-4DB2-BD59-A6C34878D82A}">
                    <a16:rowId xmlns:a16="http://schemas.microsoft.com/office/drawing/2014/main" val="3782601311"/>
                  </a:ext>
                </a:extLst>
              </a:tr>
              <a:tr h="251460">
                <a:tc>
                  <a:txBody>
                    <a:bodyPr/>
                    <a:lstStyle/>
                    <a:p>
                      <a:r>
                        <a:rPr lang="en-US" sz="1050" dirty="0" smtClean="0"/>
                        <a:t>F7 </a:t>
                      </a:r>
                      <a:r>
                        <a:rPr lang="en-US" sz="1050" dirty="0" err="1" smtClean="0"/>
                        <a:t>Muxes</a:t>
                      </a:r>
                      <a:endParaRPr lang="en-US" sz="1050" dirty="0"/>
                    </a:p>
                  </a:txBody>
                  <a:tcPr marL="45720" marR="45720"/>
                </a:tc>
                <a:tc>
                  <a:txBody>
                    <a:bodyPr/>
                    <a:lstStyle/>
                    <a:p>
                      <a:pPr algn="r"/>
                      <a:r>
                        <a:rPr lang="en-US" sz="1050" dirty="0" smtClean="0"/>
                        <a:t>702</a:t>
                      </a:r>
                      <a:endParaRPr lang="en-US" sz="1050" dirty="0"/>
                    </a:p>
                  </a:txBody>
                  <a:tcPr marL="45720" marR="45720"/>
                </a:tc>
                <a:tc>
                  <a:txBody>
                    <a:bodyPr/>
                    <a:lstStyle/>
                    <a:p>
                      <a:pPr algn="r"/>
                      <a:r>
                        <a:rPr lang="en-US" sz="1050" dirty="0" smtClean="0"/>
                        <a:t>165840</a:t>
                      </a:r>
                      <a:endParaRPr lang="en-US" sz="1050" dirty="0"/>
                    </a:p>
                  </a:txBody>
                  <a:tcPr marL="45720" marR="45720"/>
                </a:tc>
                <a:tc>
                  <a:txBody>
                    <a:bodyPr/>
                    <a:lstStyle/>
                    <a:p>
                      <a:pPr algn="r"/>
                      <a:r>
                        <a:rPr lang="en-US" sz="1050" dirty="0" smtClean="0"/>
                        <a:t>0.42</a:t>
                      </a:r>
                      <a:endParaRPr lang="en-US" sz="1050" dirty="0"/>
                    </a:p>
                  </a:txBody>
                  <a:tcPr marL="45720" marR="45720"/>
                </a:tc>
                <a:extLst>
                  <a:ext uri="{0D108BD9-81ED-4DB2-BD59-A6C34878D82A}">
                    <a16:rowId xmlns:a16="http://schemas.microsoft.com/office/drawing/2014/main" val="3126775175"/>
                  </a:ext>
                </a:extLst>
              </a:tr>
              <a:tr h="251460">
                <a:tc>
                  <a:txBody>
                    <a:bodyPr/>
                    <a:lstStyle/>
                    <a:p>
                      <a:r>
                        <a:rPr lang="en-US" sz="1050" dirty="0" smtClean="0"/>
                        <a:t>F8 </a:t>
                      </a:r>
                      <a:r>
                        <a:rPr lang="en-US" sz="1050" dirty="0" err="1" smtClean="0"/>
                        <a:t>Muxes</a:t>
                      </a:r>
                      <a:endParaRPr lang="en-US" sz="1050" dirty="0"/>
                    </a:p>
                  </a:txBody>
                  <a:tcPr marL="45720" marR="45720"/>
                </a:tc>
                <a:tc>
                  <a:txBody>
                    <a:bodyPr/>
                    <a:lstStyle/>
                    <a:p>
                      <a:pPr algn="r"/>
                      <a:r>
                        <a:rPr lang="en-US" sz="1050" dirty="0" smtClean="0"/>
                        <a:t>287</a:t>
                      </a:r>
                      <a:endParaRPr lang="en-US" sz="1050" dirty="0"/>
                    </a:p>
                  </a:txBody>
                  <a:tcPr marL="45720" marR="45720"/>
                </a:tc>
                <a:tc>
                  <a:txBody>
                    <a:bodyPr/>
                    <a:lstStyle/>
                    <a:p>
                      <a:pPr algn="r"/>
                      <a:r>
                        <a:rPr lang="en-US" sz="1050" dirty="0" smtClean="0"/>
                        <a:t>82920</a:t>
                      </a:r>
                      <a:endParaRPr lang="en-US" sz="1050" dirty="0"/>
                    </a:p>
                  </a:txBody>
                  <a:tcPr marL="45720" marR="45720"/>
                </a:tc>
                <a:tc>
                  <a:txBody>
                    <a:bodyPr/>
                    <a:lstStyle/>
                    <a:p>
                      <a:pPr algn="r"/>
                      <a:r>
                        <a:rPr lang="en-US" sz="1050" dirty="0" smtClean="0"/>
                        <a:t>0.35</a:t>
                      </a:r>
                      <a:endParaRPr lang="en-US" sz="1050" dirty="0"/>
                    </a:p>
                  </a:txBody>
                  <a:tcPr marL="45720" marR="45720"/>
                </a:tc>
                <a:extLst>
                  <a:ext uri="{0D108BD9-81ED-4DB2-BD59-A6C34878D82A}">
                    <a16:rowId xmlns:a16="http://schemas.microsoft.com/office/drawing/2014/main" val="3368346226"/>
                  </a:ext>
                </a:extLst>
              </a:tr>
              <a:tr h="251460">
                <a:tc>
                  <a:txBody>
                    <a:bodyPr/>
                    <a:lstStyle/>
                    <a:p>
                      <a:r>
                        <a:rPr lang="en-US" sz="1050" dirty="0" smtClean="0"/>
                        <a:t>F9 </a:t>
                      </a:r>
                      <a:r>
                        <a:rPr lang="en-US" sz="1050" dirty="0" err="1" smtClean="0"/>
                        <a:t>Muxes</a:t>
                      </a:r>
                      <a:endParaRPr lang="en-US" sz="1050" dirty="0"/>
                    </a:p>
                  </a:txBody>
                  <a:tcPr marL="45720" marR="45720"/>
                </a:tc>
                <a:tc>
                  <a:txBody>
                    <a:bodyPr/>
                    <a:lstStyle/>
                    <a:p>
                      <a:pPr algn="r"/>
                      <a:r>
                        <a:rPr lang="en-US" sz="1050" dirty="0" smtClean="0"/>
                        <a:t>0</a:t>
                      </a:r>
                      <a:endParaRPr lang="en-US" sz="1050" dirty="0"/>
                    </a:p>
                  </a:txBody>
                  <a:tcPr marL="45720" marR="45720"/>
                </a:tc>
                <a:tc>
                  <a:txBody>
                    <a:bodyPr/>
                    <a:lstStyle/>
                    <a:p>
                      <a:pPr algn="r"/>
                      <a:r>
                        <a:rPr lang="en-US" sz="1050" dirty="0" smtClean="0"/>
                        <a:t>41460</a:t>
                      </a:r>
                      <a:endParaRPr lang="en-US" sz="1050" dirty="0"/>
                    </a:p>
                  </a:txBody>
                  <a:tcPr marL="45720" marR="45720"/>
                </a:tc>
                <a:tc>
                  <a:txBody>
                    <a:bodyPr/>
                    <a:lstStyle/>
                    <a:p>
                      <a:pPr algn="r"/>
                      <a:r>
                        <a:rPr lang="en-US" sz="1050" dirty="0" smtClean="0"/>
                        <a:t>0.00</a:t>
                      </a:r>
                      <a:endParaRPr lang="en-US" sz="1050" dirty="0"/>
                    </a:p>
                  </a:txBody>
                  <a:tcPr marL="45720" marR="45720"/>
                </a:tc>
                <a:extLst>
                  <a:ext uri="{0D108BD9-81ED-4DB2-BD59-A6C34878D82A}">
                    <a16:rowId xmlns:a16="http://schemas.microsoft.com/office/drawing/2014/main" val="303473425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904957209"/>
              </p:ext>
            </p:extLst>
          </p:nvPr>
        </p:nvGraphicFramePr>
        <p:xfrm>
          <a:off x="5937883" y="4645761"/>
          <a:ext cx="2966514" cy="1508760"/>
        </p:xfrm>
        <a:graphic>
          <a:graphicData uri="http://schemas.openxmlformats.org/drawingml/2006/table">
            <a:tbl>
              <a:tblPr firstRow="1" bandRow="1">
                <a:tableStyleId>{5C22544A-7EE6-4342-B048-85BDC9FD1C3A}</a:tableStyleId>
              </a:tblPr>
              <a:tblGrid>
                <a:gridCol w="1232749">
                  <a:extLst>
                    <a:ext uri="{9D8B030D-6E8A-4147-A177-3AD203B41FA5}">
                      <a16:colId xmlns:a16="http://schemas.microsoft.com/office/drawing/2014/main" val="2399727118"/>
                    </a:ext>
                  </a:extLst>
                </a:gridCol>
                <a:gridCol w="485381">
                  <a:extLst>
                    <a:ext uri="{9D8B030D-6E8A-4147-A177-3AD203B41FA5}">
                      <a16:colId xmlns:a16="http://schemas.microsoft.com/office/drawing/2014/main" val="668311434"/>
                    </a:ext>
                  </a:extLst>
                </a:gridCol>
                <a:gridCol w="715392">
                  <a:extLst>
                    <a:ext uri="{9D8B030D-6E8A-4147-A177-3AD203B41FA5}">
                      <a16:colId xmlns:a16="http://schemas.microsoft.com/office/drawing/2014/main" val="1423291455"/>
                    </a:ext>
                  </a:extLst>
                </a:gridCol>
                <a:gridCol w="532992">
                  <a:extLst>
                    <a:ext uri="{9D8B030D-6E8A-4147-A177-3AD203B41FA5}">
                      <a16:colId xmlns:a16="http://schemas.microsoft.com/office/drawing/2014/main" val="2464001016"/>
                    </a:ext>
                  </a:extLst>
                </a:gridCol>
              </a:tblGrid>
              <a:tr h="229108">
                <a:tc>
                  <a:txBody>
                    <a:bodyPr/>
                    <a:lstStyle/>
                    <a:p>
                      <a:r>
                        <a:rPr lang="en-US" sz="1050" dirty="0" smtClean="0"/>
                        <a:t>Site Type</a:t>
                      </a:r>
                      <a:endParaRPr lang="en-US" sz="1050" dirty="0"/>
                    </a:p>
                  </a:txBody>
                  <a:tcPr marL="45720" marR="45720"/>
                </a:tc>
                <a:tc>
                  <a:txBody>
                    <a:bodyPr/>
                    <a:lstStyle/>
                    <a:p>
                      <a:r>
                        <a:rPr lang="en-US" sz="1050" dirty="0" smtClean="0"/>
                        <a:t>Used</a:t>
                      </a:r>
                      <a:endParaRPr lang="en-US" sz="1050" dirty="0"/>
                    </a:p>
                  </a:txBody>
                  <a:tcPr marL="45720" marR="45720"/>
                </a:tc>
                <a:tc>
                  <a:txBody>
                    <a:bodyPr/>
                    <a:lstStyle/>
                    <a:p>
                      <a:r>
                        <a:rPr lang="en-US" sz="1050" dirty="0" smtClean="0"/>
                        <a:t>Available</a:t>
                      </a:r>
                      <a:endParaRPr lang="en-US" sz="1050" dirty="0"/>
                    </a:p>
                  </a:txBody>
                  <a:tcPr marL="45720" marR="45720"/>
                </a:tc>
                <a:tc>
                  <a:txBody>
                    <a:bodyPr/>
                    <a:lstStyle/>
                    <a:p>
                      <a:r>
                        <a:rPr lang="en-US" sz="1050" dirty="0" err="1" smtClean="0"/>
                        <a:t>Util</a:t>
                      </a:r>
                      <a:r>
                        <a:rPr lang="en-US" sz="1050" dirty="0" smtClean="0"/>
                        <a:t> %</a:t>
                      </a:r>
                      <a:endParaRPr lang="en-US" sz="1050" dirty="0"/>
                    </a:p>
                  </a:txBody>
                  <a:tcPr marL="45720" marR="45720"/>
                </a:tc>
                <a:extLst>
                  <a:ext uri="{0D108BD9-81ED-4DB2-BD59-A6C34878D82A}">
                    <a16:rowId xmlns:a16="http://schemas.microsoft.com/office/drawing/2014/main" val="2459078630"/>
                  </a:ext>
                </a:extLst>
              </a:tr>
              <a:tr h="229108">
                <a:tc>
                  <a:txBody>
                    <a:bodyPr/>
                    <a:lstStyle/>
                    <a:p>
                      <a:r>
                        <a:rPr lang="en-US" sz="1050" dirty="0" smtClean="0"/>
                        <a:t>Block RAM Tile</a:t>
                      </a:r>
                      <a:endParaRPr lang="en-US" sz="1050" dirty="0"/>
                    </a:p>
                  </a:txBody>
                  <a:tcPr marL="45720" marR="45720"/>
                </a:tc>
                <a:tc>
                  <a:txBody>
                    <a:bodyPr/>
                    <a:lstStyle/>
                    <a:p>
                      <a:pPr algn="r"/>
                      <a:r>
                        <a:rPr lang="en-US" sz="1050" dirty="0" smtClean="0"/>
                        <a:t>146</a:t>
                      </a:r>
                      <a:endParaRPr lang="en-US" sz="1050" dirty="0"/>
                    </a:p>
                  </a:txBody>
                  <a:tcPr marL="45720" marR="45720"/>
                </a:tc>
                <a:tc>
                  <a:txBody>
                    <a:bodyPr/>
                    <a:lstStyle/>
                    <a:p>
                      <a:pPr algn="r"/>
                      <a:r>
                        <a:rPr lang="en-US" sz="1050" dirty="0" smtClean="0"/>
                        <a:t>1080</a:t>
                      </a:r>
                      <a:endParaRPr lang="en-US" sz="1050" dirty="0"/>
                    </a:p>
                  </a:txBody>
                  <a:tcPr marL="45720" marR="45720"/>
                </a:tc>
                <a:tc>
                  <a:txBody>
                    <a:bodyPr/>
                    <a:lstStyle/>
                    <a:p>
                      <a:pPr algn="r"/>
                      <a:r>
                        <a:rPr lang="en-US" sz="1050" dirty="0" smtClean="0"/>
                        <a:t>13.52</a:t>
                      </a:r>
                      <a:endParaRPr lang="en-US" sz="1050" dirty="0"/>
                    </a:p>
                  </a:txBody>
                  <a:tcPr marL="45720" marR="45720"/>
                </a:tc>
                <a:extLst>
                  <a:ext uri="{0D108BD9-81ED-4DB2-BD59-A6C34878D82A}">
                    <a16:rowId xmlns:a16="http://schemas.microsoft.com/office/drawing/2014/main" val="2947246628"/>
                  </a:ext>
                </a:extLst>
              </a:tr>
              <a:tr h="229108">
                <a:tc>
                  <a:txBody>
                    <a:bodyPr/>
                    <a:lstStyle/>
                    <a:p>
                      <a:r>
                        <a:rPr lang="en-US" sz="1050" dirty="0" smtClean="0"/>
                        <a:t>   RAM36/FIFO</a:t>
                      </a:r>
                      <a:endParaRPr lang="en-US" sz="1050" dirty="0"/>
                    </a:p>
                  </a:txBody>
                  <a:tcPr marL="45720" marR="45720"/>
                </a:tc>
                <a:tc>
                  <a:txBody>
                    <a:bodyPr/>
                    <a:lstStyle/>
                    <a:p>
                      <a:pPr algn="r"/>
                      <a:r>
                        <a:rPr lang="en-US" sz="1050" dirty="0" smtClean="0"/>
                        <a:t>134</a:t>
                      </a:r>
                      <a:endParaRPr lang="en-US" sz="1050" dirty="0"/>
                    </a:p>
                  </a:txBody>
                  <a:tcPr marL="45720" marR="45720"/>
                </a:tc>
                <a:tc>
                  <a:txBody>
                    <a:bodyPr/>
                    <a:lstStyle/>
                    <a:p>
                      <a:pPr algn="r"/>
                      <a:r>
                        <a:rPr lang="en-US" sz="1050" dirty="0" smtClean="0"/>
                        <a:t>1080</a:t>
                      </a:r>
                      <a:endParaRPr lang="en-US" sz="1050" dirty="0"/>
                    </a:p>
                  </a:txBody>
                  <a:tcPr marL="45720" marR="45720"/>
                </a:tc>
                <a:tc>
                  <a:txBody>
                    <a:bodyPr/>
                    <a:lstStyle/>
                    <a:p>
                      <a:pPr algn="r"/>
                      <a:r>
                        <a:rPr lang="en-US" sz="1050" dirty="0" smtClean="0"/>
                        <a:t>12.41</a:t>
                      </a:r>
                      <a:endParaRPr lang="en-US" sz="1050" dirty="0"/>
                    </a:p>
                  </a:txBody>
                  <a:tcPr marL="45720" marR="45720"/>
                </a:tc>
                <a:extLst>
                  <a:ext uri="{0D108BD9-81ED-4DB2-BD59-A6C34878D82A}">
                    <a16:rowId xmlns:a16="http://schemas.microsoft.com/office/drawing/2014/main" val="2522419375"/>
                  </a:ext>
                </a:extLst>
              </a:tr>
              <a:tr h="229108">
                <a:tc>
                  <a:txBody>
                    <a:bodyPr/>
                    <a:lstStyle/>
                    <a:p>
                      <a:r>
                        <a:rPr lang="en-US" sz="1050" dirty="0" smtClean="0"/>
                        <a:t>      RAMB36E2 only</a:t>
                      </a:r>
                      <a:endParaRPr lang="en-US" sz="1050" dirty="0"/>
                    </a:p>
                  </a:txBody>
                  <a:tcPr marL="45720" marR="45720"/>
                </a:tc>
                <a:tc>
                  <a:txBody>
                    <a:bodyPr/>
                    <a:lstStyle/>
                    <a:p>
                      <a:pPr algn="r"/>
                      <a:r>
                        <a:rPr lang="en-US" sz="1050" dirty="0" smtClean="0"/>
                        <a:t>134</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886071253"/>
                  </a:ext>
                </a:extLst>
              </a:tr>
              <a:tr h="229108">
                <a:tc>
                  <a:txBody>
                    <a:bodyPr/>
                    <a:lstStyle/>
                    <a:p>
                      <a:r>
                        <a:rPr lang="en-US" sz="1050" dirty="0" smtClean="0"/>
                        <a:t>   RAM18</a:t>
                      </a:r>
                      <a:endParaRPr lang="en-US" sz="1050" dirty="0"/>
                    </a:p>
                  </a:txBody>
                  <a:tcPr marL="45720" marR="45720"/>
                </a:tc>
                <a:tc>
                  <a:txBody>
                    <a:bodyPr/>
                    <a:lstStyle/>
                    <a:p>
                      <a:pPr algn="r"/>
                      <a:r>
                        <a:rPr lang="en-US" sz="1050" dirty="0" smtClean="0"/>
                        <a:t>24</a:t>
                      </a:r>
                      <a:endParaRPr lang="en-US" sz="1050" dirty="0"/>
                    </a:p>
                  </a:txBody>
                  <a:tcPr marL="45720" marR="45720"/>
                </a:tc>
                <a:tc>
                  <a:txBody>
                    <a:bodyPr/>
                    <a:lstStyle/>
                    <a:p>
                      <a:pPr algn="r"/>
                      <a:r>
                        <a:rPr lang="en-US" sz="1050" dirty="0" smtClean="0"/>
                        <a:t>2160</a:t>
                      </a:r>
                      <a:endParaRPr lang="en-US" sz="1050" dirty="0"/>
                    </a:p>
                  </a:txBody>
                  <a:tcPr marL="45720" marR="45720"/>
                </a:tc>
                <a:tc>
                  <a:txBody>
                    <a:bodyPr/>
                    <a:lstStyle/>
                    <a:p>
                      <a:pPr algn="r"/>
                      <a:r>
                        <a:rPr lang="en-US" sz="1050" dirty="0" smtClean="0"/>
                        <a:t>1.11</a:t>
                      </a:r>
                      <a:endParaRPr lang="en-US" sz="1050" dirty="0"/>
                    </a:p>
                  </a:txBody>
                  <a:tcPr marL="45720" marR="45720"/>
                </a:tc>
                <a:extLst>
                  <a:ext uri="{0D108BD9-81ED-4DB2-BD59-A6C34878D82A}">
                    <a16:rowId xmlns:a16="http://schemas.microsoft.com/office/drawing/2014/main" val="3055995408"/>
                  </a:ext>
                </a:extLst>
              </a:tr>
              <a:tr h="229108">
                <a:tc>
                  <a:txBody>
                    <a:bodyPr/>
                    <a:lstStyle/>
                    <a:p>
                      <a:r>
                        <a:rPr lang="en-US" sz="1050" dirty="0" smtClean="0"/>
                        <a:t>      RAMB18E2 only</a:t>
                      </a:r>
                      <a:endParaRPr lang="en-US" sz="1050" dirty="0"/>
                    </a:p>
                  </a:txBody>
                  <a:tcPr marL="45720" marR="45720"/>
                </a:tc>
                <a:tc>
                  <a:txBody>
                    <a:bodyPr/>
                    <a:lstStyle/>
                    <a:p>
                      <a:pPr algn="r"/>
                      <a:r>
                        <a:rPr lang="en-US" sz="1050" dirty="0" smtClean="0"/>
                        <a:t>24</a:t>
                      </a:r>
                      <a:endParaRPr lang="en-US" sz="1050" dirty="0"/>
                    </a:p>
                  </a:txBody>
                  <a:tcPr marL="45720" marR="45720"/>
                </a:tc>
                <a:tc>
                  <a:txBody>
                    <a:bodyPr/>
                    <a:lstStyle/>
                    <a:p>
                      <a:pPr algn="r"/>
                      <a:endParaRPr lang="en-US" sz="1050" dirty="0"/>
                    </a:p>
                  </a:txBody>
                  <a:tcPr marL="45720" marR="45720"/>
                </a:tc>
                <a:tc>
                  <a:txBody>
                    <a:bodyPr/>
                    <a:lstStyle/>
                    <a:p>
                      <a:pPr algn="r"/>
                      <a:endParaRPr lang="en-US" sz="1050" dirty="0"/>
                    </a:p>
                  </a:txBody>
                  <a:tcPr marL="45720" marR="45720"/>
                </a:tc>
                <a:extLst>
                  <a:ext uri="{0D108BD9-81ED-4DB2-BD59-A6C34878D82A}">
                    <a16:rowId xmlns:a16="http://schemas.microsoft.com/office/drawing/2014/main" val="923090773"/>
                  </a:ext>
                </a:extLst>
              </a:tr>
            </a:tbl>
          </a:graphicData>
        </a:graphic>
      </p:graphicFrame>
      <p:sp>
        <p:nvSpPr>
          <p:cNvPr id="14" name="TextBox 13"/>
          <p:cNvSpPr txBox="1"/>
          <p:nvPr/>
        </p:nvSpPr>
        <p:spPr>
          <a:xfrm>
            <a:off x="570963" y="807076"/>
            <a:ext cx="1141927" cy="369332"/>
          </a:xfrm>
          <a:prstGeom prst="rect">
            <a:avLst/>
          </a:prstGeom>
          <a:noFill/>
        </p:spPr>
        <p:txBody>
          <a:bodyPr wrap="square" rtlCol="0">
            <a:spAutoFit/>
          </a:bodyPr>
          <a:lstStyle/>
          <a:p>
            <a:r>
              <a:rPr lang="en-US" dirty="0" smtClean="0"/>
              <a:t>CLB Logic</a:t>
            </a:r>
            <a:endParaRPr lang="en-US" dirty="0"/>
          </a:p>
        </p:txBody>
      </p:sp>
      <p:sp>
        <p:nvSpPr>
          <p:cNvPr id="15" name="TextBox 14"/>
          <p:cNvSpPr txBox="1"/>
          <p:nvPr/>
        </p:nvSpPr>
        <p:spPr>
          <a:xfrm>
            <a:off x="5937883" y="4276429"/>
            <a:ext cx="1287888" cy="369332"/>
          </a:xfrm>
          <a:prstGeom prst="rect">
            <a:avLst/>
          </a:prstGeom>
          <a:noFill/>
        </p:spPr>
        <p:txBody>
          <a:bodyPr wrap="square" rtlCol="0">
            <a:spAutoFit/>
          </a:bodyPr>
          <a:lstStyle/>
          <a:p>
            <a:r>
              <a:rPr lang="en-US" dirty="0" smtClean="0"/>
              <a:t>BLOCKRAM</a:t>
            </a:r>
            <a:endParaRPr lang="en-US"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970305"/>
            <a:ext cx="2616211" cy="3420442"/>
          </a:xfrm>
          <a:prstGeom prst="rect">
            <a:avLst/>
          </a:prstGeom>
        </p:spPr>
      </p:pic>
    </p:spTree>
    <p:extLst>
      <p:ext uri="{BB962C8B-B14F-4D97-AF65-F5344CB8AC3E}">
        <p14:creationId xmlns:p14="http://schemas.microsoft.com/office/powerpoint/2010/main" val="1528589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Connectivity</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1062037"/>
            <a:ext cx="7048500" cy="4733925"/>
          </a:xfrm>
          <a:prstGeom prst="rect">
            <a:avLst/>
          </a:prstGeom>
        </p:spPr>
      </p:pic>
    </p:spTree>
    <p:extLst>
      <p:ext uri="{BB962C8B-B14F-4D97-AF65-F5344CB8AC3E}">
        <p14:creationId xmlns:p14="http://schemas.microsoft.com/office/powerpoint/2010/main" val="3144747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Control Interfaces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20</a:t>
            </a:fld>
            <a:endParaRPr lang="en-US"/>
          </a:p>
        </p:txBody>
      </p:sp>
    </p:spTree>
    <p:extLst>
      <p:ext uri="{BB962C8B-B14F-4D97-AF65-F5344CB8AC3E}">
        <p14:creationId xmlns:p14="http://schemas.microsoft.com/office/powerpoint/2010/main" val="1058047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Control System (DCS) Paths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21</a:t>
            </a:fld>
            <a:endParaRPr lang="en-US"/>
          </a:p>
        </p:txBody>
      </p:sp>
      <p:sp>
        <p:nvSpPr>
          <p:cNvPr id="62" name="Rectangle 61"/>
          <p:cNvSpPr/>
          <p:nvPr/>
        </p:nvSpPr>
        <p:spPr>
          <a:xfrm>
            <a:off x="853352" y="2615245"/>
            <a:ext cx="815340"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CANBUS</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3" name="Rectangle 62"/>
          <p:cNvSpPr/>
          <p:nvPr/>
        </p:nvSpPr>
        <p:spPr>
          <a:xfrm>
            <a:off x="3489527" y="1334918"/>
            <a:ext cx="822960" cy="64177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FLASH</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PROM</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4" name="Rectangle 63"/>
          <p:cNvSpPr/>
          <p:nvPr/>
        </p:nvSpPr>
        <p:spPr>
          <a:xfrm>
            <a:off x="5082180" y="1077595"/>
            <a:ext cx="815340" cy="929321"/>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FLASH</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FPGA</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PROASIC3</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5" name="Rectangle 64"/>
          <p:cNvSpPr/>
          <p:nvPr/>
        </p:nvSpPr>
        <p:spPr>
          <a:xfrm>
            <a:off x="6516138" y="2079723"/>
            <a:ext cx="1036358"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dirty="0" smtClean="0">
                <a:ln>
                  <a:noFill/>
                </a:ln>
                <a:solidFill>
                  <a:prstClr val="black"/>
                </a:solidFill>
                <a:effectLst/>
                <a:uLnTx/>
                <a:uFillTx/>
                <a:latin typeface="Calibri"/>
                <a:ea typeface="+mn-ea"/>
                <a:cs typeface="+mn-cs"/>
              </a:rPr>
              <a:t>SUPPLY SENSE</a:t>
            </a:r>
            <a:br>
              <a:rPr kumimoji="0" lang="nb-NO" sz="1100" b="0" i="0" u="none" strike="noStrike" kern="0" cap="none" spc="0" normalizeH="0" baseline="0" noProof="0" dirty="0" smtClean="0">
                <a:ln>
                  <a:noFill/>
                </a:ln>
                <a:solidFill>
                  <a:prstClr val="black"/>
                </a:solidFill>
                <a:effectLst/>
                <a:uLnTx/>
                <a:uFillTx/>
                <a:latin typeface="Calibri"/>
                <a:ea typeface="+mn-ea"/>
                <a:cs typeface="+mn-cs"/>
              </a:rPr>
            </a:br>
            <a:r>
              <a:rPr kumimoji="0" lang="nb-NO" sz="1100" b="0" i="0" u="none" strike="noStrike" kern="0" cap="none" spc="0" normalizeH="0" baseline="0" noProof="0" dirty="0" smtClean="0">
                <a:ln>
                  <a:noFill/>
                </a:ln>
                <a:solidFill>
                  <a:prstClr val="black"/>
                </a:solidFill>
                <a:effectLst/>
                <a:uLnTx/>
                <a:uFillTx/>
                <a:latin typeface="Calibri"/>
                <a:ea typeface="+mn-ea"/>
                <a:cs typeface="+mn-cs"/>
              </a:rPr>
              <a:t>TEMP SENSE</a:t>
            </a:r>
            <a:endParaRPr kumimoji="0" lang="en-GB" sz="11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6" name="Rectangle 65"/>
          <p:cNvSpPr/>
          <p:nvPr/>
        </p:nvSpPr>
        <p:spPr>
          <a:xfrm>
            <a:off x="6541372" y="3461681"/>
            <a:ext cx="464858"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SCA</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7" name="Rectangle 66"/>
          <p:cNvSpPr/>
          <p:nvPr/>
        </p:nvSpPr>
        <p:spPr>
          <a:xfrm>
            <a:off x="6476621" y="4330638"/>
            <a:ext cx="594380"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GBTx0</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8" name="Rectangle 67"/>
          <p:cNvSpPr/>
          <p:nvPr/>
        </p:nvSpPr>
        <p:spPr>
          <a:xfrm>
            <a:off x="6476621" y="5120518"/>
            <a:ext cx="594380"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GBTx1</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69" name="Rectangle 68"/>
          <p:cNvSpPr/>
          <p:nvPr/>
        </p:nvSpPr>
        <p:spPr>
          <a:xfrm>
            <a:off x="6476602" y="5889081"/>
            <a:ext cx="594399"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GBTx2</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0" name="Rectangle 69"/>
          <p:cNvSpPr/>
          <p:nvPr/>
        </p:nvSpPr>
        <p:spPr>
          <a:xfrm>
            <a:off x="7667178" y="4330638"/>
            <a:ext cx="506832"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VTRX</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1" name="Rectangle 70"/>
          <p:cNvSpPr/>
          <p:nvPr/>
        </p:nvSpPr>
        <p:spPr>
          <a:xfrm>
            <a:off x="7667178" y="5120518"/>
            <a:ext cx="506832"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VTTX</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2" name="Rectangle 71"/>
          <p:cNvSpPr/>
          <p:nvPr/>
        </p:nvSpPr>
        <p:spPr>
          <a:xfrm>
            <a:off x="7667159" y="5889081"/>
            <a:ext cx="506851" cy="38100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VTRX</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3" name="Rectangle 72"/>
          <p:cNvSpPr/>
          <p:nvPr/>
        </p:nvSpPr>
        <p:spPr>
          <a:xfrm>
            <a:off x="9383296" y="5829110"/>
            <a:ext cx="606726" cy="439518"/>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LTU/</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CTP</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4" name="Rectangle 73"/>
          <p:cNvSpPr/>
          <p:nvPr/>
        </p:nvSpPr>
        <p:spPr>
          <a:xfrm>
            <a:off x="9383296" y="4330638"/>
            <a:ext cx="660066" cy="1170880"/>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CRU /</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O2 FLP</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5" name="Rectangle 74"/>
          <p:cNvSpPr/>
          <p:nvPr/>
        </p:nvSpPr>
        <p:spPr>
          <a:xfrm>
            <a:off x="1562987" y="3267682"/>
            <a:ext cx="700574" cy="446869"/>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POWER</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UNIT</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6" name="Rectangle 75"/>
          <p:cNvSpPr/>
          <p:nvPr/>
        </p:nvSpPr>
        <p:spPr>
          <a:xfrm>
            <a:off x="1562987" y="3775512"/>
            <a:ext cx="700574" cy="405353"/>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POWER</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UNIT</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7" name="Rectangle 76"/>
          <p:cNvSpPr/>
          <p:nvPr/>
        </p:nvSpPr>
        <p:spPr>
          <a:xfrm>
            <a:off x="1402789" y="4428698"/>
            <a:ext cx="895002" cy="1103266"/>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DETECTOR</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SENSORS</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8" name="Rectangle 77"/>
          <p:cNvSpPr/>
          <p:nvPr/>
        </p:nvSpPr>
        <p:spPr>
          <a:xfrm>
            <a:off x="5009866" y="2564880"/>
            <a:ext cx="968883" cy="3727637"/>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SRAM</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FPGA</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XILINX</a:t>
            </a:r>
            <a:br>
              <a:rPr kumimoji="0" lang="nb-NO" sz="1200" b="0" i="0" u="none" strike="noStrike" kern="0" cap="none" spc="0" normalizeH="0" baseline="0" noProof="0" dirty="0" smtClean="0">
                <a:ln>
                  <a:noFill/>
                </a:ln>
                <a:solidFill>
                  <a:prstClr val="black"/>
                </a:solidFill>
                <a:effectLst/>
                <a:uLnTx/>
                <a:uFillTx/>
                <a:latin typeface="Calibri"/>
                <a:ea typeface="+mn-ea"/>
                <a:cs typeface="+mn-cs"/>
              </a:rPr>
            </a:br>
            <a:r>
              <a:rPr kumimoji="0" lang="nb-NO" sz="1200" b="0" i="0" u="none" strike="noStrike" kern="0" cap="none" spc="0" normalizeH="0" baseline="0" noProof="0" dirty="0" smtClean="0">
                <a:ln>
                  <a:noFill/>
                </a:ln>
                <a:solidFill>
                  <a:prstClr val="black"/>
                </a:solidFill>
                <a:effectLst/>
                <a:uLnTx/>
                <a:uFillTx/>
                <a:latin typeface="Calibri"/>
                <a:ea typeface="+mn-ea"/>
                <a:cs typeface="+mn-cs"/>
              </a:rPr>
              <a:t>ULTRASCALE</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79" name="Rectangle 78"/>
          <p:cNvSpPr/>
          <p:nvPr/>
        </p:nvSpPr>
        <p:spPr>
          <a:xfrm>
            <a:off x="3398160" y="5953505"/>
            <a:ext cx="555794" cy="348827"/>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USB3</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80" name="Rectangle 79"/>
          <p:cNvSpPr/>
          <p:nvPr/>
        </p:nvSpPr>
        <p:spPr>
          <a:xfrm>
            <a:off x="4275361" y="5953505"/>
            <a:ext cx="419081" cy="344616"/>
          </a:xfrm>
          <a:prstGeom prst="rect">
            <a:avLst/>
          </a:prstGeom>
          <a:no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smtClean="0">
                <a:ln>
                  <a:noFill/>
                </a:ln>
                <a:solidFill>
                  <a:prstClr val="black"/>
                </a:solidFill>
                <a:effectLst/>
                <a:uLnTx/>
                <a:uFillTx/>
                <a:latin typeface="Calibri"/>
                <a:ea typeface="+mn-ea"/>
                <a:cs typeface="+mn-cs"/>
              </a:rPr>
              <a:t>FX3</a:t>
            </a:r>
            <a:endParaRPr kumimoji="0" lang="en-GB" sz="12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81" name="Rectangle 80"/>
          <p:cNvSpPr/>
          <p:nvPr/>
        </p:nvSpPr>
        <p:spPr>
          <a:xfrm>
            <a:off x="3276240" y="798037"/>
            <a:ext cx="5196090" cy="5677274"/>
          </a:xfrm>
          <a:prstGeom prst="rect">
            <a:avLst/>
          </a:prstGeom>
          <a:noFill/>
          <a:ln w="635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82" name="Straight Connector 81"/>
          <p:cNvCxnSpPr/>
          <p:nvPr/>
        </p:nvCxnSpPr>
        <p:spPr>
          <a:xfrm>
            <a:off x="6286140" y="1616774"/>
            <a:ext cx="0" cy="4762"/>
          </a:xfrm>
          <a:prstGeom prst="line">
            <a:avLst/>
          </a:prstGeom>
          <a:noFill/>
          <a:ln w="9525" cap="flat" cmpd="sng" algn="ctr">
            <a:solidFill>
              <a:srgbClr val="DDDDDD">
                <a:shade val="95000"/>
                <a:satMod val="105000"/>
              </a:srgbClr>
            </a:solidFill>
            <a:prstDash val="solid"/>
          </a:ln>
          <a:effectLst/>
        </p:spPr>
      </p:cxnSp>
      <p:cxnSp>
        <p:nvCxnSpPr>
          <p:cNvPr id="83" name="Straight Arrow Connector 82"/>
          <p:cNvCxnSpPr/>
          <p:nvPr/>
        </p:nvCxnSpPr>
        <p:spPr>
          <a:xfrm flipH="1">
            <a:off x="7100580" y="4428698"/>
            <a:ext cx="533294" cy="0"/>
          </a:xfrm>
          <a:prstGeom prst="straightConnector1">
            <a:avLst/>
          </a:prstGeom>
          <a:noFill/>
          <a:ln w="12700" cap="flat" cmpd="sng" algn="ctr">
            <a:solidFill>
              <a:srgbClr val="FF0000"/>
            </a:solidFill>
            <a:prstDash val="solid"/>
            <a:tailEnd type="triangle"/>
          </a:ln>
          <a:effectLst/>
        </p:spPr>
      </p:cxnSp>
      <p:cxnSp>
        <p:nvCxnSpPr>
          <p:cNvPr id="84" name="Straight Arrow Connector 83"/>
          <p:cNvCxnSpPr/>
          <p:nvPr/>
        </p:nvCxnSpPr>
        <p:spPr>
          <a:xfrm>
            <a:off x="7133864" y="4642549"/>
            <a:ext cx="466725" cy="0"/>
          </a:xfrm>
          <a:prstGeom prst="straightConnector1">
            <a:avLst/>
          </a:prstGeom>
          <a:noFill/>
          <a:ln w="12700" cap="flat" cmpd="sng" algn="ctr">
            <a:solidFill>
              <a:srgbClr val="FF0000"/>
            </a:solidFill>
            <a:prstDash val="solid"/>
            <a:tailEnd type="triangle"/>
          </a:ln>
          <a:effectLst/>
        </p:spPr>
      </p:cxnSp>
      <p:cxnSp>
        <p:nvCxnSpPr>
          <p:cNvPr id="85" name="Straight Arrow Connector 84"/>
          <p:cNvCxnSpPr/>
          <p:nvPr/>
        </p:nvCxnSpPr>
        <p:spPr>
          <a:xfrm flipH="1">
            <a:off x="6013090" y="4428698"/>
            <a:ext cx="412750" cy="0"/>
          </a:xfrm>
          <a:prstGeom prst="straightConnector1">
            <a:avLst/>
          </a:prstGeom>
          <a:noFill/>
          <a:ln w="12700" cap="flat" cmpd="sng" algn="ctr">
            <a:solidFill>
              <a:srgbClr val="FF0000"/>
            </a:solidFill>
            <a:prstDash val="solid"/>
            <a:tailEnd type="triangle"/>
          </a:ln>
          <a:effectLst/>
        </p:spPr>
      </p:cxnSp>
      <p:cxnSp>
        <p:nvCxnSpPr>
          <p:cNvPr id="86" name="Straight Arrow Connector 85"/>
          <p:cNvCxnSpPr/>
          <p:nvPr/>
        </p:nvCxnSpPr>
        <p:spPr>
          <a:xfrm flipH="1">
            <a:off x="6028965" y="3736880"/>
            <a:ext cx="447637" cy="0"/>
          </a:xfrm>
          <a:prstGeom prst="straightConnector1">
            <a:avLst/>
          </a:prstGeom>
          <a:noFill/>
          <a:ln w="12700" cap="flat" cmpd="sng" algn="ctr">
            <a:solidFill>
              <a:srgbClr val="FF0000"/>
            </a:solidFill>
            <a:prstDash val="solid"/>
            <a:headEnd type="triangle"/>
            <a:tailEnd type="triangle"/>
          </a:ln>
          <a:effectLst/>
        </p:spPr>
      </p:cxnSp>
      <p:cxnSp>
        <p:nvCxnSpPr>
          <p:cNvPr id="87" name="Straight Arrow Connector 86"/>
          <p:cNvCxnSpPr/>
          <p:nvPr/>
        </p:nvCxnSpPr>
        <p:spPr>
          <a:xfrm>
            <a:off x="6022615" y="5355336"/>
            <a:ext cx="425450" cy="0"/>
          </a:xfrm>
          <a:prstGeom prst="straightConnector1">
            <a:avLst/>
          </a:prstGeom>
          <a:noFill/>
          <a:ln w="12700" cap="flat" cmpd="sng" algn="ctr">
            <a:solidFill>
              <a:sysClr val="windowText" lastClr="000000"/>
            </a:solidFill>
            <a:prstDash val="solid"/>
            <a:tailEnd type="triangle"/>
          </a:ln>
          <a:effectLst/>
        </p:spPr>
      </p:cxnSp>
      <p:cxnSp>
        <p:nvCxnSpPr>
          <p:cNvPr id="88" name="Straight Arrow Connector 87"/>
          <p:cNvCxnSpPr/>
          <p:nvPr/>
        </p:nvCxnSpPr>
        <p:spPr>
          <a:xfrm>
            <a:off x="6007565" y="6076855"/>
            <a:ext cx="453987" cy="2726"/>
          </a:xfrm>
          <a:prstGeom prst="straightConnector1">
            <a:avLst/>
          </a:prstGeom>
          <a:noFill/>
          <a:ln w="12700" cap="flat" cmpd="sng" algn="ctr">
            <a:solidFill>
              <a:sysClr val="windowText" lastClr="000000"/>
            </a:solidFill>
            <a:prstDash val="solid"/>
            <a:tailEnd type="triangle"/>
          </a:ln>
          <a:effectLst/>
        </p:spPr>
      </p:cxnSp>
      <p:cxnSp>
        <p:nvCxnSpPr>
          <p:cNvPr id="89" name="Straight Arrow Connector 88"/>
          <p:cNvCxnSpPr/>
          <p:nvPr/>
        </p:nvCxnSpPr>
        <p:spPr>
          <a:xfrm flipH="1">
            <a:off x="5997804" y="6221702"/>
            <a:ext cx="440481" cy="0"/>
          </a:xfrm>
          <a:prstGeom prst="straightConnector1">
            <a:avLst/>
          </a:prstGeom>
          <a:noFill/>
          <a:ln w="12700" cap="flat" cmpd="sng" algn="ctr">
            <a:solidFill>
              <a:sysClr val="windowText" lastClr="000000"/>
            </a:solidFill>
            <a:prstDash val="solid"/>
            <a:tailEnd type="triangle"/>
          </a:ln>
          <a:effectLst/>
        </p:spPr>
      </p:cxnSp>
      <p:cxnSp>
        <p:nvCxnSpPr>
          <p:cNvPr id="90" name="Straight Arrow Connector 89"/>
          <p:cNvCxnSpPr/>
          <p:nvPr/>
        </p:nvCxnSpPr>
        <p:spPr>
          <a:xfrm flipH="1">
            <a:off x="7103575" y="6084681"/>
            <a:ext cx="523875" cy="0"/>
          </a:xfrm>
          <a:prstGeom prst="straightConnector1">
            <a:avLst/>
          </a:prstGeom>
          <a:noFill/>
          <a:ln w="12700" cap="flat" cmpd="sng" algn="ctr">
            <a:solidFill>
              <a:sysClr val="windowText" lastClr="000000"/>
            </a:solidFill>
            <a:prstDash val="solid"/>
            <a:tailEnd type="triangle"/>
          </a:ln>
          <a:effectLst/>
        </p:spPr>
      </p:cxnSp>
      <p:cxnSp>
        <p:nvCxnSpPr>
          <p:cNvPr id="91" name="Elbow Connector 90"/>
          <p:cNvCxnSpPr/>
          <p:nvPr/>
        </p:nvCxnSpPr>
        <p:spPr>
          <a:xfrm flipV="1">
            <a:off x="7099746" y="5449131"/>
            <a:ext cx="532594" cy="513849"/>
          </a:xfrm>
          <a:prstGeom prst="bentConnector3">
            <a:avLst>
              <a:gd name="adj1" fmla="val 50000"/>
            </a:avLst>
          </a:prstGeom>
          <a:noFill/>
          <a:ln w="12700" cap="flat" cmpd="sng" algn="ctr">
            <a:solidFill>
              <a:sysClr val="windowText" lastClr="000000"/>
            </a:solidFill>
            <a:prstDash val="solid"/>
            <a:tailEnd type="triangle"/>
          </a:ln>
          <a:effectLst/>
        </p:spPr>
      </p:cxnSp>
      <p:cxnSp>
        <p:nvCxnSpPr>
          <p:cNvPr id="92" name="Straight Arrow Connector 91"/>
          <p:cNvCxnSpPr/>
          <p:nvPr/>
        </p:nvCxnSpPr>
        <p:spPr>
          <a:xfrm>
            <a:off x="7108465" y="5311018"/>
            <a:ext cx="509058" cy="0"/>
          </a:xfrm>
          <a:prstGeom prst="straightConnector1">
            <a:avLst/>
          </a:prstGeom>
          <a:noFill/>
          <a:ln w="12700" cap="flat" cmpd="sng" algn="ctr">
            <a:solidFill>
              <a:sysClr val="windowText" lastClr="000000"/>
            </a:solidFill>
            <a:prstDash val="solid"/>
            <a:tailEnd type="triangle"/>
          </a:ln>
          <a:effectLst/>
        </p:spPr>
      </p:cxnSp>
      <p:cxnSp>
        <p:nvCxnSpPr>
          <p:cNvPr id="93" name="Straight Arrow Connector 92"/>
          <p:cNvCxnSpPr/>
          <p:nvPr/>
        </p:nvCxnSpPr>
        <p:spPr>
          <a:xfrm>
            <a:off x="4388232" y="1732422"/>
            <a:ext cx="599785" cy="0"/>
          </a:xfrm>
          <a:prstGeom prst="straightConnector1">
            <a:avLst/>
          </a:prstGeom>
          <a:noFill/>
          <a:ln w="12700" cap="flat" cmpd="sng" algn="ctr">
            <a:solidFill>
              <a:srgbClr val="FF0000"/>
            </a:solidFill>
            <a:prstDash val="solid"/>
            <a:headEnd type="triangle"/>
            <a:tailEnd type="triangle"/>
          </a:ln>
          <a:effectLst/>
        </p:spPr>
      </p:cxnSp>
      <p:cxnSp>
        <p:nvCxnSpPr>
          <p:cNvPr id="94" name="Straight Arrow Connector 93"/>
          <p:cNvCxnSpPr/>
          <p:nvPr/>
        </p:nvCxnSpPr>
        <p:spPr>
          <a:xfrm flipV="1">
            <a:off x="5489850" y="2030926"/>
            <a:ext cx="0" cy="478593"/>
          </a:xfrm>
          <a:prstGeom prst="straightConnector1">
            <a:avLst/>
          </a:prstGeom>
          <a:noFill/>
          <a:ln w="12700" cap="flat" cmpd="sng" algn="ctr">
            <a:solidFill>
              <a:srgbClr val="FF0000"/>
            </a:solidFill>
            <a:prstDash val="solid"/>
            <a:headEnd type="triangle"/>
            <a:tailEnd type="triangle"/>
          </a:ln>
          <a:effectLst/>
        </p:spPr>
      </p:cxnSp>
      <p:cxnSp>
        <p:nvCxnSpPr>
          <p:cNvPr id="95" name="Straight Arrow Connector 94"/>
          <p:cNvCxnSpPr/>
          <p:nvPr/>
        </p:nvCxnSpPr>
        <p:spPr>
          <a:xfrm flipV="1">
            <a:off x="1658787" y="2804335"/>
            <a:ext cx="3357063" cy="1411"/>
          </a:xfrm>
          <a:prstGeom prst="straightConnector1">
            <a:avLst/>
          </a:prstGeom>
          <a:noFill/>
          <a:ln w="12700" cap="flat" cmpd="sng" algn="ctr">
            <a:solidFill>
              <a:srgbClr val="FF0000"/>
            </a:solidFill>
            <a:prstDash val="solid"/>
            <a:headEnd type="triangle"/>
            <a:tailEnd type="triangle"/>
          </a:ln>
          <a:effectLst/>
        </p:spPr>
      </p:cxnSp>
      <p:cxnSp>
        <p:nvCxnSpPr>
          <p:cNvPr id="96" name="Straight Arrow Connector 95"/>
          <p:cNvCxnSpPr>
            <a:stCxn id="75" idx="3"/>
          </p:cNvCxnSpPr>
          <p:nvPr/>
        </p:nvCxnSpPr>
        <p:spPr>
          <a:xfrm>
            <a:off x="2263561" y="3491117"/>
            <a:ext cx="2636875" cy="7621"/>
          </a:xfrm>
          <a:prstGeom prst="straightConnector1">
            <a:avLst/>
          </a:prstGeom>
          <a:noFill/>
          <a:ln w="12700" cap="flat" cmpd="sng" algn="ctr">
            <a:solidFill>
              <a:srgbClr val="FF0000"/>
            </a:solidFill>
            <a:prstDash val="solid"/>
            <a:headEnd type="triangle"/>
            <a:tailEnd type="triangle"/>
          </a:ln>
          <a:effectLst/>
        </p:spPr>
      </p:cxnSp>
      <p:cxnSp>
        <p:nvCxnSpPr>
          <p:cNvPr id="97" name="Straight Arrow Connector 96"/>
          <p:cNvCxnSpPr/>
          <p:nvPr/>
        </p:nvCxnSpPr>
        <p:spPr>
          <a:xfrm flipV="1">
            <a:off x="2351480" y="4710707"/>
            <a:ext cx="2632737" cy="931"/>
          </a:xfrm>
          <a:prstGeom prst="straightConnector1">
            <a:avLst/>
          </a:prstGeom>
          <a:noFill/>
          <a:ln w="12700" cap="flat" cmpd="sng" algn="ctr">
            <a:solidFill>
              <a:srgbClr val="FF0000"/>
            </a:solidFill>
            <a:prstDash val="solid"/>
            <a:headEnd type="triangle"/>
            <a:tailEnd type="triangle"/>
          </a:ln>
          <a:effectLst/>
        </p:spPr>
      </p:cxnSp>
      <p:cxnSp>
        <p:nvCxnSpPr>
          <p:cNvPr id="98" name="Straight Arrow Connector 97"/>
          <p:cNvCxnSpPr/>
          <p:nvPr/>
        </p:nvCxnSpPr>
        <p:spPr>
          <a:xfrm flipV="1">
            <a:off x="2391132" y="5224261"/>
            <a:ext cx="2552708" cy="5993"/>
          </a:xfrm>
          <a:prstGeom prst="straightConnector1">
            <a:avLst/>
          </a:prstGeom>
          <a:noFill/>
          <a:ln w="12700" cap="flat" cmpd="sng" algn="ctr">
            <a:solidFill>
              <a:sysClr val="windowText" lastClr="000000"/>
            </a:solidFill>
            <a:prstDash val="solid"/>
            <a:tailEnd type="triangle"/>
          </a:ln>
          <a:effectLst/>
        </p:spPr>
      </p:cxnSp>
      <p:cxnSp>
        <p:nvCxnSpPr>
          <p:cNvPr id="99" name="Straight Arrow Connector 98"/>
          <p:cNvCxnSpPr/>
          <p:nvPr/>
        </p:nvCxnSpPr>
        <p:spPr>
          <a:xfrm>
            <a:off x="4737816" y="6173340"/>
            <a:ext cx="240224" cy="0"/>
          </a:xfrm>
          <a:prstGeom prst="straightConnector1">
            <a:avLst/>
          </a:prstGeom>
          <a:noFill/>
          <a:ln w="12700" cap="flat" cmpd="sng" algn="ctr">
            <a:solidFill>
              <a:sysClr val="windowText" lastClr="000000"/>
            </a:solidFill>
            <a:prstDash val="solid"/>
            <a:headEnd type="triangle"/>
            <a:tailEnd type="triangle"/>
          </a:ln>
          <a:effectLst/>
        </p:spPr>
      </p:cxnSp>
      <p:cxnSp>
        <p:nvCxnSpPr>
          <p:cNvPr id="100" name="Straight Arrow Connector 99"/>
          <p:cNvCxnSpPr/>
          <p:nvPr/>
        </p:nvCxnSpPr>
        <p:spPr>
          <a:xfrm>
            <a:off x="3974393" y="6176956"/>
            <a:ext cx="240224" cy="0"/>
          </a:xfrm>
          <a:prstGeom prst="straightConnector1">
            <a:avLst/>
          </a:prstGeom>
          <a:noFill/>
          <a:ln w="12700" cap="flat" cmpd="sng" algn="ctr">
            <a:solidFill>
              <a:sysClr val="windowText" lastClr="000000"/>
            </a:solidFill>
            <a:prstDash val="solid"/>
            <a:headEnd type="triangle"/>
            <a:tailEnd type="triangle"/>
          </a:ln>
          <a:effectLst/>
        </p:spPr>
      </p:cxnSp>
      <p:cxnSp>
        <p:nvCxnSpPr>
          <p:cNvPr id="101" name="Straight Arrow Connector 100"/>
          <p:cNvCxnSpPr>
            <a:stCxn id="67" idx="0"/>
            <a:endCxn id="66" idx="2"/>
          </p:cNvCxnSpPr>
          <p:nvPr/>
        </p:nvCxnSpPr>
        <p:spPr>
          <a:xfrm flipH="1" flipV="1">
            <a:off x="6773801" y="3842681"/>
            <a:ext cx="10" cy="487957"/>
          </a:xfrm>
          <a:prstGeom prst="straightConnector1">
            <a:avLst/>
          </a:prstGeom>
          <a:noFill/>
          <a:ln w="12700" cap="flat" cmpd="sng" algn="ctr">
            <a:solidFill>
              <a:srgbClr val="FF0000"/>
            </a:solidFill>
            <a:prstDash val="solid"/>
            <a:headEnd type="triangle"/>
            <a:tailEnd type="triangle"/>
          </a:ln>
          <a:effectLst/>
        </p:spPr>
      </p:cxnSp>
      <p:cxnSp>
        <p:nvCxnSpPr>
          <p:cNvPr id="102" name="Straight Arrow Connector 101"/>
          <p:cNvCxnSpPr/>
          <p:nvPr/>
        </p:nvCxnSpPr>
        <p:spPr>
          <a:xfrm flipH="1">
            <a:off x="5888997" y="1655803"/>
            <a:ext cx="274370" cy="0"/>
          </a:xfrm>
          <a:prstGeom prst="straightConnector1">
            <a:avLst/>
          </a:prstGeom>
          <a:noFill/>
          <a:ln w="12700" cap="flat" cmpd="sng" algn="ctr">
            <a:solidFill>
              <a:srgbClr val="FF0000"/>
            </a:solidFill>
            <a:prstDash val="solid"/>
            <a:tailEnd type="triangle"/>
          </a:ln>
          <a:effectLst/>
        </p:spPr>
      </p:cxnSp>
      <p:cxnSp>
        <p:nvCxnSpPr>
          <p:cNvPr id="103" name="Straight Connector 102"/>
          <p:cNvCxnSpPr/>
          <p:nvPr/>
        </p:nvCxnSpPr>
        <p:spPr>
          <a:xfrm>
            <a:off x="6172963" y="1655803"/>
            <a:ext cx="0" cy="1920739"/>
          </a:xfrm>
          <a:prstGeom prst="line">
            <a:avLst/>
          </a:prstGeom>
          <a:noFill/>
          <a:ln w="12700" cap="flat" cmpd="sng" algn="ctr">
            <a:solidFill>
              <a:srgbClr val="FF0000"/>
            </a:solidFill>
            <a:prstDash val="solid"/>
          </a:ln>
          <a:effectLst/>
        </p:spPr>
      </p:cxnSp>
      <p:cxnSp>
        <p:nvCxnSpPr>
          <p:cNvPr id="104" name="Straight Arrow Connector 103"/>
          <p:cNvCxnSpPr/>
          <p:nvPr/>
        </p:nvCxnSpPr>
        <p:spPr>
          <a:xfrm>
            <a:off x="6172963" y="3576542"/>
            <a:ext cx="348216" cy="0"/>
          </a:xfrm>
          <a:prstGeom prst="straightConnector1">
            <a:avLst/>
          </a:prstGeom>
          <a:noFill/>
          <a:ln w="12700" cap="flat" cmpd="sng" algn="ctr">
            <a:solidFill>
              <a:srgbClr val="FF0000"/>
            </a:solidFill>
            <a:prstDash val="solid"/>
            <a:tailEnd type="triangle"/>
          </a:ln>
          <a:effectLst/>
        </p:spPr>
      </p:cxnSp>
      <p:sp>
        <p:nvSpPr>
          <p:cNvPr id="105" name="TextBox 104"/>
          <p:cNvSpPr txBox="1"/>
          <p:nvPr/>
        </p:nvSpPr>
        <p:spPr>
          <a:xfrm>
            <a:off x="6071405" y="3676950"/>
            <a:ext cx="36740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dirty="0" smtClean="0">
                <a:ln>
                  <a:noFill/>
                </a:ln>
                <a:solidFill>
                  <a:prstClr val="black"/>
                </a:solidFill>
                <a:effectLst/>
                <a:uLnTx/>
                <a:uFillTx/>
              </a:rPr>
              <a:t>I2C</a:t>
            </a:r>
            <a:endParaRPr kumimoji="0" lang="en-GB" sz="1800" b="0" i="0" u="none" strike="noStrike" kern="0" cap="none" spc="0" normalizeH="0" baseline="0" noProof="0" dirty="0" smtClean="0">
              <a:ln>
                <a:noFill/>
              </a:ln>
              <a:solidFill>
                <a:prstClr val="black"/>
              </a:solidFill>
              <a:effectLst/>
              <a:uLnTx/>
              <a:uFillTx/>
            </a:endParaRPr>
          </a:p>
        </p:txBody>
      </p:sp>
      <p:cxnSp>
        <p:nvCxnSpPr>
          <p:cNvPr id="106" name="Straight Arrow Connector 105"/>
          <p:cNvCxnSpPr/>
          <p:nvPr/>
        </p:nvCxnSpPr>
        <p:spPr>
          <a:xfrm>
            <a:off x="2287214" y="3974772"/>
            <a:ext cx="2636875" cy="7621"/>
          </a:xfrm>
          <a:prstGeom prst="straightConnector1">
            <a:avLst/>
          </a:prstGeom>
          <a:noFill/>
          <a:ln w="12700" cap="flat" cmpd="sng" algn="ctr">
            <a:solidFill>
              <a:srgbClr val="FF0000"/>
            </a:solidFill>
            <a:prstDash val="solid"/>
            <a:headEnd type="triangle"/>
            <a:tailEnd type="triangle"/>
          </a:ln>
          <a:effectLst/>
        </p:spPr>
      </p:cxnSp>
      <p:sp>
        <p:nvSpPr>
          <p:cNvPr id="107" name="TextBox 106"/>
          <p:cNvSpPr txBox="1"/>
          <p:nvPr/>
        </p:nvSpPr>
        <p:spPr>
          <a:xfrm>
            <a:off x="6135864" y="3349317"/>
            <a:ext cx="36740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dirty="0" smtClean="0">
                <a:ln>
                  <a:noFill/>
                </a:ln>
                <a:solidFill>
                  <a:prstClr val="black"/>
                </a:solidFill>
                <a:effectLst/>
                <a:uLnTx/>
                <a:uFillTx/>
              </a:rPr>
              <a:t>I2C</a:t>
            </a:r>
            <a:endParaRPr kumimoji="0" lang="en-GB" sz="1800" b="0" i="0" u="none" strike="noStrike" kern="0" cap="none" spc="0" normalizeH="0" baseline="0" noProof="0" dirty="0" smtClean="0">
              <a:ln>
                <a:noFill/>
              </a:ln>
              <a:solidFill>
                <a:prstClr val="black"/>
              </a:solidFill>
              <a:effectLst/>
              <a:uLnTx/>
              <a:uFillTx/>
            </a:endParaRPr>
          </a:p>
        </p:txBody>
      </p:sp>
      <p:cxnSp>
        <p:nvCxnSpPr>
          <p:cNvPr id="108" name="Straight Arrow Connector 107"/>
          <p:cNvCxnSpPr>
            <a:stCxn id="70" idx="3"/>
          </p:cNvCxnSpPr>
          <p:nvPr/>
        </p:nvCxnSpPr>
        <p:spPr>
          <a:xfrm flipV="1">
            <a:off x="8174010" y="4509150"/>
            <a:ext cx="1209286" cy="11988"/>
          </a:xfrm>
          <a:prstGeom prst="straightConnector1">
            <a:avLst/>
          </a:prstGeom>
          <a:noFill/>
          <a:ln w="19050" cap="flat" cmpd="sng" algn="ctr">
            <a:solidFill>
              <a:srgbClr val="FF0000"/>
            </a:solidFill>
            <a:prstDash val="solid"/>
            <a:headEnd type="triangle" w="med" len="med"/>
            <a:tailEnd type="triangle"/>
          </a:ln>
          <a:effectLst/>
        </p:spPr>
      </p:cxnSp>
      <p:cxnSp>
        <p:nvCxnSpPr>
          <p:cNvPr id="109" name="Straight Arrow Connector 108"/>
          <p:cNvCxnSpPr>
            <a:endCxn id="66" idx="0"/>
          </p:cNvCxnSpPr>
          <p:nvPr/>
        </p:nvCxnSpPr>
        <p:spPr>
          <a:xfrm>
            <a:off x="6773801" y="2458808"/>
            <a:ext cx="0" cy="1002873"/>
          </a:xfrm>
          <a:prstGeom prst="straightConnector1">
            <a:avLst/>
          </a:prstGeom>
          <a:noFill/>
          <a:ln w="19050" cap="flat" cmpd="sng" algn="ctr">
            <a:solidFill>
              <a:srgbClr val="FF0000"/>
            </a:solidFill>
            <a:prstDash val="solid"/>
            <a:headEnd type="none" w="med" len="med"/>
            <a:tailEnd type="triangle"/>
          </a:ln>
          <a:effectLst/>
        </p:spPr>
      </p:cxnSp>
      <p:cxnSp>
        <p:nvCxnSpPr>
          <p:cNvPr id="110" name="Straight Arrow Connector 109"/>
          <p:cNvCxnSpPr/>
          <p:nvPr/>
        </p:nvCxnSpPr>
        <p:spPr>
          <a:xfrm>
            <a:off x="6030600" y="4581160"/>
            <a:ext cx="425450" cy="0"/>
          </a:xfrm>
          <a:prstGeom prst="straightConnector1">
            <a:avLst/>
          </a:prstGeom>
          <a:noFill/>
          <a:ln w="12700" cap="flat" cmpd="sng" algn="ctr">
            <a:solidFill>
              <a:srgbClr val="FF0000"/>
            </a:solidFill>
            <a:prstDash val="solid"/>
            <a:tailEnd type="triangle"/>
          </a:ln>
          <a:effectLst/>
        </p:spPr>
      </p:cxnSp>
      <p:sp>
        <p:nvSpPr>
          <p:cNvPr id="111" name="TextBox 110"/>
          <p:cNvSpPr txBox="1"/>
          <p:nvPr/>
        </p:nvSpPr>
        <p:spPr>
          <a:xfrm>
            <a:off x="4285350" y="3237983"/>
            <a:ext cx="36740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dirty="0" smtClean="0">
                <a:ln>
                  <a:noFill/>
                </a:ln>
                <a:solidFill>
                  <a:prstClr val="black"/>
                </a:solidFill>
                <a:effectLst/>
                <a:uLnTx/>
                <a:uFillTx/>
              </a:rPr>
              <a:t>I2C</a:t>
            </a:r>
            <a:endParaRPr kumimoji="0" lang="en-GB" sz="1800" b="0" i="0" u="none" strike="noStrike" kern="0" cap="none" spc="0" normalizeH="0" baseline="0" noProof="0" dirty="0" smtClean="0">
              <a:ln>
                <a:noFill/>
              </a:ln>
              <a:solidFill>
                <a:prstClr val="black"/>
              </a:solidFill>
              <a:effectLst/>
              <a:uLnTx/>
              <a:uFillTx/>
            </a:endParaRPr>
          </a:p>
        </p:txBody>
      </p:sp>
      <p:sp>
        <p:nvSpPr>
          <p:cNvPr id="112" name="TextBox 111"/>
          <p:cNvSpPr txBox="1"/>
          <p:nvPr/>
        </p:nvSpPr>
        <p:spPr>
          <a:xfrm>
            <a:off x="4275361" y="3733816"/>
            <a:ext cx="36740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dirty="0" smtClean="0">
                <a:ln>
                  <a:noFill/>
                </a:ln>
                <a:solidFill>
                  <a:prstClr val="black"/>
                </a:solidFill>
                <a:effectLst/>
                <a:uLnTx/>
                <a:uFillTx/>
              </a:rPr>
              <a:t>I2C</a:t>
            </a:r>
            <a:endParaRPr kumimoji="0" lang="en-GB" sz="1800" b="0" i="0" u="none" strike="noStrike" kern="0" cap="none" spc="0" normalizeH="0" baseline="0" noProof="0" dirty="0" smtClean="0">
              <a:ln>
                <a:noFill/>
              </a:ln>
              <a:solidFill>
                <a:prstClr val="black"/>
              </a:solidFill>
              <a:effectLst/>
              <a:uLnTx/>
              <a:uFillTx/>
            </a:endParaRPr>
          </a:p>
        </p:txBody>
      </p:sp>
      <p:cxnSp>
        <p:nvCxnSpPr>
          <p:cNvPr id="113" name="Straight Arrow Connector 112"/>
          <p:cNvCxnSpPr/>
          <p:nvPr/>
        </p:nvCxnSpPr>
        <p:spPr>
          <a:xfrm flipV="1">
            <a:off x="8165525" y="6048869"/>
            <a:ext cx="1209286" cy="11988"/>
          </a:xfrm>
          <a:prstGeom prst="straightConnector1">
            <a:avLst/>
          </a:prstGeom>
          <a:noFill/>
          <a:ln w="19050" cap="flat" cmpd="sng" algn="ctr">
            <a:solidFill>
              <a:srgbClr val="3F3F3F"/>
            </a:solidFill>
            <a:prstDash val="solid"/>
            <a:headEnd type="triangle" w="med" len="med"/>
            <a:tailEnd type="none"/>
          </a:ln>
          <a:effectLst/>
        </p:spPr>
      </p:cxnSp>
      <p:cxnSp>
        <p:nvCxnSpPr>
          <p:cNvPr id="114" name="Straight Arrow Connector 113"/>
          <p:cNvCxnSpPr/>
          <p:nvPr/>
        </p:nvCxnSpPr>
        <p:spPr>
          <a:xfrm flipV="1">
            <a:off x="8189095" y="5218266"/>
            <a:ext cx="1209286" cy="11988"/>
          </a:xfrm>
          <a:prstGeom prst="straightConnector1">
            <a:avLst/>
          </a:prstGeom>
          <a:noFill/>
          <a:ln w="19050" cap="flat" cmpd="sng" algn="ctr">
            <a:solidFill>
              <a:srgbClr val="3F3F3F"/>
            </a:solidFill>
            <a:prstDash val="solid"/>
            <a:headEnd type="none" w="med" len="med"/>
            <a:tailEnd type="triangle"/>
          </a:ln>
          <a:effectLst/>
        </p:spPr>
      </p:cxnSp>
      <p:cxnSp>
        <p:nvCxnSpPr>
          <p:cNvPr id="115" name="Straight Arrow Connector 114"/>
          <p:cNvCxnSpPr/>
          <p:nvPr/>
        </p:nvCxnSpPr>
        <p:spPr>
          <a:xfrm flipV="1">
            <a:off x="8185106" y="5370666"/>
            <a:ext cx="1209286" cy="11988"/>
          </a:xfrm>
          <a:prstGeom prst="straightConnector1">
            <a:avLst/>
          </a:prstGeom>
          <a:noFill/>
          <a:ln w="19050" cap="flat" cmpd="sng" algn="ctr">
            <a:solidFill>
              <a:srgbClr val="3F3F3F"/>
            </a:solidFill>
            <a:prstDash val="solid"/>
            <a:headEnd type="none" w="med" len="med"/>
            <a:tailEnd type="triangle"/>
          </a:ln>
          <a:effectLst/>
        </p:spPr>
      </p:cxnSp>
      <p:sp>
        <p:nvSpPr>
          <p:cNvPr id="116" name="TextBox 115"/>
          <p:cNvSpPr txBox="1"/>
          <p:nvPr/>
        </p:nvSpPr>
        <p:spPr>
          <a:xfrm>
            <a:off x="6898660" y="824121"/>
            <a:ext cx="1536998" cy="314069"/>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3F3F3F"/>
                </a:solidFill>
                <a:effectLst/>
                <a:uLnTx/>
                <a:uFillTx/>
              </a:rPr>
              <a:t>Readout Unit</a:t>
            </a:r>
          </a:p>
        </p:txBody>
      </p:sp>
      <p:sp>
        <p:nvSpPr>
          <p:cNvPr id="117" name="TextBox 116"/>
          <p:cNvSpPr txBox="1"/>
          <p:nvPr/>
        </p:nvSpPr>
        <p:spPr>
          <a:xfrm>
            <a:off x="4058328" y="4465714"/>
            <a:ext cx="636114" cy="282009"/>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DCTRL</a:t>
            </a:r>
          </a:p>
        </p:txBody>
      </p:sp>
    </p:spTree>
    <p:extLst>
      <p:ext uri="{BB962C8B-B14F-4D97-AF65-F5344CB8AC3E}">
        <p14:creationId xmlns:p14="http://schemas.microsoft.com/office/powerpoint/2010/main" val="2395722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Interface</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22</a:t>
            </a:fld>
            <a:endParaRPr lang="en-US"/>
          </a:p>
        </p:txBody>
      </p:sp>
      <p:sp>
        <p:nvSpPr>
          <p:cNvPr id="92" name="Rounded Rectangle 91"/>
          <p:cNvSpPr/>
          <p:nvPr/>
        </p:nvSpPr>
        <p:spPr>
          <a:xfrm>
            <a:off x="147169" y="897995"/>
            <a:ext cx="8497666" cy="4176580"/>
          </a:xfrm>
          <a:prstGeom prst="roundRect">
            <a:avLst/>
          </a:prstGeom>
          <a:solidFill>
            <a:srgbClr val="00B0F0">
              <a:lumMod val="40000"/>
              <a:lumOff val="60000"/>
            </a:srgbClr>
          </a:solidFill>
          <a:ln w="19050" cap="flat" cmpd="sng" algn="ctr">
            <a:solidFill>
              <a:srgbClr val="3F3F3F"/>
            </a:solidFill>
            <a:prstDash val="soli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93" name="Rectangle 92"/>
          <p:cNvSpPr/>
          <p:nvPr/>
        </p:nvSpPr>
        <p:spPr>
          <a:xfrm rot="16200000">
            <a:off x="952260" y="2892638"/>
            <a:ext cx="3142569" cy="367645"/>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Wishbone Bus</a:t>
            </a:r>
          </a:p>
        </p:txBody>
      </p:sp>
      <p:sp>
        <p:nvSpPr>
          <p:cNvPr id="94" name="Rectangle 93"/>
          <p:cNvSpPr/>
          <p:nvPr/>
        </p:nvSpPr>
        <p:spPr>
          <a:xfrm>
            <a:off x="3442655" y="2378823"/>
            <a:ext cx="1148496" cy="1399572"/>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Wishbone Master</a:t>
            </a:r>
          </a:p>
        </p:txBody>
      </p:sp>
      <p:sp>
        <p:nvSpPr>
          <p:cNvPr id="95" name="Rectangle 94"/>
          <p:cNvSpPr/>
          <p:nvPr/>
        </p:nvSpPr>
        <p:spPr>
          <a:xfrm>
            <a:off x="349097" y="1618301"/>
            <a:ext cx="1175208" cy="768285"/>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Wishbone Slave 1</a:t>
            </a:r>
          </a:p>
        </p:txBody>
      </p:sp>
      <p:sp>
        <p:nvSpPr>
          <p:cNvPr id="96" name="Rectangle 95"/>
          <p:cNvSpPr/>
          <p:nvPr/>
        </p:nvSpPr>
        <p:spPr>
          <a:xfrm>
            <a:off x="350669" y="2571980"/>
            <a:ext cx="1175208" cy="768285"/>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Wishbone Slave 2</a:t>
            </a:r>
          </a:p>
        </p:txBody>
      </p:sp>
      <p:sp>
        <p:nvSpPr>
          <p:cNvPr id="97" name="Rectangle 96"/>
          <p:cNvSpPr/>
          <p:nvPr/>
        </p:nvSpPr>
        <p:spPr>
          <a:xfrm>
            <a:off x="349097" y="3863450"/>
            <a:ext cx="1175208" cy="768285"/>
          </a:xfrm>
          <a:prstGeom prst="rect">
            <a:avLst/>
          </a:prstGeom>
          <a:noFill/>
          <a:ln w="25400" cap="flat" cmpd="sng" algn="ctr">
            <a:solidFill>
              <a:srgbClr val="DDDDDD">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Wishbone Slave n</a:t>
            </a:r>
          </a:p>
        </p:txBody>
      </p:sp>
      <p:cxnSp>
        <p:nvCxnSpPr>
          <p:cNvPr id="98" name="Straight Arrow Connector 97"/>
          <p:cNvCxnSpPr>
            <a:stCxn id="95" idx="3"/>
          </p:cNvCxnSpPr>
          <p:nvPr/>
        </p:nvCxnSpPr>
        <p:spPr>
          <a:xfrm flipV="1">
            <a:off x="1524305" y="2002443"/>
            <a:ext cx="815417" cy="1"/>
          </a:xfrm>
          <a:prstGeom prst="straightConnector1">
            <a:avLst/>
          </a:prstGeom>
          <a:noFill/>
          <a:ln w="9525" cap="flat" cmpd="sng" algn="ctr">
            <a:solidFill>
              <a:srgbClr val="3F3F3F"/>
            </a:solidFill>
            <a:prstDash val="solid"/>
            <a:headEnd type="triangle"/>
            <a:tailEnd type="triangle"/>
          </a:ln>
          <a:effectLst/>
        </p:spPr>
      </p:cxnSp>
      <p:cxnSp>
        <p:nvCxnSpPr>
          <p:cNvPr id="99" name="Straight Arrow Connector 98"/>
          <p:cNvCxnSpPr/>
          <p:nvPr/>
        </p:nvCxnSpPr>
        <p:spPr>
          <a:xfrm flipV="1">
            <a:off x="1524305" y="2956121"/>
            <a:ext cx="815417" cy="1"/>
          </a:xfrm>
          <a:prstGeom prst="straightConnector1">
            <a:avLst/>
          </a:prstGeom>
          <a:noFill/>
          <a:ln w="9525" cap="flat" cmpd="sng" algn="ctr">
            <a:solidFill>
              <a:srgbClr val="3F3F3F"/>
            </a:solidFill>
            <a:prstDash val="solid"/>
            <a:headEnd type="triangle"/>
            <a:tailEnd type="triangle"/>
          </a:ln>
          <a:effectLst/>
        </p:spPr>
      </p:cxnSp>
      <p:cxnSp>
        <p:nvCxnSpPr>
          <p:cNvPr id="100" name="Straight Arrow Connector 99"/>
          <p:cNvCxnSpPr>
            <a:stCxn id="93" idx="2"/>
            <a:endCxn id="94" idx="1"/>
          </p:cNvCxnSpPr>
          <p:nvPr/>
        </p:nvCxnSpPr>
        <p:spPr>
          <a:xfrm>
            <a:off x="2707367" y="3076460"/>
            <a:ext cx="735288" cy="2149"/>
          </a:xfrm>
          <a:prstGeom prst="straightConnector1">
            <a:avLst/>
          </a:prstGeom>
          <a:noFill/>
          <a:ln w="9525" cap="flat" cmpd="sng" algn="ctr">
            <a:solidFill>
              <a:srgbClr val="3F3F3F"/>
            </a:solidFill>
            <a:prstDash val="solid"/>
            <a:headEnd type="triangle"/>
            <a:tailEnd type="triangle"/>
          </a:ln>
          <a:effectLst/>
        </p:spPr>
      </p:cxnSp>
      <p:cxnSp>
        <p:nvCxnSpPr>
          <p:cNvPr id="101" name="Straight Arrow Connector 100"/>
          <p:cNvCxnSpPr/>
          <p:nvPr/>
        </p:nvCxnSpPr>
        <p:spPr>
          <a:xfrm flipV="1">
            <a:off x="1519592" y="4266841"/>
            <a:ext cx="815417" cy="1"/>
          </a:xfrm>
          <a:prstGeom prst="straightConnector1">
            <a:avLst/>
          </a:prstGeom>
          <a:noFill/>
          <a:ln w="9525" cap="flat" cmpd="sng" algn="ctr">
            <a:solidFill>
              <a:srgbClr val="3F3F3F"/>
            </a:solidFill>
            <a:prstDash val="solid"/>
            <a:headEnd type="triangle"/>
            <a:tailEnd type="triangle"/>
          </a:ln>
          <a:effectLst/>
        </p:spPr>
      </p:cxnSp>
      <p:sp>
        <p:nvSpPr>
          <p:cNvPr id="102" name="Rectangle 101"/>
          <p:cNvSpPr/>
          <p:nvPr/>
        </p:nvSpPr>
        <p:spPr>
          <a:xfrm>
            <a:off x="7227453" y="1342909"/>
            <a:ext cx="1148496" cy="3467102"/>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Control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Interface</a:t>
            </a:r>
          </a:p>
        </p:txBody>
      </p:sp>
      <p:cxnSp>
        <p:nvCxnSpPr>
          <p:cNvPr id="103" name="Straight Arrow Connector 102"/>
          <p:cNvCxnSpPr>
            <a:endCxn id="110" idx="1"/>
          </p:cNvCxnSpPr>
          <p:nvPr/>
        </p:nvCxnSpPr>
        <p:spPr>
          <a:xfrm flipV="1">
            <a:off x="4591151" y="2652163"/>
            <a:ext cx="752519" cy="4975"/>
          </a:xfrm>
          <a:prstGeom prst="straightConnector1">
            <a:avLst/>
          </a:prstGeom>
          <a:noFill/>
          <a:ln w="9525" cap="flat" cmpd="sng" algn="ctr">
            <a:solidFill>
              <a:srgbClr val="3F3F3F"/>
            </a:solidFill>
            <a:prstDash val="solid"/>
            <a:tailEnd type="triangle"/>
          </a:ln>
          <a:effectLst/>
        </p:spPr>
      </p:cxnSp>
      <p:cxnSp>
        <p:nvCxnSpPr>
          <p:cNvPr id="104" name="Straight Arrow Connector 103"/>
          <p:cNvCxnSpPr/>
          <p:nvPr/>
        </p:nvCxnSpPr>
        <p:spPr>
          <a:xfrm flipH="1">
            <a:off x="4599902" y="3518909"/>
            <a:ext cx="743769" cy="2577"/>
          </a:xfrm>
          <a:prstGeom prst="straightConnector1">
            <a:avLst/>
          </a:prstGeom>
          <a:noFill/>
          <a:ln w="9525" cap="flat" cmpd="sng" algn="ctr">
            <a:solidFill>
              <a:srgbClr val="3F3F3F"/>
            </a:solidFill>
            <a:prstDash val="solid"/>
            <a:tailEnd type="triangle"/>
          </a:ln>
          <a:effectLst/>
        </p:spPr>
      </p:cxnSp>
      <p:sp>
        <p:nvSpPr>
          <p:cNvPr id="105" name="TextBox 104"/>
          <p:cNvSpPr txBox="1"/>
          <p:nvPr/>
        </p:nvSpPr>
        <p:spPr>
          <a:xfrm>
            <a:off x="7413640" y="826846"/>
            <a:ext cx="7219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FPGA</a:t>
            </a:r>
          </a:p>
        </p:txBody>
      </p:sp>
      <p:sp>
        <p:nvSpPr>
          <p:cNvPr id="106" name="TextBox 105"/>
          <p:cNvSpPr txBox="1"/>
          <p:nvPr/>
        </p:nvSpPr>
        <p:spPr>
          <a:xfrm>
            <a:off x="728544" y="3250390"/>
            <a:ext cx="24115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a:t>
            </a:r>
          </a:p>
        </p:txBody>
      </p:sp>
      <p:sp>
        <p:nvSpPr>
          <p:cNvPr id="107" name="TextBox 106"/>
          <p:cNvSpPr txBox="1"/>
          <p:nvPr/>
        </p:nvSpPr>
        <p:spPr>
          <a:xfrm>
            <a:off x="2717048" y="1521069"/>
            <a:ext cx="1272617"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16 bit Data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15 bit Address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1 bit R/W</a:t>
            </a:r>
          </a:p>
        </p:txBody>
      </p:sp>
      <p:sp>
        <p:nvSpPr>
          <p:cNvPr id="108" name="TextBox 107"/>
          <p:cNvSpPr txBox="1"/>
          <p:nvPr/>
        </p:nvSpPr>
        <p:spPr>
          <a:xfrm rot="16200000">
            <a:off x="5116563" y="3355100"/>
            <a:ext cx="613345"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32 bit</a:t>
            </a:r>
          </a:p>
        </p:txBody>
      </p:sp>
      <p:grpSp>
        <p:nvGrpSpPr>
          <p:cNvPr id="109" name="Group 108"/>
          <p:cNvGrpSpPr/>
          <p:nvPr/>
        </p:nvGrpSpPr>
        <p:grpSpPr>
          <a:xfrm>
            <a:off x="5343670" y="2050155"/>
            <a:ext cx="1192491" cy="917806"/>
            <a:chOff x="5566789" y="3934900"/>
            <a:chExt cx="1192491" cy="917806"/>
          </a:xfrm>
        </p:grpSpPr>
        <p:sp>
          <p:nvSpPr>
            <p:cNvPr id="110" name="Rectangle 109"/>
            <p:cNvSpPr/>
            <p:nvPr/>
          </p:nvSpPr>
          <p:spPr>
            <a:xfrm>
              <a:off x="5566789"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1" name="Rectangle 110"/>
            <p:cNvSpPr/>
            <p:nvPr/>
          </p:nvSpPr>
          <p:spPr>
            <a:xfrm>
              <a:off x="5716945"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2" name="Rectangle 111"/>
            <p:cNvSpPr/>
            <p:nvPr/>
          </p:nvSpPr>
          <p:spPr>
            <a:xfrm>
              <a:off x="5867101"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3" name="Rectangle 112"/>
            <p:cNvSpPr/>
            <p:nvPr/>
          </p:nvSpPr>
          <p:spPr>
            <a:xfrm>
              <a:off x="6167413"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4" name="Rectangle 113"/>
            <p:cNvSpPr/>
            <p:nvPr/>
          </p:nvSpPr>
          <p:spPr>
            <a:xfrm>
              <a:off x="6017257"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5" name="Rectangle 114"/>
            <p:cNvSpPr/>
            <p:nvPr/>
          </p:nvSpPr>
          <p:spPr>
            <a:xfrm>
              <a:off x="6317569"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6" name="Rectangle 115"/>
            <p:cNvSpPr/>
            <p:nvPr/>
          </p:nvSpPr>
          <p:spPr>
            <a:xfrm>
              <a:off x="6467725"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7" name="Rectangle 116"/>
            <p:cNvSpPr/>
            <p:nvPr/>
          </p:nvSpPr>
          <p:spPr>
            <a:xfrm>
              <a:off x="6617878"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8" name="TextBox 117"/>
            <p:cNvSpPr txBox="1"/>
            <p:nvPr/>
          </p:nvSpPr>
          <p:spPr>
            <a:xfrm>
              <a:off x="5877868" y="3934900"/>
              <a:ext cx="58760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black"/>
                  </a:solidFill>
                  <a:effectLst/>
                  <a:uLnTx/>
                  <a:uFillTx/>
                </a:rPr>
                <a:t>FiFo</a:t>
              </a:r>
              <a:endParaRPr kumimoji="0" lang="en-US" sz="1800" b="0" i="0" u="none" strike="noStrike" kern="0" cap="none" spc="0" normalizeH="0" baseline="0" noProof="0" dirty="0" smtClean="0">
                <a:ln>
                  <a:noFill/>
                </a:ln>
                <a:solidFill>
                  <a:prstClr val="black"/>
                </a:solidFill>
                <a:effectLst/>
                <a:uLnTx/>
                <a:uFillTx/>
              </a:endParaRPr>
            </a:p>
          </p:txBody>
        </p:sp>
      </p:grpSp>
      <p:grpSp>
        <p:nvGrpSpPr>
          <p:cNvPr id="119" name="Group 118"/>
          <p:cNvGrpSpPr/>
          <p:nvPr/>
        </p:nvGrpSpPr>
        <p:grpSpPr>
          <a:xfrm>
            <a:off x="5356267" y="2931108"/>
            <a:ext cx="1192491" cy="917806"/>
            <a:chOff x="5566789" y="3934900"/>
            <a:chExt cx="1192491" cy="917806"/>
          </a:xfrm>
        </p:grpSpPr>
        <p:sp>
          <p:nvSpPr>
            <p:cNvPr id="120" name="Rectangle 119"/>
            <p:cNvSpPr/>
            <p:nvPr/>
          </p:nvSpPr>
          <p:spPr>
            <a:xfrm>
              <a:off x="5566789"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1" name="Rectangle 120"/>
            <p:cNvSpPr/>
            <p:nvPr/>
          </p:nvSpPr>
          <p:spPr>
            <a:xfrm>
              <a:off x="5716945"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2" name="Rectangle 121"/>
            <p:cNvSpPr/>
            <p:nvPr/>
          </p:nvSpPr>
          <p:spPr>
            <a:xfrm>
              <a:off x="5867101"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3" name="Rectangle 122"/>
            <p:cNvSpPr/>
            <p:nvPr/>
          </p:nvSpPr>
          <p:spPr>
            <a:xfrm>
              <a:off x="6167413"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4" name="Rectangle 123"/>
            <p:cNvSpPr/>
            <p:nvPr/>
          </p:nvSpPr>
          <p:spPr>
            <a:xfrm>
              <a:off x="6017257"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5" name="Rectangle 124"/>
            <p:cNvSpPr/>
            <p:nvPr/>
          </p:nvSpPr>
          <p:spPr>
            <a:xfrm>
              <a:off x="6317569"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6" name="Rectangle 125"/>
            <p:cNvSpPr/>
            <p:nvPr/>
          </p:nvSpPr>
          <p:spPr>
            <a:xfrm>
              <a:off x="6467725"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7" name="Rectangle 126"/>
            <p:cNvSpPr/>
            <p:nvPr/>
          </p:nvSpPr>
          <p:spPr>
            <a:xfrm>
              <a:off x="6617878" y="4221110"/>
              <a:ext cx="141402" cy="631596"/>
            </a:xfrm>
            <a:prstGeom prst="rect">
              <a:avLst/>
            </a:prstGeom>
            <a:noFill/>
            <a:ln w="25400" cap="flat" cmpd="sng" algn="ctr">
              <a:solidFill>
                <a:srgbClr val="DDDDD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8" name="TextBox 127"/>
            <p:cNvSpPr txBox="1"/>
            <p:nvPr/>
          </p:nvSpPr>
          <p:spPr>
            <a:xfrm>
              <a:off x="5877868" y="3934900"/>
              <a:ext cx="58760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black"/>
                  </a:solidFill>
                  <a:effectLst/>
                  <a:uLnTx/>
                  <a:uFillTx/>
                </a:rPr>
                <a:t>FiFo</a:t>
              </a:r>
              <a:endParaRPr kumimoji="0" lang="en-US" sz="1800" b="0" i="0" u="none" strike="noStrike" kern="0" cap="none" spc="0" normalizeH="0" baseline="0" noProof="0" dirty="0" smtClean="0">
                <a:ln>
                  <a:noFill/>
                </a:ln>
                <a:solidFill>
                  <a:prstClr val="black"/>
                </a:solidFill>
                <a:effectLst/>
                <a:uLnTx/>
                <a:uFillTx/>
              </a:endParaRPr>
            </a:p>
          </p:txBody>
        </p:sp>
      </p:grpSp>
      <p:cxnSp>
        <p:nvCxnSpPr>
          <p:cNvPr id="129" name="Straight Arrow Connector 128"/>
          <p:cNvCxnSpPr/>
          <p:nvPr/>
        </p:nvCxnSpPr>
        <p:spPr>
          <a:xfrm flipV="1">
            <a:off x="6544604" y="2652163"/>
            <a:ext cx="682849" cy="4976"/>
          </a:xfrm>
          <a:prstGeom prst="straightConnector1">
            <a:avLst/>
          </a:prstGeom>
          <a:noFill/>
          <a:ln w="9525" cap="flat" cmpd="sng" algn="ctr">
            <a:solidFill>
              <a:srgbClr val="3F3F3F"/>
            </a:solidFill>
            <a:prstDash val="solid"/>
            <a:tailEnd type="triangle"/>
          </a:ln>
          <a:effectLst/>
        </p:spPr>
      </p:cxnSp>
      <p:cxnSp>
        <p:nvCxnSpPr>
          <p:cNvPr id="130" name="Straight Arrow Connector 129"/>
          <p:cNvCxnSpPr/>
          <p:nvPr/>
        </p:nvCxnSpPr>
        <p:spPr>
          <a:xfrm flipH="1">
            <a:off x="6569028" y="3533116"/>
            <a:ext cx="658425" cy="1"/>
          </a:xfrm>
          <a:prstGeom prst="straightConnector1">
            <a:avLst/>
          </a:prstGeom>
          <a:noFill/>
          <a:ln w="9525" cap="flat" cmpd="sng" algn="ctr">
            <a:solidFill>
              <a:srgbClr val="3F3F3F"/>
            </a:solidFill>
            <a:prstDash val="solid"/>
            <a:tailEnd type="triangle"/>
          </a:ln>
          <a:effectLst/>
        </p:spPr>
      </p:cxnSp>
      <p:sp>
        <p:nvSpPr>
          <p:cNvPr id="131" name="TextBox 130"/>
          <p:cNvSpPr txBox="1"/>
          <p:nvPr/>
        </p:nvSpPr>
        <p:spPr>
          <a:xfrm rot="16200000">
            <a:off x="5107096" y="2490979"/>
            <a:ext cx="613345"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rPr>
              <a:t>32 bit</a:t>
            </a:r>
          </a:p>
        </p:txBody>
      </p:sp>
      <p:pic>
        <p:nvPicPr>
          <p:cNvPr id="132" name="Picture 4" descr="https://upload.wikimedia.org/wikipedia/commons/thumb/7/71/Wishbone_Interface.svg/343px-Wishbone_Interfac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8420" y="3771648"/>
            <a:ext cx="2844151" cy="2694895"/>
          </a:xfrm>
          <a:prstGeom prst="rect">
            <a:avLst/>
          </a:prstGeom>
          <a:noFill/>
          <a:extLst>
            <a:ext uri="{909E8E84-426E-40DD-AFC4-6F175D3DCCD1}">
              <a14:hiddenFill xmlns:a14="http://schemas.microsoft.com/office/drawing/2010/main">
                <a:solidFill>
                  <a:srgbClr val="FFFFFF"/>
                </a:solidFill>
              </a14:hiddenFill>
            </a:ext>
          </a:extLst>
        </p:spPr>
      </p:pic>
      <p:sp>
        <p:nvSpPr>
          <p:cNvPr id="133" name="Rounded Rectangle 132"/>
          <p:cNvSpPr/>
          <p:nvPr/>
        </p:nvSpPr>
        <p:spPr>
          <a:xfrm>
            <a:off x="9422120" y="6040700"/>
            <a:ext cx="2308855" cy="364072"/>
          </a:xfrm>
          <a:prstGeom prst="roundRect">
            <a:avLst/>
          </a:prstGeom>
          <a:no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4" name="TextBox 133"/>
          <p:cNvSpPr txBox="1"/>
          <p:nvPr/>
        </p:nvSpPr>
        <p:spPr>
          <a:xfrm>
            <a:off x="10177821" y="6396821"/>
            <a:ext cx="864120" cy="178140"/>
          </a:xfrm>
          <a:prstGeom prst="rect">
            <a:avLst/>
          </a:prstGeom>
          <a:noFill/>
        </p:spPr>
        <p:txBody>
          <a:bodyPr wrap="square" tIns="36000" bIns="36000" rtlCol="0" anchor="ctr" anchorCtr="0">
            <a:noAutofit/>
          </a:bodyPr>
          <a:lstStyle/>
          <a:p>
            <a:r>
              <a:rPr lang="en-US" sz="1200" b="1" dirty="0" smtClean="0">
                <a:solidFill>
                  <a:srgbClr val="FF0000"/>
                </a:solidFill>
                <a:latin typeface="Calibri Light" panose="020F0302020204030204" pitchFamily="34" charset="0"/>
              </a:rPr>
              <a:t>Optional</a:t>
            </a:r>
          </a:p>
        </p:txBody>
      </p:sp>
      <p:sp>
        <p:nvSpPr>
          <p:cNvPr id="8" name="TextBox 7"/>
          <p:cNvSpPr txBox="1"/>
          <p:nvPr/>
        </p:nvSpPr>
        <p:spPr>
          <a:xfrm>
            <a:off x="9329901" y="3156168"/>
            <a:ext cx="2501519" cy="369332"/>
          </a:xfrm>
          <a:prstGeom prst="rect">
            <a:avLst/>
          </a:prstGeom>
          <a:noFill/>
        </p:spPr>
        <p:txBody>
          <a:bodyPr wrap="square" rtlCol="0">
            <a:spAutoFit/>
          </a:bodyPr>
          <a:lstStyle/>
          <a:p>
            <a:r>
              <a:rPr lang="en-US" dirty="0" smtClean="0"/>
              <a:t>Wishbone Bus Structure</a:t>
            </a:r>
            <a:endParaRPr lang="en-US" dirty="0"/>
          </a:p>
        </p:txBody>
      </p:sp>
    </p:spTree>
    <p:extLst>
      <p:ext uri="{BB962C8B-B14F-4D97-AF65-F5344CB8AC3E}">
        <p14:creationId xmlns:p14="http://schemas.microsoft.com/office/powerpoint/2010/main" val="3268319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Protocol</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23</a:t>
            </a:fld>
            <a:endParaRPr lang="en-US"/>
          </a:p>
        </p:txBody>
      </p:sp>
      <p:sp>
        <p:nvSpPr>
          <p:cNvPr id="6" name="Content Placeholder 4"/>
          <p:cNvSpPr txBox="1">
            <a:spLocks/>
          </p:cNvSpPr>
          <p:nvPr/>
        </p:nvSpPr>
        <p:spPr>
          <a:xfrm>
            <a:off x="263190" y="692620"/>
            <a:ext cx="9793360" cy="482466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800" dirty="0">
                <a:solidFill>
                  <a:prstClr val="black"/>
                </a:solidFill>
                <a:latin typeface="Calibri"/>
              </a:rPr>
              <a:t>B</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ased</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originally on 32bit USB words sent over FX3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800" b="1" dirty="0" smtClean="0">
                <a:solidFill>
                  <a:prstClr val="black"/>
                </a:solidFill>
                <a:latin typeface="Calibri"/>
              </a:rPr>
              <a:t>DCS</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-&gt; FPGA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Write Request: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Read Request: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FPGA -&gt; </a:t>
            </a:r>
            <a:r>
              <a:rPr lang="en-US" sz="1800" b="1" dirty="0" smtClean="0">
                <a:solidFill>
                  <a:prstClr val="black"/>
                </a:solidFill>
                <a:latin typeface="Calibri"/>
              </a:rPr>
              <a:t>DCS</a:t>
            </a:r>
            <a:endParaRPr kumimoji="0" lang="en-US" sz="1800" b="1" i="0"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Write Response: </a:t>
            </a:r>
          </a:p>
          <a:p>
            <a:pPr marL="857250" marR="0" lvl="2"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None (no acknowledgement, but errors are kept in a wishbone slave register – associated with the wishbone master -  for possible later interrogation) </a:t>
            </a:r>
          </a:p>
          <a:p>
            <a:pPr marL="857250" marR="0" lvl="2"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Read Response:</a:t>
            </a:r>
            <a:endParaRPr kumimoji="0" lang="en-US" sz="1000" b="0" i="1"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00" b="0" i="1"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rrors </a:t>
            </a:r>
            <a:r>
              <a:rPr kumimoji="0" lang="en-US" sz="1400" b="0" i="0" u="none" strike="noStrike" kern="1200" cap="none" spc="0" normalizeH="0" baseline="0" noProof="0" dirty="0">
                <a:ln>
                  <a:noFill/>
                </a:ln>
                <a:solidFill>
                  <a:prstClr val="black"/>
                </a:solidFill>
                <a:effectLst/>
                <a:uLnTx/>
                <a:uFillTx/>
                <a:latin typeface="Calibri"/>
                <a:ea typeface="+mn-ea"/>
                <a:cs typeface="+mn-cs"/>
              </a:rPr>
              <a:t>are kept in a wishbone slave register – associated with the wishbone master -  for possible later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interrogation</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1" u="none" strike="noStrike" kern="1200" cap="none" spc="0" normalizeH="0" baseline="0" noProof="0" dirty="0" smtClean="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276496983"/>
              </p:ext>
            </p:extLst>
          </p:nvPr>
        </p:nvGraphicFramePr>
        <p:xfrm>
          <a:off x="1127310" y="1864600"/>
          <a:ext cx="9073260" cy="370840"/>
        </p:xfrm>
        <a:graphic>
          <a:graphicData uri="http://schemas.openxmlformats.org/drawingml/2006/table">
            <a:tbl>
              <a:tblPr firstRow="1" bandRow="1"/>
              <a:tblGrid>
                <a:gridCol w="864120">
                  <a:extLst>
                    <a:ext uri="{9D8B030D-6E8A-4147-A177-3AD203B41FA5}">
                      <a16:colId xmlns:a16="http://schemas.microsoft.com/office/drawing/2014/main" val="1467323283"/>
                    </a:ext>
                  </a:extLst>
                </a:gridCol>
                <a:gridCol w="1944270">
                  <a:extLst>
                    <a:ext uri="{9D8B030D-6E8A-4147-A177-3AD203B41FA5}">
                      <a16:colId xmlns:a16="http://schemas.microsoft.com/office/drawing/2014/main" val="1222846331"/>
                    </a:ext>
                  </a:extLst>
                </a:gridCol>
                <a:gridCol w="1944270">
                  <a:extLst>
                    <a:ext uri="{9D8B030D-6E8A-4147-A177-3AD203B41FA5}">
                      <a16:colId xmlns:a16="http://schemas.microsoft.com/office/drawing/2014/main" val="2699447203"/>
                    </a:ext>
                  </a:extLst>
                </a:gridCol>
                <a:gridCol w="4320600">
                  <a:extLst>
                    <a:ext uri="{9D8B030D-6E8A-4147-A177-3AD203B41FA5}">
                      <a16:colId xmlns:a16="http://schemas.microsoft.com/office/drawing/2014/main" val="299630744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W/R=1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Module</a:t>
                      </a:r>
                      <a:r>
                        <a:rPr lang="en-US" baseline="0" dirty="0" smtClean="0"/>
                        <a:t> </a:t>
                      </a:r>
                      <a:r>
                        <a:rPr lang="en-US" baseline="0" dirty="0" err="1" smtClean="0"/>
                        <a:t>Addr</a:t>
                      </a:r>
                      <a:r>
                        <a:rPr lang="en-US" baseline="0" dirty="0" smtClean="0"/>
                        <a:t>[6:0]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smtClean="0"/>
                        <a:t>Reg</a:t>
                      </a:r>
                      <a:r>
                        <a:rPr lang="en-US" dirty="0" smtClean="0"/>
                        <a:t> </a:t>
                      </a:r>
                      <a:r>
                        <a:rPr lang="en-US" dirty="0" err="1" smtClean="0"/>
                        <a:t>Addr</a:t>
                      </a:r>
                      <a:r>
                        <a:rPr lang="en-US" dirty="0" smtClean="0"/>
                        <a:t>[7:0]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Data[15:0]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486307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38323410"/>
              </p:ext>
            </p:extLst>
          </p:nvPr>
        </p:nvGraphicFramePr>
        <p:xfrm>
          <a:off x="1127310" y="2863770"/>
          <a:ext cx="9073260" cy="370840"/>
        </p:xfrm>
        <a:graphic>
          <a:graphicData uri="http://schemas.openxmlformats.org/drawingml/2006/table">
            <a:tbl>
              <a:tblPr firstRow="1" bandRow="1"/>
              <a:tblGrid>
                <a:gridCol w="864120">
                  <a:extLst>
                    <a:ext uri="{9D8B030D-6E8A-4147-A177-3AD203B41FA5}">
                      <a16:colId xmlns:a16="http://schemas.microsoft.com/office/drawing/2014/main" val="1467323283"/>
                    </a:ext>
                  </a:extLst>
                </a:gridCol>
                <a:gridCol w="1944270">
                  <a:extLst>
                    <a:ext uri="{9D8B030D-6E8A-4147-A177-3AD203B41FA5}">
                      <a16:colId xmlns:a16="http://schemas.microsoft.com/office/drawing/2014/main" val="1222846331"/>
                    </a:ext>
                  </a:extLst>
                </a:gridCol>
                <a:gridCol w="1944270">
                  <a:extLst>
                    <a:ext uri="{9D8B030D-6E8A-4147-A177-3AD203B41FA5}">
                      <a16:colId xmlns:a16="http://schemas.microsoft.com/office/drawing/2014/main" val="2699447203"/>
                    </a:ext>
                  </a:extLst>
                </a:gridCol>
                <a:gridCol w="4320600">
                  <a:extLst>
                    <a:ext uri="{9D8B030D-6E8A-4147-A177-3AD203B41FA5}">
                      <a16:colId xmlns:a16="http://schemas.microsoft.com/office/drawing/2014/main" val="299630744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W/R=0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Module</a:t>
                      </a:r>
                      <a:r>
                        <a:rPr lang="en-US" baseline="0" dirty="0" smtClean="0"/>
                        <a:t> </a:t>
                      </a:r>
                      <a:r>
                        <a:rPr lang="en-US" baseline="0" dirty="0" err="1" smtClean="0"/>
                        <a:t>Addr</a:t>
                      </a:r>
                      <a:r>
                        <a:rPr lang="en-US" baseline="0" dirty="0" smtClean="0"/>
                        <a:t>[6:0]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smtClean="0"/>
                        <a:t>Reg</a:t>
                      </a:r>
                      <a:r>
                        <a:rPr lang="en-US" dirty="0" smtClean="0"/>
                        <a:t> </a:t>
                      </a:r>
                      <a:r>
                        <a:rPr lang="en-US" dirty="0" err="1" smtClean="0"/>
                        <a:t>Addr</a:t>
                      </a:r>
                      <a:r>
                        <a:rPr lang="en-US" dirty="0" smtClean="0"/>
                        <a:t>[7:0]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Don’t Care[15:0]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486307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49461811"/>
              </p:ext>
            </p:extLst>
          </p:nvPr>
        </p:nvGraphicFramePr>
        <p:xfrm>
          <a:off x="1127310" y="5866550"/>
          <a:ext cx="9073260" cy="370840"/>
        </p:xfrm>
        <a:graphic>
          <a:graphicData uri="http://schemas.openxmlformats.org/drawingml/2006/table">
            <a:tbl>
              <a:tblPr firstRow="1" bandRow="1"/>
              <a:tblGrid>
                <a:gridCol w="864120">
                  <a:extLst>
                    <a:ext uri="{9D8B030D-6E8A-4147-A177-3AD203B41FA5}">
                      <a16:colId xmlns:a16="http://schemas.microsoft.com/office/drawing/2014/main" val="1467323283"/>
                    </a:ext>
                  </a:extLst>
                </a:gridCol>
                <a:gridCol w="1944270">
                  <a:extLst>
                    <a:ext uri="{9D8B030D-6E8A-4147-A177-3AD203B41FA5}">
                      <a16:colId xmlns:a16="http://schemas.microsoft.com/office/drawing/2014/main" val="1222846331"/>
                    </a:ext>
                  </a:extLst>
                </a:gridCol>
                <a:gridCol w="1944270">
                  <a:extLst>
                    <a:ext uri="{9D8B030D-6E8A-4147-A177-3AD203B41FA5}">
                      <a16:colId xmlns:a16="http://schemas.microsoft.com/office/drawing/2014/main" val="2699447203"/>
                    </a:ext>
                  </a:extLst>
                </a:gridCol>
                <a:gridCol w="4320600">
                  <a:extLst>
                    <a:ext uri="{9D8B030D-6E8A-4147-A177-3AD203B41FA5}">
                      <a16:colId xmlns:a16="http://schemas.microsoft.com/office/drawing/2014/main" val="299630744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Error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Module</a:t>
                      </a:r>
                      <a:r>
                        <a:rPr lang="en-US" baseline="0" dirty="0" smtClean="0"/>
                        <a:t> </a:t>
                      </a:r>
                      <a:r>
                        <a:rPr lang="en-US" baseline="0" dirty="0" err="1" smtClean="0"/>
                        <a:t>Addr</a:t>
                      </a:r>
                      <a:r>
                        <a:rPr lang="en-US" baseline="0" dirty="0" smtClean="0"/>
                        <a:t>[6:0]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err="1" smtClean="0"/>
                        <a:t>Reg</a:t>
                      </a:r>
                      <a:r>
                        <a:rPr lang="en-US" dirty="0" smtClean="0"/>
                        <a:t> </a:t>
                      </a:r>
                      <a:r>
                        <a:rPr lang="en-US" dirty="0" err="1" smtClean="0"/>
                        <a:t>Addr</a:t>
                      </a:r>
                      <a:r>
                        <a:rPr lang="en-US" dirty="0" smtClean="0"/>
                        <a:t>[7:0]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Data</a:t>
                      </a:r>
                      <a:r>
                        <a:rPr lang="en-US" baseline="0" dirty="0" smtClean="0"/>
                        <a:t> Response</a:t>
                      </a:r>
                      <a:r>
                        <a:rPr lang="en-US" dirty="0" smtClean="0"/>
                        <a:t>[15:0]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48630704"/>
                  </a:ext>
                </a:extLst>
              </a:tr>
            </a:tbl>
          </a:graphicData>
        </a:graphic>
      </p:graphicFrame>
      <p:sp>
        <p:nvSpPr>
          <p:cNvPr id="10" name="TextBox 9"/>
          <p:cNvSpPr txBox="1"/>
          <p:nvPr/>
        </p:nvSpPr>
        <p:spPr>
          <a:xfrm>
            <a:off x="1739449" y="5681130"/>
            <a:ext cx="8461121" cy="185420"/>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3F3F3F"/>
                </a:solidFill>
                <a:effectLst/>
                <a:uLnTx/>
                <a:uFillTx/>
              </a:rPr>
              <a:t>31                                                     24                                                  16                                                                                                                         0</a:t>
            </a:r>
          </a:p>
        </p:txBody>
      </p:sp>
      <p:sp>
        <p:nvSpPr>
          <p:cNvPr id="11" name="TextBox 10"/>
          <p:cNvSpPr txBox="1"/>
          <p:nvPr/>
        </p:nvSpPr>
        <p:spPr>
          <a:xfrm>
            <a:off x="1739449" y="2708900"/>
            <a:ext cx="8461121" cy="185420"/>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3F3F3F"/>
                </a:solidFill>
                <a:effectLst/>
                <a:uLnTx/>
                <a:uFillTx/>
              </a:rPr>
              <a:t>31                                                     24                                                  16                                                                                                                         0</a:t>
            </a:r>
          </a:p>
        </p:txBody>
      </p:sp>
      <p:sp>
        <p:nvSpPr>
          <p:cNvPr id="12" name="TextBox 11"/>
          <p:cNvSpPr txBox="1"/>
          <p:nvPr/>
        </p:nvSpPr>
        <p:spPr>
          <a:xfrm>
            <a:off x="1739449" y="1697808"/>
            <a:ext cx="8461121" cy="185420"/>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3F3F3F"/>
                </a:solidFill>
                <a:effectLst/>
                <a:uLnTx/>
                <a:uFillTx/>
              </a:rPr>
              <a:t>31                                                     24                                                  16                                                                                                                         0</a:t>
            </a:r>
          </a:p>
        </p:txBody>
      </p:sp>
    </p:spTree>
    <p:extLst>
      <p:ext uri="{BB962C8B-B14F-4D97-AF65-F5344CB8AC3E}">
        <p14:creationId xmlns:p14="http://schemas.microsoft.com/office/powerpoint/2010/main" val="3414238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GBT Controls Transactions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24</a:t>
            </a:fld>
            <a:endParaRPr lang="en-US"/>
          </a:p>
        </p:txBody>
      </p:sp>
      <p:sp>
        <p:nvSpPr>
          <p:cNvPr id="6" name="Title 1"/>
          <p:cNvSpPr txBox="1">
            <a:spLocks/>
          </p:cNvSpPr>
          <p:nvPr/>
        </p:nvSpPr>
        <p:spPr>
          <a:xfrm>
            <a:off x="2645937" y="743758"/>
            <a:ext cx="7211567" cy="612409"/>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sz="2800" dirty="0" smtClean="0">
                <a:solidFill>
                  <a:schemeClr val="accent1"/>
                </a:solidFill>
              </a:rPr>
              <a:t>GBT – SWT: Single Word </a:t>
            </a:r>
            <a:r>
              <a:rPr lang="en-GB" sz="2800" dirty="0">
                <a:solidFill>
                  <a:schemeClr val="accent1"/>
                </a:solidFill>
              </a:rPr>
              <a:t>T</a:t>
            </a:r>
            <a:r>
              <a:rPr lang="en-GB" sz="2800" dirty="0" smtClean="0">
                <a:solidFill>
                  <a:schemeClr val="accent1"/>
                </a:solidFill>
              </a:rPr>
              <a:t>ransaction</a:t>
            </a:r>
            <a:endParaRPr lang="en-GB" sz="2800" dirty="0">
              <a:solidFill>
                <a:schemeClr val="accent1"/>
              </a:solidFill>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597" y="2240951"/>
            <a:ext cx="6727827" cy="422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stretch>
            <a:fillRect/>
          </a:stretch>
        </p:blipFill>
        <p:spPr>
          <a:xfrm>
            <a:off x="7964424" y="4778434"/>
            <a:ext cx="3520440" cy="1610690"/>
          </a:xfrm>
          <a:prstGeom prst="rect">
            <a:avLst/>
          </a:prstGeom>
        </p:spPr>
      </p:pic>
      <p:sp>
        <p:nvSpPr>
          <p:cNvPr id="10" name="TextBox 9"/>
          <p:cNvSpPr txBox="1"/>
          <p:nvPr/>
        </p:nvSpPr>
        <p:spPr>
          <a:xfrm>
            <a:off x="8153400" y="2923536"/>
            <a:ext cx="3468624" cy="646331"/>
          </a:xfrm>
          <a:prstGeom prst="rect">
            <a:avLst/>
          </a:prstGeom>
          <a:noFill/>
        </p:spPr>
        <p:txBody>
          <a:bodyPr wrap="square" rtlCol="0">
            <a:spAutoFit/>
          </a:bodyPr>
          <a:lstStyle/>
          <a:p>
            <a:r>
              <a:rPr lang="en-US" dirty="0" smtClean="0"/>
              <a:t>No problem on downstream path:</a:t>
            </a:r>
          </a:p>
          <a:p>
            <a:r>
              <a:rPr lang="en-US" dirty="0" smtClean="0"/>
              <a:t>Only kind of communication</a:t>
            </a:r>
            <a:endParaRPr lang="en-US" dirty="0"/>
          </a:p>
        </p:txBody>
      </p:sp>
      <p:sp>
        <p:nvSpPr>
          <p:cNvPr id="11" name="TextBox 10"/>
          <p:cNvSpPr txBox="1"/>
          <p:nvPr/>
        </p:nvSpPr>
        <p:spPr>
          <a:xfrm>
            <a:off x="7748141" y="3977127"/>
            <a:ext cx="4196872" cy="646331"/>
          </a:xfrm>
          <a:prstGeom prst="rect">
            <a:avLst/>
          </a:prstGeom>
          <a:noFill/>
        </p:spPr>
        <p:txBody>
          <a:bodyPr wrap="square" rtlCol="0">
            <a:spAutoFit/>
          </a:bodyPr>
          <a:lstStyle/>
          <a:p>
            <a:r>
              <a:rPr lang="en-US" dirty="0" smtClean="0"/>
              <a:t>Upstream path: SWT interspersed between data packets</a:t>
            </a:r>
            <a:endParaRPr lang="en-US" dirty="0"/>
          </a:p>
        </p:txBody>
      </p:sp>
      <p:grpSp>
        <p:nvGrpSpPr>
          <p:cNvPr id="12" name="Group 4"/>
          <p:cNvGrpSpPr>
            <a:grpSpLocks noChangeAspect="1"/>
          </p:cNvGrpSpPr>
          <p:nvPr/>
        </p:nvGrpSpPr>
        <p:grpSpPr bwMode="auto">
          <a:xfrm>
            <a:off x="1358900" y="1355725"/>
            <a:ext cx="6794500" cy="846138"/>
            <a:chOff x="856" y="854"/>
            <a:chExt cx="4280" cy="533"/>
          </a:xfrm>
        </p:grpSpPr>
        <p:sp>
          <p:nvSpPr>
            <p:cNvPr id="13" name="AutoShape 3"/>
            <p:cNvSpPr>
              <a:spLocks noChangeAspect="1" noChangeArrowheads="1" noTextEdit="1"/>
            </p:cNvSpPr>
            <p:nvPr/>
          </p:nvSpPr>
          <p:spPr bwMode="auto">
            <a:xfrm>
              <a:off x="856" y="854"/>
              <a:ext cx="428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7"/>
            <p:cNvGrpSpPr>
              <a:grpSpLocks/>
            </p:cNvGrpSpPr>
            <p:nvPr/>
          </p:nvGrpSpPr>
          <p:grpSpPr bwMode="auto">
            <a:xfrm>
              <a:off x="1084" y="1051"/>
              <a:ext cx="687" cy="317"/>
              <a:chOff x="1084" y="1051"/>
              <a:chExt cx="687" cy="317"/>
            </a:xfrm>
          </p:grpSpPr>
          <p:sp>
            <p:nvSpPr>
              <p:cNvPr id="28" name="Rectangle 5"/>
              <p:cNvSpPr>
                <a:spLocks noChangeArrowheads="1"/>
              </p:cNvSpPr>
              <p:nvPr/>
            </p:nvSpPr>
            <p:spPr bwMode="auto">
              <a:xfrm>
                <a:off x="1084" y="1051"/>
                <a:ext cx="687" cy="317"/>
              </a:xfrm>
              <a:prstGeom prst="rect">
                <a:avLst/>
              </a:prstGeom>
              <a:solidFill>
                <a:srgbClr val="FFE3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6"/>
              <p:cNvSpPr>
                <a:spLocks noChangeArrowheads="1"/>
              </p:cNvSpPr>
              <p:nvPr/>
            </p:nvSpPr>
            <p:spPr bwMode="auto">
              <a:xfrm>
                <a:off x="1084" y="1051"/>
                <a:ext cx="687" cy="317"/>
              </a:xfrm>
              <a:prstGeom prst="rect">
                <a:avLst/>
              </a:prstGeom>
              <a:noFill/>
              <a:ln w="206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8"/>
            <p:cNvSpPr>
              <a:spLocks noChangeArrowheads="1"/>
            </p:cNvSpPr>
            <p:nvPr/>
          </p:nvSpPr>
          <p:spPr bwMode="auto">
            <a:xfrm>
              <a:off x="1284" y="1140"/>
              <a:ext cx="348"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panose="020B0604020202020204" pitchFamily="34" charset="0"/>
                </a:rPr>
                <a:t>SWT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16" name="Group 11"/>
            <p:cNvGrpSpPr>
              <a:grpSpLocks/>
            </p:cNvGrpSpPr>
            <p:nvPr/>
          </p:nvGrpSpPr>
          <p:grpSpPr bwMode="auto">
            <a:xfrm>
              <a:off x="4749" y="1049"/>
              <a:ext cx="367" cy="317"/>
              <a:chOff x="4749" y="1049"/>
              <a:chExt cx="367" cy="317"/>
            </a:xfrm>
          </p:grpSpPr>
          <p:sp>
            <p:nvSpPr>
              <p:cNvPr id="26" name="Rectangle 9"/>
              <p:cNvSpPr>
                <a:spLocks noChangeArrowheads="1"/>
              </p:cNvSpPr>
              <p:nvPr/>
            </p:nvSpPr>
            <p:spPr bwMode="auto">
              <a:xfrm>
                <a:off x="4749" y="1049"/>
                <a:ext cx="367" cy="317"/>
              </a:xfrm>
              <a:prstGeom prst="rect">
                <a:avLst/>
              </a:prstGeom>
              <a:solidFill>
                <a:srgbClr val="FFE3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0"/>
              <p:cNvSpPr>
                <a:spLocks noChangeArrowheads="1"/>
              </p:cNvSpPr>
              <p:nvPr/>
            </p:nvSpPr>
            <p:spPr bwMode="auto">
              <a:xfrm>
                <a:off x="4749" y="1049"/>
                <a:ext cx="367" cy="317"/>
              </a:xfrm>
              <a:prstGeom prst="rect">
                <a:avLst/>
              </a:prstGeom>
              <a:noFill/>
              <a:ln w="206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2"/>
            <p:cNvSpPr>
              <a:spLocks noChangeArrowheads="1"/>
            </p:cNvSpPr>
            <p:nvPr/>
          </p:nvSpPr>
          <p:spPr bwMode="auto">
            <a:xfrm>
              <a:off x="4897" y="1138"/>
              <a:ext cx="13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18" name="Group 15"/>
            <p:cNvGrpSpPr>
              <a:grpSpLocks/>
            </p:cNvGrpSpPr>
            <p:nvPr/>
          </p:nvGrpSpPr>
          <p:grpSpPr bwMode="auto">
            <a:xfrm>
              <a:off x="1771" y="1051"/>
              <a:ext cx="2795" cy="317"/>
              <a:chOff x="1771" y="1051"/>
              <a:chExt cx="2795" cy="317"/>
            </a:xfrm>
          </p:grpSpPr>
          <p:sp>
            <p:nvSpPr>
              <p:cNvPr id="24" name="Rectangle 13"/>
              <p:cNvSpPr>
                <a:spLocks noChangeArrowheads="1"/>
              </p:cNvSpPr>
              <p:nvPr/>
            </p:nvSpPr>
            <p:spPr bwMode="auto">
              <a:xfrm>
                <a:off x="1771" y="1051"/>
                <a:ext cx="2795" cy="317"/>
              </a:xfrm>
              <a:prstGeom prst="rect">
                <a:avLst/>
              </a:prstGeom>
              <a:solidFill>
                <a:srgbClr val="FFE3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4"/>
              <p:cNvSpPr>
                <a:spLocks noChangeArrowheads="1"/>
              </p:cNvSpPr>
              <p:nvPr/>
            </p:nvSpPr>
            <p:spPr bwMode="auto">
              <a:xfrm>
                <a:off x="1771" y="1051"/>
                <a:ext cx="2795" cy="317"/>
              </a:xfrm>
              <a:prstGeom prst="rect">
                <a:avLst/>
              </a:prstGeom>
              <a:noFill/>
              <a:ln w="206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9" name="Rectangle 16"/>
            <p:cNvSpPr>
              <a:spLocks noChangeArrowheads="1"/>
            </p:cNvSpPr>
            <p:nvPr/>
          </p:nvSpPr>
          <p:spPr bwMode="auto">
            <a:xfrm>
              <a:off x="2481" y="1145"/>
              <a:ext cx="142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Arial" panose="020B0604020202020204" pitchFamily="34" charset="0"/>
                </a:rPr>
                <a:t>Transaction Parameters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 name="Rectangle 17"/>
            <p:cNvSpPr>
              <a:spLocks noChangeArrowheads="1"/>
            </p:cNvSpPr>
            <p:nvPr/>
          </p:nvSpPr>
          <p:spPr bwMode="auto">
            <a:xfrm>
              <a:off x="1072" y="904"/>
              <a:ext cx="1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smtClean="0">
                  <a:solidFill>
                    <a:srgbClr val="000000"/>
                  </a:solidFill>
                </a:rPr>
                <a:t>79</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18"/>
            <p:cNvSpPr>
              <a:spLocks noChangeArrowheads="1"/>
            </p:cNvSpPr>
            <p:nvPr/>
          </p:nvSpPr>
          <p:spPr bwMode="auto">
            <a:xfrm>
              <a:off x="4504" y="909"/>
              <a:ext cx="7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rPr>
                <a:t>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19"/>
            <p:cNvSpPr>
              <a:spLocks noChangeArrowheads="1"/>
            </p:cNvSpPr>
            <p:nvPr/>
          </p:nvSpPr>
          <p:spPr bwMode="auto">
            <a:xfrm>
              <a:off x="1758" y="904"/>
              <a:ext cx="14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smtClean="0">
                  <a:solidFill>
                    <a:srgbClr val="000000"/>
                  </a:solidFill>
                </a:rPr>
                <a:t>75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20"/>
            <p:cNvSpPr>
              <a:spLocks noChangeArrowheads="1"/>
            </p:cNvSpPr>
            <p:nvPr/>
          </p:nvSpPr>
          <p:spPr bwMode="auto">
            <a:xfrm>
              <a:off x="4843" y="902"/>
              <a:ext cx="236"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Arial" panose="020B0604020202020204" pitchFamily="34" charset="0"/>
                </a:rPr>
                <a:t>DV</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018841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GBT Control Protocol</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25</a:t>
            </a:fld>
            <a:endParaRPr lang="en-US"/>
          </a:p>
        </p:txBody>
      </p:sp>
      <p:sp>
        <p:nvSpPr>
          <p:cNvPr id="6" name="Content Placeholder 4"/>
          <p:cNvSpPr txBox="1">
            <a:spLocks/>
          </p:cNvSpPr>
          <p:nvPr/>
        </p:nvSpPr>
        <p:spPr>
          <a:xfrm>
            <a:off x="551230" y="764630"/>
            <a:ext cx="9505320" cy="55447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Use CRU protocol “Single Word Transactions” (SWT) as a means for both downlink and uplink of control information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Every USB transaction described in previous slides maps exactly to one SWT GBT word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For radiation testing purposes, we implemented SWT words containing duplicated USB packets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Downstream and Upstream GBT words have the same format: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Downstream GBT words contain request packets to the wishbone bus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Upstream GBT words contain response packets from the wishbone bus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 Python module for interacting with the CRU “SWT handler” using the above protocol was developed based on the O</a:t>
            </a:r>
            <a:r>
              <a:rPr kumimoji="0" lang="en-US" sz="1800" b="0" i="0" u="none" strike="noStrike" kern="1200" cap="none" spc="0" normalizeH="0" baseline="30000" noProof="0" dirty="0" smtClean="0">
                <a:ln>
                  <a:noFill/>
                </a:ln>
                <a:solidFill>
                  <a:prstClr val="black"/>
                </a:solidFill>
                <a:effectLst/>
                <a:uLnTx/>
                <a:uFillTx/>
                <a:latin typeface="Calibri"/>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Python module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libReadoutCard</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User Interface of this “SWT” module are the following functions: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clrFifos</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Clear the SWT FIFOs in the firmware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write(mod,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addr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data):	Write “data” to module “mod” at register address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addr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ead(mod,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addr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Read register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addr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in module “mod”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304834813"/>
              </p:ext>
            </p:extLst>
          </p:nvPr>
        </p:nvGraphicFramePr>
        <p:xfrm>
          <a:off x="551230" y="3197108"/>
          <a:ext cx="11305570" cy="518160"/>
        </p:xfrm>
        <a:graphic>
          <a:graphicData uri="http://schemas.openxmlformats.org/drawingml/2006/table">
            <a:tbl>
              <a:tblPr firstRow="1" bandRow="1"/>
              <a:tblGrid>
                <a:gridCol w="432060">
                  <a:extLst>
                    <a:ext uri="{9D8B030D-6E8A-4147-A177-3AD203B41FA5}">
                      <a16:colId xmlns:a16="http://schemas.microsoft.com/office/drawing/2014/main" val="130683687"/>
                    </a:ext>
                  </a:extLst>
                </a:gridCol>
                <a:gridCol w="648090">
                  <a:extLst>
                    <a:ext uri="{9D8B030D-6E8A-4147-A177-3AD203B41FA5}">
                      <a16:colId xmlns:a16="http://schemas.microsoft.com/office/drawing/2014/main" val="1729990360"/>
                    </a:ext>
                  </a:extLst>
                </a:gridCol>
                <a:gridCol w="1008140">
                  <a:extLst>
                    <a:ext uri="{9D8B030D-6E8A-4147-A177-3AD203B41FA5}">
                      <a16:colId xmlns:a16="http://schemas.microsoft.com/office/drawing/2014/main" val="177699350"/>
                    </a:ext>
                  </a:extLst>
                </a:gridCol>
                <a:gridCol w="3960550">
                  <a:extLst>
                    <a:ext uri="{9D8B030D-6E8A-4147-A177-3AD203B41FA5}">
                      <a16:colId xmlns:a16="http://schemas.microsoft.com/office/drawing/2014/main" val="3651763207"/>
                    </a:ext>
                  </a:extLst>
                </a:gridCol>
                <a:gridCol w="5256730">
                  <a:extLst>
                    <a:ext uri="{9D8B030D-6E8A-4147-A177-3AD203B41FA5}">
                      <a16:colId xmlns:a16="http://schemas.microsoft.com/office/drawing/2014/main" val="3320077049"/>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smtClean="0"/>
                        <a:t>0</a:t>
                      </a:r>
                      <a:endParaRPr lang="en-US" sz="14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smtClean="0"/>
                        <a:t>SWT</a:t>
                      </a:r>
                      <a:r>
                        <a:rPr lang="en-US" sz="1400" baseline="0" dirty="0" smtClean="0"/>
                        <a:t> (0x3)</a:t>
                      </a:r>
                      <a:endParaRPr lang="en-US" sz="14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smtClean="0"/>
                        <a:t>Don’t Care (12b)</a:t>
                      </a:r>
                      <a:endParaRPr lang="en-US" sz="14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smtClean="0"/>
                        <a:t>Duplicated USB Word (32 bit)</a:t>
                      </a:r>
                      <a:endParaRPr lang="en-US" sz="14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dirty="0" smtClean="0"/>
                        <a:t>USB Control Word (32 bit)</a:t>
                      </a:r>
                      <a:endParaRPr lang="en-US" sz="14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198002861"/>
                  </a:ext>
                </a:extLst>
              </a:tr>
            </a:tbl>
          </a:graphicData>
        </a:graphic>
      </p:graphicFrame>
      <p:sp>
        <p:nvSpPr>
          <p:cNvPr id="8" name="TextBox 7"/>
          <p:cNvSpPr txBox="1"/>
          <p:nvPr/>
        </p:nvSpPr>
        <p:spPr>
          <a:xfrm>
            <a:off x="695250" y="3022419"/>
            <a:ext cx="11161550" cy="174689"/>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3F3F3F"/>
                </a:solidFill>
                <a:effectLst/>
                <a:uLnTx/>
                <a:uFillTx/>
              </a:rPr>
              <a:t>DV                76                        64                                                                                                              32                                                                                                                                                  0                                                                                             </a:t>
            </a:r>
          </a:p>
        </p:txBody>
      </p:sp>
      <p:sp>
        <p:nvSpPr>
          <p:cNvPr id="9" name="TextBox 8"/>
          <p:cNvSpPr txBox="1"/>
          <p:nvPr/>
        </p:nvSpPr>
        <p:spPr>
          <a:xfrm>
            <a:off x="4943840" y="3571308"/>
            <a:ext cx="2664370" cy="432060"/>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80 bit GBT word + Data Valid (DV)</a:t>
            </a:r>
          </a:p>
        </p:txBody>
      </p:sp>
    </p:spTree>
    <p:extLst>
      <p:ext uri="{BB962C8B-B14F-4D97-AF65-F5344CB8AC3E}">
        <p14:creationId xmlns:p14="http://schemas.microsoft.com/office/powerpoint/2010/main" val="1571666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CANbus</a:t>
            </a:r>
            <a:r>
              <a:rPr lang="en-US" dirty="0"/>
              <a:t> </a:t>
            </a:r>
            <a:r>
              <a:rPr lang="en-US" dirty="0" smtClean="0"/>
              <a:t>Controls Transactions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296381446"/>
              </p:ext>
            </p:extLst>
          </p:nvPr>
        </p:nvGraphicFramePr>
        <p:xfrm>
          <a:off x="1169666" y="5639153"/>
          <a:ext cx="5623560" cy="365760"/>
        </p:xfrm>
        <a:graphic>
          <a:graphicData uri="http://schemas.openxmlformats.org/drawingml/2006/table">
            <a:tbl>
              <a:tblPr firstRow="1" firstCol="1" lastRow="1" lastCol="1" bandRow="1" bandCol="1"/>
              <a:tblGrid>
                <a:gridCol w="552450">
                  <a:extLst>
                    <a:ext uri="{9D8B030D-6E8A-4147-A177-3AD203B41FA5}">
                      <a16:colId xmlns:a16="http://schemas.microsoft.com/office/drawing/2014/main" val="1233733315"/>
                    </a:ext>
                  </a:extLst>
                </a:gridCol>
                <a:gridCol w="506730">
                  <a:extLst>
                    <a:ext uri="{9D8B030D-6E8A-4147-A177-3AD203B41FA5}">
                      <a16:colId xmlns:a16="http://schemas.microsoft.com/office/drawing/2014/main" val="2777414956"/>
                    </a:ext>
                  </a:extLst>
                </a:gridCol>
                <a:gridCol w="506730">
                  <a:extLst>
                    <a:ext uri="{9D8B030D-6E8A-4147-A177-3AD203B41FA5}">
                      <a16:colId xmlns:a16="http://schemas.microsoft.com/office/drawing/2014/main" val="1618596538"/>
                    </a:ext>
                  </a:extLst>
                </a:gridCol>
                <a:gridCol w="506730">
                  <a:extLst>
                    <a:ext uri="{9D8B030D-6E8A-4147-A177-3AD203B41FA5}">
                      <a16:colId xmlns:a16="http://schemas.microsoft.com/office/drawing/2014/main" val="1236925987"/>
                    </a:ext>
                  </a:extLst>
                </a:gridCol>
                <a:gridCol w="506730">
                  <a:extLst>
                    <a:ext uri="{9D8B030D-6E8A-4147-A177-3AD203B41FA5}">
                      <a16:colId xmlns:a16="http://schemas.microsoft.com/office/drawing/2014/main" val="544297882"/>
                    </a:ext>
                  </a:extLst>
                </a:gridCol>
                <a:gridCol w="507365">
                  <a:extLst>
                    <a:ext uri="{9D8B030D-6E8A-4147-A177-3AD203B41FA5}">
                      <a16:colId xmlns:a16="http://schemas.microsoft.com/office/drawing/2014/main" val="404063058"/>
                    </a:ext>
                  </a:extLst>
                </a:gridCol>
                <a:gridCol w="507365">
                  <a:extLst>
                    <a:ext uri="{9D8B030D-6E8A-4147-A177-3AD203B41FA5}">
                      <a16:colId xmlns:a16="http://schemas.microsoft.com/office/drawing/2014/main" val="539664105"/>
                    </a:ext>
                  </a:extLst>
                </a:gridCol>
                <a:gridCol w="507365">
                  <a:extLst>
                    <a:ext uri="{9D8B030D-6E8A-4147-A177-3AD203B41FA5}">
                      <a16:colId xmlns:a16="http://schemas.microsoft.com/office/drawing/2014/main" val="2826254596"/>
                    </a:ext>
                  </a:extLst>
                </a:gridCol>
                <a:gridCol w="507365">
                  <a:extLst>
                    <a:ext uri="{9D8B030D-6E8A-4147-A177-3AD203B41FA5}">
                      <a16:colId xmlns:a16="http://schemas.microsoft.com/office/drawing/2014/main" val="1042774946"/>
                    </a:ext>
                  </a:extLst>
                </a:gridCol>
                <a:gridCol w="507365">
                  <a:extLst>
                    <a:ext uri="{9D8B030D-6E8A-4147-A177-3AD203B41FA5}">
                      <a16:colId xmlns:a16="http://schemas.microsoft.com/office/drawing/2014/main" val="2287603320"/>
                    </a:ext>
                  </a:extLst>
                </a:gridCol>
                <a:gridCol w="507365">
                  <a:extLst>
                    <a:ext uri="{9D8B030D-6E8A-4147-A177-3AD203B41FA5}">
                      <a16:colId xmlns:a16="http://schemas.microsoft.com/office/drawing/2014/main" val="1616079224"/>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ID[10]</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ID[9]</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ID[8]</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ID[7]</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ID[6]</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ID[5]</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ID[4]</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ID[2]</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ID[1]</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ID[0]</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14279682"/>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N[6]</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N[5]</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N[4]</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N[2]</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N[1]</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N[0]</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C[3]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C[2]</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C[1]</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C[0]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314692936"/>
                  </a:ext>
                </a:extLst>
              </a:tr>
            </a:tbl>
          </a:graphicData>
        </a:graphic>
      </p:graphicFrame>
      <p:sp>
        <p:nvSpPr>
          <p:cNvPr id="7" name="Rectangle 6"/>
          <p:cNvSpPr/>
          <p:nvPr/>
        </p:nvSpPr>
        <p:spPr>
          <a:xfrm>
            <a:off x="1449716" y="5112112"/>
            <a:ext cx="4056140" cy="523220"/>
          </a:xfrm>
          <a:prstGeom prst="rect">
            <a:avLst/>
          </a:prstGeom>
        </p:spPr>
        <p:txBody>
          <a:bodyPr wrap="square">
            <a:spAutoFit/>
          </a:bodyPr>
          <a:lstStyle/>
          <a:p>
            <a:pPr marL="457200"/>
            <a:r>
              <a:rPr lang="en-US" sz="1400" dirty="0" err="1">
                <a:solidFill>
                  <a:prstClr val="black"/>
                </a:solidFill>
                <a:latin typeface="Times New Roman" panose="02020603050405020304" pitchFamily="18" charset="0"/>
                <a:ea typeface="Times New Roman" panose="02020603050405020304" pitchFamily="18" charset="0"/>
              </a:rPr>
              <a:t>MsgID</a:t>
            </a:r>
            <a:r>
              <a:rPr lang="en-US" sz="1400" dirty="0">
                <a:solidFill>
                  <a:prstClr val="black"/>
                </a:solidFill>
                <a:latin typeface="Times New Roman" panose="02020603050405020304" pitchFamily="18" charset="0"/>
                <a:ea typeface="Times New Roman" panose="02020603050405020304" pitchFamily="18" charset="0"/>
              </a:rPr>
              <a:t>[10:4]	= N[6:0]	= </a:t>
            </a:r>
            <a:r>
              <a:rPr lang="en-US" sz="1400" dirty="0" err="1">
                <a:solidFill>
                  <a:prstClr val="black"/>
                </a:solidFill>
                <a:latin typeface="Times New Roman" panose="02020603050405020304" pitchFamily="18" charset="0"/>
                <a:ea typeface="Times New Roman" panose="02020603050405020304" pitchFamily="18" charset="0"/>
              </a:rPr>
              <a:t>NodeID</a:t>
            </a:r>
            <a:r>
              <a:rPr lang="en-US" sz="1400" dirty="0">
                <a:solidFill>
                  <a:prstClr val="black"/>
                </a:solidFill>
                <a:latin typeface="Times New Roman" panose="02020603050405020304" pitchFamily="18" charset="0"/>
                <a:ea typeface="Times New Roman" panose="02020603050405020304" pitchFamily="18" charset="0"/>
              </a:rPr>
              <a:t> </a:t>
            </a:r>
          </a:p>
          <a:p>
            <a:pPr marL="457200"/>
            <a:r>
              <a:rPr lang="en-US" sz="1400" dirty="0" err="1">
                <a:solidFill>
                  <a:prstClr val="black"/>
                </a:solidFill>
                <a:latin typeface="Times New Roman" panose="02020603050405020304" pitchFamily="18" charset="0"/>
                <a:ea typeface="Times New Roman" panose="02020603050405020304" pitchFamily="18" charset="0"/>
              </a:rPr>
              <a:t>MsgID</a:t>
            </a:r>
            <a:r>
              <a:rPr lang="en-US" sz="1400" dirty="0">
                <a:solidFill>
                  <a:prstClr val="black"/>
                </a:solidFill>
                <a:latin typeface="Times New Roman" panose="02020603050405020304" pitchFamily="18" charset="0"/>
                <a:ea typeface="Times New Roman" panose="02020603050405020304" pitchFamily="18" charset="0"/>
              </a:rPr>
              <a:t>[3:0]	= C[3:0]	= Command</a:t>
            </a:r>
          </a:p>
        </p:txBody>
      </p:sp>
      <p:sp>
        <p:nvSpPr>
          <p:cNvPr id="9" name="TextBox 8"/>
          <p:cNvSpPr txBox="1"/>
          <p:nvPr/>
        </p:nvSpPr>
        <p:spPr>
          <a:xfrm>
            <a:off x="1305696" y="4649274"/>
            <a:ext cx="7777080" cy="360050"/>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Emulate a “network topology”: Divide 11-bit CAN ID field into a “Node ID” and a “Command” field:</a:t>
            </a:r>
          </a:p>
        </p:txBody>
      </p:sp>
      <p:sp>
        <p:nvSpPr>
          <p:cNvPr id="19" name="TextBox 18"/>
          <p:cNvSpPr txBox="1"/>
          <p:nvPr/>
        </p:nvSpPr>
        <p:spPr>
          <a:xfrm>
            <a:off x="1593736" y="5936397"/>
            <a:ext cx="3816530" cy="289141"/>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Allows for up to 128 nodes per CAN network</a:t>
            </a:r>
          </a:p>
        </p:txBody>
      </p:sp>
      <p:pic>
        <p:nvPicPr>
          <p:cNvPr id="20" name="Picture 19">
            <a:extLst>
              <a:ext uri="{FF2B5EF4-FFF2-40B4-BE49-F238E27FC236}">
                <a16:creationId xmlns:a16="http://schemas.microsoft.com/office/drawing/2014/main" id="{CB5C546A-377D-42BB-970D-67CA056D3140}"/>
              </a:ext>
            </a:extLst>
          </p:cNvPr>
          <p:cNvPicPr>
            <a:picLocks noChangeAspect="1"/>
          </p:cNvPicPr>
          <p:nvPr/>
        </p:nvPicPr>
        <p:blipFill>
          <a:blip r:embed="rId2"/>
          <a:stretch>
            <a:fillRect/>
          </a:stretch>
        </p:blipFill>
        <p:spPr>
          <a:xfrm>
            <a:off x="316947" y="1368741"/>
            <a:ext cx="5151783" cy="2402303"/>
          </a:xfrm>
          <a:prstGeom prst="rect">
            <a:avLst/>
          </a:prstGeom>
        </p:spPr>
      </p:pic>
      <p:sp>
        <p:nvSpPr>
          <p:cNvPr id="21" name="TextBox 20"/>
          <p:cNvSpPr txBox="1"/>
          <p:nvPr/>
        </p:nvSpPr>
        <p:spPr>
          <a:xfrm>
            <a:off x="6166678" y="1241287"/>
            <a:ext cx="5844209" cy="2862322"/>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CANbus</a:t>
            </a:r>
            <a:r>
              <a:rPr lang="en-US" dirty="0" smtClean="0"/>
              <a:t> </a:t>
            </a:r>
            <a:r>
              <a:rPr lang="en-US" dirty="0" err="1" smtClean="0"/>
              <a:t>Opencores</a:t>
            </a:r>
            <a:r>
              <a:rPr lang="en-US" dirty="0" smtClean="0"/>
              <a:t> controller for raw packets</a:t>
            </a:r>
          </a:p>
          <a:p>
            <a:pPr marL="285750" indent="-285750">
              <a:buFont typeface="Arial" panose="020B0604020202020204" pitchFamily="34" charset="0"/>
              <a:buChar char="•"/>
            </a:pPr>
            <a:r>
              <a:rPr lang="en-US" b="1" u="sng" dirty="0" smtClean="0"/>
              <a:t>H</a:t>
            </a:r>
            <a:r>
              <a:rPr lang="en-US" dirty="0" smtClean="0"/>
              <a:t>igh-</a:t>
            </a:r>
            <a:r>
              <a:rPr lang="en-US" b="1" u="sng" dirty="0" smtClean="0"/>
              <a:t>L</a:t>
            </a:r>
            <a:r>
              <a:rPr lang="en-US" dirty="0" smtClean="0"/>
              <a:t>evel-</a:t>
            </a:r>
            <a:r>
              <a:rPr lang="en-US" b="1" u="sng" dirty="0" smtClean="0"/>
              <a:t>P</a:t>
            </a:r>
            <a:r>
              <a:rPr lang="en-US" dirty="0" smtClean="0"/>
              <a:t>rotocol on top of controller to define a node based communication interface and to define simple READ and WRITE transactions &amp; responses with appropriate payload</a:t>
            </a:r>
          </a:p>
          <a:p>
            <a:pPr marL="285750" indent="-285750">
              <a:buFont typeface="Arial" panose="020B0604020202020204" pitchFamily="34" charset="0"/>
              <a:buChar char="•"/>
            </a:pPr>
            <a:r>
              <a:rPr lang="en-US" dirty="0" smtClean="0"/>
              <a:t>Interface to wishbone bus same as GBT:</a:t>
            </a:r>
          </a:p>
          <a:p>
            <a:pPr marL="742950" lvl="1" indent="-285750">
              <a:buFont typeface="Arial" panose="020B0604020202020204" pitchFamily="34" charset="0"/>
              <a:buChar char="•"/>
            </a:pPr>
            <a:r>
              <a:rPr lang="en-US" dirty="0" smtClean="0"/>
              <a:t>Input &amp; Output FIFOs</a:t>
            </a:r>
          </a:p>
          <a:p>
            <a:pPr marL="742950" lvl="1" indent="-285750">
              <a:buFont typeface="Arial" panose="020B0604020202020204" pitchFamily="34" charset="0"/>
              <a:buChar char="•"/>
            </a:pPr>
            <a:r>
              <a:rPr lang="en-US" dirty="0" smtClean="0"/>
              <a:t>Wishbone Master for transactions on bus</a:t>
            </a:r>
          </a:p>
          <a:p>
            <a:pPr marL="285750" indent="-285750">
              <a:buFont typeface="Arial" panose="020B0604020202020204" pitchFamily="34" charset="0"/>
              <a:buChar char="•"/>
            </a:pPr>
            <a:r>
              <a:rPr lang="en-US" dirty="0" smtClean="0"/>
              <a:t>WB slave interface in controller to configure protocol parameters like baud-rate and filters</a:t>
            </a:r>
            <a:endParaRPr lang="en-US" dirty="0"/>
          </a:p>
        </p:txBody>
      </p:sp>
      <p:sp>
        <p:nvSpPr>
          <p:cNvPr id="22" name="TextBox 21"/>
          <p:cNvSpPr txBox="1"/>
          <p:nvPr/>
        </p:nvSpPr>
        <p:spPr>
          <a:xfrm>
            <a:off x="3874054" y="3086147"/>
            <a:ext cx="901148" cy="430887"/>
          </a:xfrm>
          <a:prstGeom prst="rect">
            <a:avLst/>
          </a:prstGeom>
          <a:noFill/>
        </p:spPr>
        <p:txBody>
          <a:bodyPr wrap="square" rtlCol="0">
            <a:spAutoFit/>
          </a:bodyPr>
          <a:lstStyle/>
          <a:p>
            <a:r>
              <a:rPr lang="en-US" sz="1050" dirty="0" smtClean="0"/>
              <a:t>Electrical pass-through</a:t>
            </a:r>
            <a:endParaRPr lang="en-US" sz="1050" dirty="0"/>
          </a:p>
        </p:txBody>
      </p:sp>
    </p:spTree>
    <p:extLst>
      <p:ext uri="{BB962C8B-B14F-4D97-AF65-F5344CB8AC3E}">
        <p14:creationId xmlns:p14="http://schemas.microsoft.com/office/powerpoint/2010/main" val="3163943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CANbus</a:t>
            </a:r>
            <a:r>
              <a:rPr lang="en-US" dirty="0" smtClean="0"/>
              <a:t> Test Setup</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27</a:t>
            </a:fld>
            <a:endParaRPr lang="en-US"/>
          </a:p>
        </p:txBody>
      </p:sp>
      <p:sp>
        <p:nvSpPr>
          <p:cNvPr id="9" name="TextBox 8"/>
          <p:cNvSpPr txBox="1"/>
          <p:nvPr/>
        </p:nvSpPr>
        <p:spPr>
          <a:xfrm>
            <a:off x="253284" y="4271151"/>
            <a:ext cx="573539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err="1" smtClean="0"/>
              <a:t>Anagate</a:t>
            </a:r>
            <a:r>
              <a:rPr lang="en-US" sz="1600" dirty="0" smtClean="0"/>
              <a:t> “CAN Quattro” CAN controller</a:t>
            </a:r>
          </a:p>
          <a:p>
            <a:pPr marL="285750" indent="-285750">
              <a:buFont typeface="Arial" panose="020B0604020202020204" pitchFamily="34" charset="0"/>
              <a:buChar char="•"/>
            </a:pPr>
            <a:r>
              <a:rPr lang="en-US" sz="1600" dirty="0" err="1" smtClean="0"/>
              <a:t>Opencores</a:t>
            </a:r>
            <a:r>
              <a:rPr lang="en-US" sz="1600" dirty="0" smtClean="0"/>
              <a:t> “Project CAN” protocol controller</a:t>
            </a:r>
          </a:p>
          <a:p>
            <a:pPr marL="285750" indent="-285750">
              <a:buFont typeface="Arial" panose="020B0604020202020204" pitchFamily="34" charset="0"/>
              <a:buChar char="•"/>
            </a:pPr>
            <a:r>
              <a:rPr lang="en-US" sz="1600" dirty="0" smtClean="0"/>
              <a:t>Wishbone interface to PA3 firmware for configuration</a:t>
            </a:r>
          </a:p>
          <a:p>
            <a:pPr marL="285750" indent="-285750">
              <a:buFont typeface="Arial" panose="020B0604020202020204" pitchFamily="34" charset="0"/>
              <a:buChar char="•"/>
            </a:pPr>
            <a:r>
              <a:rPr lang="en-US" sz="1600" dirty="0" smtClean="0"/>
              <a:t>Configured for 1Mbps baud rate</a:t>
            </a:r>
          </a:p>
          <a:p>
            <a:pPr marL="285750" indent="-285750">
              <a:buFont typeface="Arial" panose="020B0604020202020204" pitchFamily="34" charset="0"/>
              <a:buChar char="•"/>
            </a:pPr>
            <a:r>
              <a:rPr lang="en-US" sz="1600" dirty="0" smtClean="0"/>
              <a:t>“CAN Monitor” from </a:t>
            </a:r>
            <a:r>
              <a:rPr lang="en-US" sz="1600" dirty="0" err="1" smtClean="0"/>
              <a:t>Anagate</a:t>
            </a:r>
            <a:r>
              <a:rPr lang="en-US" sz="1600" dirty="0" smtClean="0"/>
              <a:t> to generate and receive standard and extended ID CAN packets with up to 8 bytes payload</a:t>
            </a:r>
            <a:endParaRPr lang="en-US" sz="16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682" y="1570713"/>
            <a:ext cx="3225900" cy="242587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2663" t="15720" r="13704" b="14786"/>
          <a:stretch/>
        </p:blipFill>
        <p:spPr>
          <a:xfrm>
            <a:off x="140865" y="1018081"/>
            <a:ext cx="3763514" cy="231187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271" t="-2" r="11819" b="17576"/>
          <a:stretch/>
        </p:blipFill>
        <p:spPr>
          <a:xfrm>
            <a:off x="7040582" y="808808"/>
            <a:ext cx="4635079" cy="303062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1818" t="-5" r="4549" b="36971"/>
          <a:stretch/>
        </p:blipFill>
        <p:spPr>
          <a:xfrm>
            <a:off x="6096000" y="3940365"/>
            <a:ext cx="5271911" cy="2538328"/>
          </a:xfrm>
          <a:prstGeom prst="rect">
            <a:avLst/>
          </a:prstGeom>
        </p:spPr>
      </p:pic>
    </p:spTree>
    <p:extLst>
      <p:ext uri="{BB962C8B-B14F-4D97-AF65-F5344CB8AC3E}">
        <p14:creationId xmlns:p14="http://schemas.microsoft.com/office/powerpoint/2010/main" val="1017898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Alpide</a:t>
            </a:r>
            <a:r>
              <a:rPr lang="en-US" dirty="0" smtClean="0"/>
              <a:t> Control Implementation</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7C6D5E2F-32C2-4B66-8809-D23D02261541}" type="slidenum">
              <a:rPr lang="en-US" smtClean="0"/>
              <a:t>28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225" y="1234392"/>
            <a:ext cx="4233448" cy="1914586"/>
          </a:xfrm>
          <a:prstGeom prst="rect">
            <a:avLst/>
          </a:prstGeom>
        </p:spPr>
      </p:pic>
      <p:sp>
        <p:nvSpPr>
          <p:cNvPr id="9" name="TextBox 8"/>
          <p:cNvSpPr txBox="1"/>
          <p:nvPr/>
        </p:nvSpPr>
        <p:spPr>
          <a:xfrm>
            <a:off x="3299791" y="5967896"/>
            <a:ext cx="1431236" cy="307777"/>
          </a:xfrm>
          <a:prstGeom prst="rect">
            <a:avLst/>
          </a:prstGeom>
          <a:noFill/>
        </p:spPr>
        <p:txBody>
          <a:bodyPr wrap="square" rtlCol="0">
            <a:spAutoFit/>
          </a:bodyPr>
          <a:lstStyle/>
          <a:p>
            <a:r>
              <a:rPr lang="en-US" sz="1400" dirty="0" smtClean="0"/>
              <a:t>Firmware Logic</a:t>
            </a:r>
            <a:endParaRPr lang="en-US" sz="1400" dirty="0"/>
          </a:p>
        </p:txBody>
      </p:sp>
      <p:sp>
        <p:nvSpPr>
          <p:cNvPr id="10" name="TextBox 9"/>
          <p:cNvSpPr txBox="1"/>
          <p:nvPr/>
        </p:nvSpPr>
        <p:spPr>
          <a:xfrm>
            <a:off x="8284729" y="3184125"/>
            <a:ext cx="2062921" cy="307777"/>
          </a:xfrm>
          <a:prstGeom prst="rect">
            <a:avLst/>
          </a:prstGeom>
          <a:noFill/>
        </p:spPr>
        <p:txBody>
          <a:bodyPr wrap="square" rtlCol="0">
            <a:spAutoFit/>
          </a:bodyPr>
          <a:lstStyle/>
          <a:p>
            <a:r>
              <a:rPr lang="en-US" sz="1400" dirty="0" smtClean="0"/>
              <a:t>Physical Implementation</a:t>
            </a:r>
            <a:endParaRPr lang="en-US" sz="1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14" y="1718366"/>
            <a:ext cx="7001657" cy="4143512"/>
          </a:xfrm>
          <a:prstGeom prst="rect">
            <a:avLst/>
          </a:prstGeom>
        </p:spPr>
      </p:pic>
    </p:spTree>
    <p:extLst>
      <p:ext uri="{BB962C8B-B14F-4D97-AF65-F5344CB8AC3E}">
        <p14:creationId xmlns:p14="http://schemas.microsoft.com/office/powerpoint/2010/main" val="4003646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Power Board – Interface to Readout Unit</a:t>
            </a:r>
            <a:endParaRPr lang="en-US" dirty="0"/>
          </a:p>
        </p:txBody>
      </p:sp>
      <p:sp>
        <p:nvSpPr>
          <p:cNvPr id="7" name="Content Placeholder 6"/>
          <p:cNvSpPr>
            <a:spLocks noGrp="1"/>
          </p:cNvSpPr>
          <p:nvPr>
            <p:ph idx="1"/>
          </p:nvPr>
        </p:nvSpPr>
        <p:spPr>
          <a:xfrm>
            <a:off x="838199" y="932873"/>
            <a:ext cx="10970763" cy="3456081"/>
          </a:xfrm>
        </p:spPr>
        <p:txBody>
          <a:bodyPr>
            <a:normAutofit/>
          </a:bodyPr>
          <a:lstStyle/>
          <a:p>
            <a:r>
              <a:rPr lang="en-US" sz="1600" dirty="0" smtClean="0"/>
              <a:t>Two 8-channel </a:t>
            </a:r>
            <a:r>
              <a:rPr lang="en-US" sz="1600" b="1" dirty="0" smtClean="0"/>
              <a:t>Power Units </a:t>
            </a:r>
            <a:r>
              <a:rPr lang="en-US" sz="1600" dirty="0" smtClean="0"/>
              <a:t>are combined into one board stack called a “</a:t>
            </a:r>
            <a:r>
              <a:rPr lang="en-US" sz="1600" b="1" dirty="0" smtClean="0"/>
              <a:t>Power Board</a:t>
            </a:r>
            <a:r>
              <a:rPr lang="en-US" sz="1600" dirty="0" smtClean="0"/>
              <a:t>”.</a:t>
            </a:r>
          </a:p>
          <a:p>
            <a:r>
              <a:rPr lang="en-US" sz="1600" dirty="0" smtClean="0"/>
              <a:t>Each </a:t>
            </a:r>
            <a:r>
              <a:rPr lang="en-US" sz="1600" b="1" dirty="0" smtClean="0"/>
              <a:t>Power Unit </a:t>
            </a:r>
            <a:r>
              <a:rPr lang="en-US" sz="1600" dirty="0" smtClean="0"/>
              <a:t>provides power for up to </a:t>
            </a:r>
            <a:r>
              <a:rPr lang="en-US" sz="1600" b="1" dirty="0" smtClean="0"/>
              <a:t>8</a:t>
            </a:r>
            <a:r>
              <a:rPr lang="en-US" sz="1600" dirty="0" smtClean="0"/>
              <a:t> modules (16 per Power Board)</a:t>
            </a:r>
          </a:p>
          <a:p>
            <a:r>
              <a:rPr lang="en-US" sz="1600" dirty="0" smtClean="0"/>
              <a:t>In </a:t>
            </a:r>
            <a:r>
              <a:rPr lang="en-US" sz="1600" b="1" dirty="0" smtClean="0"/>
              <a:t>layers 5 &amp; 6 </a:t>
            </a:r>
            <a:r>
              <a:rPr lang="en-US" sz="1600" dirty="0" smtClean="0"/>
              <a:t>each </a:t>
            </a:r>
            <a:r>
              <a:rPr lang="en-US" sz="1600" b="1" dirty="0" smtClean="0"/>
              <a:t>Power Board </a:t>
            </a:r>
            <a:r>
              <a:rPr lang="en-US" sz="1600" dirty="0" smtClean="0"/>
              <a:t>provides power for </a:t>
            </a:r>
            <a:r>
              <a:rPr lang="en-US" sz="1600" b="1" dirty="0" smtClean="0"/>
              <a:t>one full stave </a:t>
            </a:r>
            <a:r>
              <a:rPr lang="en-US" sz="1600" dirty="0" smtClean="0"/>
              <a:t>(one power unit per half-stave)</a:t>
            </a:r>
          </a:p>
          <a:p>
            <a:r>
              <a:rPr lang="en-US" sz="1600" dirty="0" smtClean="0"/>
              <a:t>In all other layers, each </a:t>
            </a:r>
            <a:r>
              <a:rPr lang="en-US" sz="1600" b="1" dirty="0"/>
              <a:t>P</a:t>
            </a:r>
            <a:r>
              <a:rPr lang="en-US" sz="1600" b="1" dirty="0" smtClean="0"/>
              <a:t>ower </a:t>
            </a:r>
            <a:r>
              <a:rPr lang="en-US" sz="1600" b="1" dirty="0"/>
              <a:t>U</a:t>
            </a:r>
            <a:r>
              <a:rPr lang="en-US" sz="1600" b="1" dirty="0" smtClean="0"/>
              <a:t>nit </a:t>
            </a:r>
            <a:r>
              <a:rPr lang="en-US" sz="1600" dirty="0" smtClean="0"/>
              <a:t>provides power for </a:t>
            </a:r>
            <a:r>
              <a:rPr lang="en-US" sz="1600" b="1" dirty="0" smtClean="0"/>
              <a:t>one stave</a:t>
            </a:r>
            <a:r>
              <a:rPr lang="en-US" sz="1600" dirty="0" smtClean="0"/>
              <a:t>, so there are </a:t>
            </a:r>
            <a:r>
              <a:rPr lang="en-US" sz="1600" b="1" dirty="0" smtClean="0"/>
              <a:t>2</a:t>
            </a:r>
            <a:r>
              <a:rPr lang="en-US" sz="1600" dirty="0" smtClean="0"/>
              <a:t> staves per </a:t>
            </a:r>
            <a:r>
              <a:rPr lang="en-US" sz="1600" b="1" dirty="0" smtClean="0"/>
              <a:t>Power Board</a:t>
            </a:r>
          </a:p>
          <a:p>
            <a:r>
              <a:rPr lang="en-US" sz="1600" dirty="0" smtClean="0"/>
              <a:t>Each </a:t>
            </a:r>
            <a:r>
              <a:rPr lang="en-US" sz="1600" b="1" dirty="0" smtClean="0"/>
              <a:t>Power Unit </a:t>
            </a:r>
            <a:r>
              <a:rPr lang="en-US" sz="1600" dirty="0" smtClean="0"/>
              <a:t>is interfaced to a Readout Unit via </a:t>
            </a:r>
            <a:r>
              <a:rPr lang="en-US" sz="1600" b="1" dirty="0" smtClean="0"/>
              <a:t>2</a:t>
            </a:r>
            <a:r>
              <a:rPr lang="en-US" sz="1600" dirty="0" smtClean="0"/>
              <a:t> (differential) </a:t>
            </a:r>
            <a:r>
              <a:rPr lang="en-US" sz="1600" b="1" dirty="0" smtClean="0"/>
              <a:t>I2C buses</a:t>
            </a:r>
            <a:r>
              <a:rPr lang="en-US" sz="1600" dirty="0" smtClean="0"/>
              <a:t>, with multiple devices per bus</a:t>
            </a:r>
          </a:p>
          <a:p>
            <a:r>
              <a:rPr lang="en-US" sz="1600" dirty="0" smtClean="0"/>
              <a:t>Each Power Board consisting of 2 Power Units therefore has a total of four I2C buses</a:t>
            </a:r>
          </a:p>
          <a:p>
            <a:r>
              <a:rPr lang="en-US" sz="1600" dirty="0" smtClean="0"/>
              <a:t>In </a:t>
            </a:r>
            <a:r>
              <a:rPr lang="en-US" sz="1600" b="1" dirty="0" smtClean="0"/>
              <a:t>layers 5 &amp; 6</a:t>
            </a:r>
            <a:r>
              <a:rPr lang="en-US" sz="1600" dirty="0" smtClean="0"/>
              <a:t>, each </a:t>
            </a:r>
            <a:r>
              <a:rPr lang="en-US" sz="1600" b="1" dirty="0" smtClean="0"/>
              <a:t>Power Board </a:t>
            </a:r>
            <a:r>
              <a:rPr lang="en-US" sz="1600" dirty="0" smtClean="0"/>
              <a:t>interfaces to one </a:t>
            </a:r>
            <a:r>
              <a:rPr lang="en-US" sz="1600" b="1" dirty="0" smtClean="0"/>
              <a:t>Readout Unit </a:t>
            </a:r>
            <a:r>
              <a:rPr lang="en-US" sz="1600" dirty="0" smtClean="0"/>
              <a:t>(a total of four I2C buses per Readout Unit)</a:t>
            </a:r>
          </a:p>
          <a:p>
            <a:r>
              <a:rPr lang="en-US" sz="1600" dirty="0" smtClean="0"/>
              <a:t>In all other layers, each </a:t>
            </a:r>
            <a:r>
              <a:rPr lang="en-US" sz="1600" b="1" dirty="0" smtClean="0"/>
              <a:t>Power Unit </a:t>
            </a:r>
            <a:r>
              <a:rPr lang="en-US" sz="1600" dirty="0" smtClean="0"/>
              <a:t>interfaces to one </a:t>
            </a:r>
            <a:r>
              <a:rPr lang="en-US" sz="1600" b="1" dirty="0" smtClean="0"/>
              <a:t>Readout Unit </a:t>
            </a:r>
            <a:r>
              <a:rPr lang="en-US" sz="1600" dirty="0" smtClean="0"/>
              <a:t>(a total of two I2C buses per Readout Unit)</a:t>
            </a:r>
          </a:p>
          <a:p>
            <a:r>
              <a:rPr lang="en-US" sz="1600" dirty="0" smtClean="0"/>
              <a:t>Control via two I2C wishbone slaves (one per Power Unit) allows setting and monitoring voltages, currents, temperature thresholds and power status</a:t>
            </a:r>
            <a:endParaRPr lang="en-US" sz="1600"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29</a:t>
            </a:fld>
            <a:endParaRPr lang="en-US"/>
          </a:p>
        </p:txBody>
      </p:sp>
      <p:pic>
        <p:nvPicPr>
          <p:cNvPr id="8" name="Picture 7"/>
          <p:cNvPicPr>
            <a:picLocks noChangeAspect="1"/>
          </p:cNvPicPr>
          <p:nvPr/>
        </p:nvPicPr>
        <p:blipFill>
          <a:blip r:embed="rId2"/>
          <a:stretch>
            <a:fillRect/>
          </a:stretch>
        </p:blipFill>
        <p:spPr>
          <a:xfrm>
            <a:off x="1200048" y="4554934"/>
            <a:ext cx="3968950" cy="1458486"/>
          </a:xfrm>
          <a:prstGeom prst="rect">
            <a:avLst/>
          </a:prstGeom>
        </p:spPr>
      </p:pic>
      <p:pic>
        <p:nvPicPr>
          <p:cNvPr id="9" name="Picture 8"/>
          <p:cNvPicPr>
            <a:picLocks noChangeAspect="1"/>
          </p:cNvPicPr>
          <p:nvPr/>
        </p:nvPicPr>
        <p:blipFill>
          <a:blip r:embed="rId3"/>
          <a:stretch>
            <a:fillRect/>
          </a:stretch>
        </p:blipFill>
        <p:spPr>
          <a:xfrm>
            <a:off x="7457004" y="4554934"/>
            <a:ext cx="3273823" cy="1470663"/>
          </a:xfrm>
          <a:prstGeom prst="rect">
            <a:avLst/>
          </a:prstGeom>
        </p:spPr>
      </p:pic>
      <p:sp>
        <p:nvSpPr>
          <p:cNvPr id="10" name="TextBox 9"/>
          <p:cNvSpPr txBox="1"/>
          <p:nvPr/>
        </p:nvSpPr>
        <p:spPr>
          <a:xfrm>
            <a:off x="7786901" y="6071755"/>
            <a:ext cx="2614028" cy="338554"/>
          </a:xfrm>
          <a:prstGeom prst="rect">
            <a:avLst/>
          </a:prstGeom>
          <a:noFill/>
        </p:spPr>
        <p:txBody>
          <a:bodyPr wrap="square" rtlCol="0">
            <a:spAutoFit/>
          </a:bodyPr>
          <a:lstStyle/>
          <a:p>
            <a:r>
              <a:rPr lang="en-US" sz="1600" dirty="0" smtClean="0"/>
              <a:t>Middle Layer Configuration</a:t>
            </a:r>
            <a:endParaRPr lang="en-US" sz="1600" dirty="0"/>
          </a:p>
        </p:txBody>
      </p:sp>
      <p:sp>
        <p:nvSpPr>
          <p:cNvPr id="11" name="TextBox 10"/>
          <p:cNvSpPr txBox="1"/>
          <p:nvPr/>
        </p:nvSpPr>
        <p:spPr>
          <a:xfrm>
            <a:off x="1500160" y="6071755"/>
            <a:ext cx="2614028" cy="338554"/>
          </a:xfrm>
          <a:prstGeom prst="rect">
            <a:avLst/>
          </a:prstGeom>
          <a:noFill/>
        </p:spPr>
        <p:txBody>
          <a:bodyPr wrap="square" rtlCol="0">
            <a:spAutoFit/>
          </a:bodyPr>
          <a:lstStyle/>
          <a:p>
            <a:r>
              <a:rPr lang="en-US" sz="1600" dirty="0" smtClean="0"/>
              <a:t>Outer Layer Configuration</a:t>
            </a:r>
            <a:endParaRPr lang="en-US" sz="1600" dirty="0"/>
          </a:p>
        </p:txBody>
      </p:sp>
    </p:spTree>
    <p:extLst>
      <p:ext uri="{BB962C8B-B14F-4D97-AF65-F5344CB8AC3E}">
        <p14:creationId xmlns:p14="http://schemas.microsoft.com/office/powerpoint/2010/main" val="43493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Readout Unit Firmware Purpose</a:t>
            </a:r>
            <a:endParaRPr lang="en-US" dirty="0"/>
          </a:p>
        </p:txBody>
      </p:sp>
      <p:grpSp>
        <p:nvGrpSpPr>
          <p:cNvPr id="7" name="Group 6"/>
          <p:cNvGrpSpPr/>
          <p:nvPr/>
        </p:nvGrpSpPr>
        <p:grpSpPr>
          <a:xfrm>
            <a:off x="2824749" y="4812178"/>
            <a:ext cx="1321336" cy="1354509"/>
            <a:chOff x="524374" y="5085230"/>
            <a:chExt cx="1321336" cy="1354509"/>
          </a:xfrm>
        </p:grpSpPr>
        <p:sp>
          <p:nvSpPr>
            <p:cNvPr id="8" name="Rectangle 7"/>
            <p:cNvSpPr/>
            <p:nvPr/>
          </p:nvSpPr>
          <p:spPr>
            <a:xfrm>
              <a:off x="549217" y="5143739"/>
              <a:ext cx="1296493" cy="1296000"/>
            </a:xfrm>
            <a:prstGeom prst="rect">
              <a:avLst/>
            </a:prstGeom>
            <a:solidFill>
              <a:schemeClr val="accent5">
                <a:lumMod val="20000"/>
                <a:lumOff val="80000"/>
              </a:schemeClr>
            </a:solidFill>
            <a:ln w="19050">
              <a:solidFill>
                <a:schemeClr val="accent6"/>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9" name="Rectangle 8"/>
            <p:cNvSpPr/>
            <p:nvPr/>
          </p:nvSpPr>
          <p:spPr>
            <a:xfrm>
              <a:off x="524374" y="5085230"/>
              <a:ext cx="996944" cy="229089"/>
            </a:xfrm>
            <a:prstGeom prst="rect">
              <a:avLst/>
            </a:prstGeom>
          </p:spPr>
          <p:txBody>
            <a:bodyPr wrap="none">
              <a:spAutoFit/>
            </a:bodyPr>
            <a:lstStyle/>
            <a:p>
              <a:r>
                <a:rPr lang="en-US" sz="1000" b="1" dirty="0">
                  <a:solidFill>
                    <a:srgbClr val="C00000"/>
                  </a:solidFill>
                </a:rPr>
                <a:t>Power Unit (PU)</a:t>
              </a:r>
              <a:endParaRPr lang="en-US" sz="1000" dirty="0"/>
            </a:p>
          </p:txBody>
        </p:sp>
        <p:pic>
          <p:nvPicPr>
            <p:cNvPr id="10" name="Picture 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264710"/>
              <a:ext cx="242059" cy="242059"/>
            </a:xfrm>
            <a:prstGeom prst="rect">
              <a:avLst/>
            </a:prstGeom>
          </p:spPr>
        </p:pic>
        <p:pic>
          <p:nvPicPr>
            <p:cNvPr id="11" name="Picture 1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264710"/>
              <a:ext cx="242059" cy="242059"/>
            </a:xfrm>
            <a:prstGeom prst="rect">
              <a:avLst/>
            </a:prstGeom>
          </p:spPr>
        </p:pic>
        <p:pic>
          <p:nvPicPr>
            <p:cNvPr id="12" name="Picture 1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264710"/>
              <a:ext cx="242059" cy="242059"/>
            </a:xfrm>
            <a:prstGeom prst="rect">
              <a:avLst/>
            </a:prstGeom>
          </p:spPr>
        </p:pic>
        <p:pic>
          <p:nvPicPr>
            <p:cNvPr id="13" name="Picture 1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552750"/>
              <a:ext cx="242059" cy="242059"/>
            </a:xfrm>
            <a:prstGeom prst="rect">
              <a:avLst/>
            </a:prstGeom>
          </p:spPr>
        </p:pic>
        <p:pic>
          <p:nvPicPr>
            <p:cNvPr id="14" name="Picture 1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552750"/>
              <a:ext cx="242059" cy="242059"/>
            </a:xfrm>
            <a:prstGeom prst="rect">
              <a:avLst/>
            </a:prstGeom>
          </p:spPr>
        </p:pic>
        <p:pic>
          <p:nvPicPr>
            <p:cNvPr id="15" name="Picture 1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552750"/>
              <a:ext cx="242059" cy="242059"/>
            </a:xfrm>
            <a:prstGeom prst="rect">
              <a:avLst/>
            </a:prstGeom>
          </p:spPr>
        </p:pic>
        <p:pic>
          <p:nvPicPr>
            <p:cNvPr id="16" name="Picture 1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840790"/>
              <a:ext cx="242059" cy="242059"/>
            </a:xfrm>
            <a:prstGeom prst="rect">
              <a:avLst/>
            </a:prstGeom>
          </p:spPr>
        </p:pic>
        <p:pic>
          <p:nvPicPr>
            <p:cNvPr id="17" name="Picture 1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840790"/>
              <a:ext cx="242059" cy="242059"/>
            </a:xfrm>
            <a:prstGeom prst="rect">
              <a:avLst/>
            </a:prstGeom>
          </p:spPr>
        </p:pic>
        <p:pic>
          <p:nvPicPr>
            <p:cNvPr id="18" name="Picture 1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840790"/>
              <a:ext cx="242059" cy="242059"/>
            </a:xfrm>
            <a:prstGeom prst="rect">
              <a:avLst/>
            </a:prstGeom>
          </p:spPr>
        </p:pic>
        <p:pic>
          <p:nvPicPr>
            <p:cNvPr id="19" name="Picture 1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6128830"/>
              <a:ext cx="242059" cy="242059"/>
            </a:xfrm>
            <a:prstGeom prst="rect">
              <a:avLst/>
            </a:prstGeom>
          </p:spPr>
        </p:pic>
        <p:pic>
          <p:nvPicPr>
            <p:cNvPr id="20" name="Picture 1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6128830"/>
              <a:ext cx="242059" cy="242059"/>
            </a:xfrm>
            <a:prstGeom prst="rect">
              <a:avLst/>
            </a:prstGeom>
          </p:spPr>
        </p:pic>
        <p:pic>
          <p:nvPicPr>
            <p:cNvPr id="21" name="Picture 2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6128830"/>
              <a:ext cx="242059" cy="242059"/>
            </a:xfrm>
            <a:prstGeom prst="rect">
              <a:avLst/>
            </a:prstGeom>
          </p:spPr>
        </p:pic>
        <p:pic>
          <p:nvPicPr>
            <p:cNvPr id="22" name="Picture 2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264710"/>
              <a:ext cx="242059" cy="242059"/>
            </a:xfrm>
            <a:prstGeom prst="rect">
              <a:avLst/>
            </a:prstGeom>
          </p:spPr>
        </p:pic>
        <p:pic>
          <p:nvPicPr>
            <p:cNvPr id="23" name="Picture 2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552750"/>
              <a:ext cx="242059" cy="242059"/>
            </a:xfrm>
            <a:prstGeom prst="rect">
              <a:avLst/>
            </a:prstGeom>
          </p:spPr>
        </p:pic>
        <p:pic>
          <p:nvPicPr>
            <p:cNvPr id="24" name="Picture 2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840790"/>
              <a:ext cx="242059" cy="242059"/>
            </a:xfrm>
            <a:prstGeom prst="rect">
              <a:avLst/>
            </a:prstGeom>
          </p:spPr>
        </p:pic>
        <p:pic>
          <p:nvPicPr>
            <p:cNvPr id="25" name="Picture 2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6128830"/>
              <a:ext cx="242059" cy="242059"/>
            </a:xfrm>
            <a:prstGeom prst="rect">
              <a:avLst/>
            </a:prstGeom>
          </p:spPr>
        </p:pic>
      </p:grpSp>
      <p:sp>
        <p:nvSpPr>
          <p:cNvPr id="26" name="Right Arrow 25"/>
          <p:cNvSpPr/>
          <p:nvPr/>
        </p:nvSpPr>
        <p:spPr>
          <a:xfrm>
            <a:off x="8322665" y="1982116"/>
            <a:ext cx="1152190" cy="26196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Data @ 3.2 Gb/s</a:t>
            </a:r>
            <a:endParaRPr lang="en-US" sz="1000" dirty="0">
              <a:solidFill>
                <a:schemeClr val="tx1"/>
              </a:solidFill>
            </a:endParaRPr>
          </a:p>
        </p:txBody>
      </p:sp>
      <p:sp>
        <p:nvSpPr>
          <p:cNvPr id="27" name="Left Arrow 26"/>
          <p:cNvSpPr/>
          <p:nvPr/>
        </p:nvSpPr>
        <p:spPr>
          <a:xfrm>
            <a:off x="8322665" y="3459886"/>
            <a:ext cx="1152190" cy="270149"/>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Trigger</a:t>
            </a:r>
            <a:endParaRPr lang="en-US" sz="1000" dirty="0">
              <a:solidFill>
                <a:schemeClr val="bg1"/>
              </a:solidFill>
            </a:endParaRPr>
          </a:p>
        </p:txBody>
      </p:sp>
      <p:grpSp>
        <p:nvGrpSpPr>
          <p:cNvPr id="28" name="Group 27"/>
          <p:cNvGrpSpPr/>
          <p:nvPr/>
        </p:nvGrpSpPr>
        <p:grpSpPr>
          <a:xfrm>
            <a:off x="5658365" y="1706203"/>
            <a:ext cx="569550" cy="538250"/>
            <a:chOff x="1691600" y="836800"/>
            <a:chExt cx="813258" cy="813258"/>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21428" t="21428" r="21428" b="21428"/>
            <a:stretch/>
          </p:blipFill>
          <p:spPr>
            <a:xfrm>
              <a:off x="1691600" y="836800"/>
              <a:ext cx="813258" cy="813258"/>
            </a:xfrm>
            <a:prstGeom prst="rect">
              <a:avLst/>
            </a:prstGeom>
          </p:spPr>
        </p:pic>
        <p:sp>
          <p:nvSpPr>
            <p:cNvPr id="30" name="TextBox 29"/>
            <p:cNvSpPr txBox="1"/>
            <p:nvPr/>
          </p:nvSpPr>
          <p:spPr>
            <a:xfrm>
              <a:off x="1792864" y="1039870"/>
              <a:ext cx="542170" cy="474401"/>
            </a:xfrm>
            <a:prstGeom prst="rect">
              <a:avLst/>
            </a:prstGeom>
            <a:noFill/>
          </p:spPr>
          <p:txBody>
            <a:bodyPr wrap="none" lIns="36000" tIns="36000" rIns="36000" bIns="36000" rtlCol="0" anchor="ctr" anchorCtr="0">
              <a:noAutofit/>
            </a:bodyPr>
            <a:lstStyle/>
            <a:p>
              <a:pPr algn="ctr"/>
              <a:r>
                <a:rPr lang="en-US" sz="900" b="1" dirty="0" smtClean="0">
                  <a:solidFill>
                    <a:schemeClr val="bg1"/>
                  </a:solidFill>
                </a:rPr>
                <a:t>GBTx</a:t>
              </a:r>
              <a:endParaRPr lang="en-US" sz="2000" b="1" dirty="0" smtClean="0">
                <a:solidFill>
                  <a:schemeClr val="bg1"/>
                </a:solidFill>
              </a:endParaRPr>
            </a:p>
          </p:txBody>
        </p:sp>
      </p:grpSp>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1585529" y="1554215"/>
            <a:ext cx="1368297" cy="200023"/>
          </a:xfrm>
          <a:prstGeom prst="rect">
            <a:avLst/>
          </a:prstGeom>
        </p:spPr>
      </p:pic>
      <p:cxnSp>
        <p:nvCxnSpPr>
          <p:cNvPr id="32" name="Straight Connector 31"/>
          <p:cNvCxnSpPr/>
          <p:nvPr/>
        </p:nvCxnSpPr>
        <p:spPr>
          <a:xfrm flipH="1">
            <a:off x="6234476" y="2140418"/>
            <a:ext cx="648089"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5658265" y="2476494"/>
            <a:ext cx="569650" cy="551748"/>
            <a:chOff x="1691600" y="836800"/>
            <a:chExt cx="813258" cy="813258"/>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21428" t="21428" r="21428" b="21428"/>
            <a:stretch/>
          </p:blipFill>
          <p:spPr>
            <a:xfrm>
              <a:off x="1691600" y="836800"/>
              <a:ext cx="813258" cy="813258"/>
            </a:xfrm>
            <a:prstGeom prst="rect">
              <a:avLst/>
            </a:prstGeom>
          </p:spPr>
        </p:pic>
        <p:sp>
          <p:nvSpPr>
            <p:cNvPr id="35" name="TextBox 34"/>
            <p:cNvSpPr txBox="1"/>
            <p:nvPr/>
          </p:nvSpPr>
          <p:spPr>
            <a:xfrm>
              <a:off x="1792864" y="1039870"/>
              <a:ext cx="542170" cy="474401"/>
            </a:xfrm>
            <a:prstGeom prst="rect">
              <a:avLst/>
            </a:prstGeom>
            <a:noFill/>
          </p:spPr>
          <p:txBody>
            <a:bodyPr wrap="none" lIns="36000" tIns="36000" rIns="36000" bIns="36000" rtlCol="0" anchor="ctr" anchorCtr="0">
              <a:noAutofit/>
            </a:bodyPr>
            <a:lstStyle/>
            <a:p>
              <a:pPr algn="ctr"/>
              <a:r>
                <a:rPr lang="en-US" sz="900" b="1" dirty="0" smtClean="0">
                  <a:solidFill>
                    <a:schemeClr val="bg1"/>
                  </a:solidFill>
                </a:rPr>
                <a:t>GBTx</a:t>
              </a:r>
              <a:endParaRPr lang="en-US" sz="2000" b="1" dirty="0" smtClean="0">
                <a:solidFill>
                  <a:schemeClr val="bg1"/>
                </a:solidFill>
              </a:endParaRPr>
            </a:p>
          </p:txBody>
        </p:sp>
      </p:grpSp>
      <p:cxnSp>
        <p:nvCxnSpPr>
          <p:cNvPr id="36" name="Straight Connector 35"/>
          <p:cNvCxnSpPr/>
          <p:nvPr/>
        </p:nvCxnSpPr>
        <p:spPr>
          <a:xfrm flipH="1">
            <a:off x="6234476" y="2739786"/>
            <a:ext cx="648089"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34475" y="3684283"/>
            <a:ext cx="648090" cy="0"/>
          </a:xfrm>
          <a:prstGeom prst="line">
            <a:avLst/>
          </a:prstGeom>
          <a:ln w="38100">
            <a:solidFill>
              <a:srgbClr val="FF00FF"/>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5658265" y="3260284"/>
            <a:ext cx="569650" cy="599024"/>
            <a:chOff x="1691600" y="836800"/>
            <a:chExt cx="813258" cy="813258"/>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l="21428" t="21428" r="21428" b="21428"/>
            <a:stretch/>
          </p:blipFill>
          <p:spPr>
            <a:xfrm>
              <a:off x="1691600" y="836800"/>
              <a:ext cx="813258" cy="813258"/>
            </a:xfrm>
            <a:prstGeom prst="rect">
              <a:avLst/>
            </a:prstGeom>
          </p:spPr>
        </p:pic>
        <p:sp>
          <p:nvSpPr>
            <p:cNvPr id="40" name="TextBox 39"/>
            <p:cNvSpPr txBox="1"/>
            <p:nvPr/>
          </p:nvSpPr>
          <p:spPr>
            <a:xfrm>
              <a:off x="1792864" y="1039870"/>
              <a:ext cx="542170" cy="474401"/>
            </a:xfrm>
            <a:prstGeom prst="rect">
              <a:avLst/>
            </a:prstGeom>
            <a:noFill/>
          </p:spPr>
          <p:txBody>
            <a:bodyPr wrap="none" lIns="36000" tIns="36000" rIns="36000" bIns="36000" rtlCol="0" anchor="ctr" anchorCtr="0">
              <a:noAutofit/>
            </a:bodyPr>
            <a:lstStyle/>
            <a:p>
              <a:pPr algn="ctr"/>
              <a:r>
                <a:rPr lang="en-US" sz="900" b="1" dirty="0" smtClean="0">
                  <a:solidFill>
                    <a:schemeClr val="bg1"/>
                  </a:solidFill>
                </a:rPr>
                <a:t>GBTx</a:t>
              </a:r>
              <a:endParaRPr lang="en-US" sz="2000" b="1" dirty="0" smtClean="0">
                <a:solidFill>
                  <a:schemeClr val="bg1"/>
                </a:solidFill>
              </a:endParaRPr>
            </a:p>
          </p:txBody>
        </p:sp>
      </p:grpSp>
      <p:grpSp>
        <p:nvGrpSpPr>
          <p:cNvPr id="41" name="Group 40"/>
          <p:cNvGrpSpPr/>
          <p:nvPr/>
        </p:nvGrpSpPr>
        <p:grpSpPr>
          <a:xfrm>
            <a:off x="6270381" y="2936118"/>
            <a:ext cx="612184" cy="493922"/>
            <a:chOff x="4391876" y="5445280"/>
            <a:chExt cx="612184" cy="689838"/>
          </a:xfrm>
        </p:grpSpPr>
        <p:cxnSp>
          <p:nvCxnSpPr>
            <p:cNvPr id="42" name="Straight Connector 41"/>
            <p:cNvCxnSpPr/>
            <p:nvPr/>
          </p:nvCxnSpPr>
          <p:spPr>
            <a:xfrm flipH="1">
              <a:off x="4391876" y="6135118"/>
              <a:ext cx="288138" cy="0"/>
            </a:xfrm>
            <a:prstGeom prst="line">
              <a:avLst/>
            </a:prstGeom>
            <a:ln w="38100" cap="rnd">
              <a:solidFill>
                <a:srgbClr val="FFC000"/>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680014" y="5445280"/>
              <a:ext cx="324046" cy="0"/>
            </a:xfrm>
            <a:prstGeom prst="line">
              <a:avLst/>
            </a:prstGeom>
            <a:ln w="38100" cap="rnd">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680014" y="5445280"/>
              <a:ext cx="0" cy="689838"/>
            </a:xfrm>
            <a:prstGeom prst="line">
              <a:avLst/>
            </a:prstGeom>
            <a:ln w="38100" cap="rnd">
              <a:solidFill>
                <a:srgbClr val="FFC000"/>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flipH="1">
            <a:off x="5010175" y="2139428"/>
            <a:ext cx="576000"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956287" y="1952747"/>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cxnSp>
        <p:nvCxnSpPr>
          <p:cNvPr id="47" name="Straight Connector 46"/>
          <p:cNvCxnSpPr/>
          <p:nvPr/>
        </p:nvCxnSpPr>
        <p:spPr>
          <a:xfrm flipH="1">
            <a:off x="5010176" y="1923398"/>
            <a:ext cx="576000" cy="0"/>
          </a:xfrm>
          <a:prstGeom prst="line">
            <a:avLst/>
          </a:prstGeom>
          <a:ln w="3810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46270" y="1725303"/>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grpSp>
        <p:nvGrpSpPr>
          <p:cNvPr id="49" name="Group 48"/>
          <p:cNvGrpSpPr/>
          <p:nvPr/>
        </p:nvGrpSpPr>
        <p:grpSpPr>
          <a:xfrm>
            <a:off x="4974645" y="2535498"/>
            <a:ext cx="611530" cy="216000"/>
            <a:chOff x="2880239" y="2501969"/>
            <a:chExt cx="611530" cy="216000"/>
          </a:xfrm>
        </p:grpSpPr>
        <p:cxnSp>
          <p:nvCxnSpPr>
            <p:cNvPr id="50" name="Straight Connector 49"/>
            <p:cNvCxnSpPr/>
            <p:nvPr/>
          </p:nvCxnSpPr>
          <p:spPr>
            <a:xfrm flipH="1">
              <a:off x="2915769" y="2708900"/>
              <a:ext cx="576000"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880239" y="2501969"/>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grpSp>
      <p:cxnSp>
        <p:nvCxnSpPr>
          <p:cNvPr id="52" name="Straight Connector 51"/>
          <p:cNvCxnSpPr/>
          <p:nvPr/>
        </p:nvCxnSpPr>
        <p:spPr>
          <a:xfrm flipH="1">
            <a:off x="5010175" y="3459944"/>
            <a:ext cx="576000"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046270" y="3507648"/>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cxnSp>
        <p:nvCxnSpPr>
          <p:cNvPr id="54" name="Straight Connector 53"/>
          <p:cNvCxnSpPr/>
          <p:nvPr/>
        </p:nvCxnSpPr>
        <p:spPr>
          <a:xfrm flipH="1">
            <a:off x="5010176" y="3710620"/>
            <a:ext cx="576000" cy="0"/>
          </a:xfrm>
          <a:prstGeom prst="line">
            <a:avLst/>
          </a:prstGeom>
          <a:ln w="38100">
            <a:solidFill>
              <a:srgbClr val="FF00FF"/>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992291" y="3243887"/>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grpSp>
        <p:nvGrpSpPr>
          <p:cNvPr id="56" name="Group 55"/>
          <p:cNvGrpSpPr/>
          <p:nvPr/>
        </p:nvGrpSpPr>
        <p:grpSpPr>
          <a:xfrm>
            <a:off x="3904865" y="2930928"/>
            <a:ext cx="727586" cy="754844"/>
            <a:chOff x="1977571" y="683354"/>
            <a:chExt cx="792000" cy="792000"/>
          </a:xfrm>
        </p:grpSpPr>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1417" t="25585" r="26199" b="22031"/>
            <a:stretch/>
          </p:blipFill>
          <p:spPr>
            <a:xfrm>
              <a:off x="1977571" y="683354"/>
              <a:ext cx="792000" cy="792000"/>
            </a:xfrm>
            <a:prstGeom prst="rect">
              <a:avLst/>
            </a:prstGeom>
          </p:spPr>
        </p:pic>
        <p:sp>
          <p:nvSpPr>
            <p:cNvPr id="58" name="TextBox 57"/>
            <p:cNvSpPr txBox="1"/>
            <p:nvPr/>
          </p:nvSpPr>
          <p:spPr>
            <a:xfrm>
              <a:off x="2063707" y="867276"/>
              <a:ext cx="631951" cy="401168"/>
            </a:xfrm>
            <a:prstGeom prst="rect">
              <a:avLst/>
            </a:prstGeom>
            <a:noFill/>
          </p:spPr>
          <p:txBody>
            <a:bodyPr wrap="none" lIns="36000" tIns="36000" rIns="36000" bIns="36000" rtlCol="0" anchor="ctr" anchorCtr="0">
              <a:noAutofit/>
            </a:bodyPr>
            <a:lstStyle/>
            <a:p>
              <a:pPr algn="ctr"/>
              <a:r>
                <a:rPr lang="en-US" sz="700" b="1" dirty="0" smtClean="0">
                  <a:solidFill>
                    <a:schemeClr val="bg1"/>
                  </a:solidFill>
                </a:rPr>
                <a:t>SRAM</a:t>
              </a:r>
            </a:p>
            <a:p>
              <a:pPr algn="ctr"/>
              <a:r>
                <a:rPr lang="en-US" sz="1200" b="1" dirty="0" smtClean="0">
                  <a:solidFill>
                    <a:schemeClr val="bg1"/>
                  </a:solidFill>
                </a:rPr>
                <a:t>FPGA</a:t>
              </a:r>
              <a:endParaRPr lang="en-US" b="1" dirty="0" smtClean="0">
                <a:solidFill>
                  <a:schemeClr val="bg1"/>
                </a:solidFill>
              </a:endParaRPr>
            </a:p>
          </p:txBody>
        </p:sp>
      </p:grpSp>
      <p:grpSp>
        <p:nvGrpSpPr>
          <p:cNvPr id="59" name="Group 58"/>
          <p:cNvGrpSpPr/>
          <p:nvPr/>
        </p:nvGrpSpPr>
        <p:grpSpPr>
          <a:xfrm>
            <a:off x="3965033" y="2350164"/>
            <a:ext cx="498881" cy="483129"/>
            <a:chOff x="2047642" y="235714"/>
            <a:chExt cx="792000" cy="792000"/>
          </a:xfrm>
        </p:grpSpPr>
        <p:pic>
          <p:nvPicPr>
            <p:cNvPr id="60" name="Picture 59"/>
            <p:cNvPicPr>
              <a:picLocks noChangeAspect="1"/>
            </p:cNvPicPr>
            <p:nvPr/>
          </p:nvPicPr>
          <p:blipFill rotWithShape="1">
            <a:blip r:embed="rId7" cstate="print">
              <a:extLst>
                <a:ext uri="{28A0092B-C50C-407E-A947-70E740481C1C}">
                  <a14:useLocalDpi xmlns:a14="http://schemas.microsoft.com/office/drawing/2010/main" val="0"/>
                </a:ext>
              </a:extLst>
            </a:blip>
            <a:srcRect l="21431" t="24983" r="26186" b="22634"/>
            <a:stretch/>
          </p:blipFill>
          <p:spPr>
            <a:xfrm>
              <a:off x="2047642" y="235714"/>
              <a:ext cx="792000" cy="792000"/>
            </a:xfrm>
            <a:prstGeom prst="rect">
              <a:avLst/>
            </a:prstGeom>
          </p:spPr>
        </p:pic>
        <p:sp>
          <p:nvSpPr>
            <p:cNvPr id="61" name="TextBox 60"/>
            <p:cNvSpPr txBox="1"/>
            <p:nvPr/>
          </p:nvSpPr>
          <p:spPr>
            <a:xfrm>
              <a:off x="2119682" y="325994"/>
              <a:ext cx="646900" cy="576080"/>
            </a:xfrm>
            <a:prstGeom prst="rect">
              <a:avLst/>
            </a:prstGeom>
            <a:noFill/>
          </p:spPr>
          <p:txBody>
            <a:bodyPr wrap="none" lIns="36000" tIns="36000" rIns="36000" bIns="36000" rtlCol="0" anchor="ctr" anchorCtr="0">
              <a:noAutofit/>
            </a:bodyPr>
            <a:lstStyle/>
            <a:p>
              <a:pPr algn="ctr"/>
              <a:r>
                <a:rPr lang="en-US" sz="600" b="1" dirty="0" smtClean="0">
                  <a:solidFill>
                    <a:schemeClr val="bg1"/>
                  </a:solidFill>
                </a:rPr>
                <a:t>FLASH</a:t>
              </a:r>
            </a:p>
            <a:p>
              <a:pPr algn="ctr"/>
              <a:r>
                <a:rPr lang="en-US" sz="800" b="1" dirty="0" smtClean="0">
                  <a:solidFill>
                    <a:schemeClr val="bg1"/>
                  </a:solidFill>
                </a:rPr>
                <a:t>FPGA</a:t>
              </a:r>
              <a:endParaRPr lang="en-US" sz="1200" b="1" dirty="0" smtClean="0">
                <a:solidFill>
                  <a:schemeClr val="bg1"/>
                </a:solidFill>
              </a:endParaRPr>
            </a:p>
          </p:txBody>
        </p:sp>
      </p:grpSp>
      <p:sp>
        <p:nvSpPr>
          <p:cNvPr id="62" name="Rounded Rectangle 61"/>
          <p:cNvSpPr/>
          <p:nvPr/>
        </p:nvSpPr>
        <p:spPr>
          <a:xfrm>
            <a:off x="3570165" y="1707397"/>
            <a:ext cx="1368000" cy="2062173"/>
          </a:xfrm>
          <a:prstGeom prst="roundRect">
            <a:avLst>
              <a:gd name="adj" fmla="val 3269"/>
            </a:avLst>
          </a:prstGeom>
          <a:ln w="1905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a:off x="3570005" y="1707398"/>
            <a:ext cx="1368160" cy="216000"/>
          </a:xfrm>
          <a:prstGeom prst="rect">
            <a:avLst/>
          </a:prstGeom>
          <a:noFill/>
        </p:spPr>
        <p:txBody>
          <a:bodyPr wrap="none" lIns="36000" tIns="36000" rIns="36000" bIns="36000" rtlCol="0" anchor="ctr" anchorCtr="0">
            <a:noAutofit/>
          </a:bodyPr>
          <a:lstStyle/>
          <a:p>
            <a:pPr algn="ctr"/>
            <a:r>
              <a:rPr lang="en-US" sz="1100" b="1" dirty="0" smtClean="0">
                <a:solidFill>
                  <a:schemeClr val="tx2"/>
                </a:solidFill>
              </a:rPr>
              <a:t>Programmable Logic</a:t>
            </a:r>
          </a:p>
        </p:txBody>
      </p:sp>
      <p:sp>
        <p:nvSpPr>
          <p:cNvPr id="64" name="TextBox 63"/>
          <p:cNvSpPr txBox="1"/>
          <p:nvPr/>
        </p:nvSpPr>
        <p:spPr>
          <a:xfrm>
            <a:off x="4454092" y="2022998"/>
            <a:ext cx="334295" cy="369278"/>
          </a:xfrm>
          <a:prstGeom prst="rect">
            <a:avLst/>
          </a:prstGeom>
          <a:noFill/>
        </p:spPr>
        <p:txBody>
          <a:bodyPr wrap="none" lIns="36000" tIns="36000" rIns="36000" bIns="36000" rtlCol="0" anchor="ctr" anchorCtr="0">
            <a:noAutofit/>
          </a:bodyPr>
          <a:lstStyle/>
          <a:p>
            <a:pPr algn="ctr"/>
            <a:r>
              <a:rPr lang="en-US" sz="700" b="1" dirty="0" smtClean="0">
                <a:solidFill>
                  <a:schemeClr val="bg1"/>
                </a:solidFill>
              </a:rPr>
              <a:t>FLASH</a:t>
            </a:r>
          </a:p>
          <a:p>
            <a:pPr algn="ctr"/>
            <a:r>
              <a:rPr lang="en-US" sz="700" b="1" dirty="0" smtClean="0">
                <a:solidFill>
                  <a:schemeClr val="bg1"/>
                </a:solidFill>
              </a:rPr>
              <a:t>Memory</a:t>
            </a:r>
            <a:endParaRPr lang="en-US" sz="1600" b="1" dirty="0">
              <a:solidFill>
                <a:schemeClr val="bg1"/>
              </a:solidFill>
            </a:endParaRPr>
          </a:p>
        </p:txBody>
      </p:sp>
      <p:grpSp>
        <p:nvGrpSpPr>
          <p:cNvPr id="65" name="Group 64"/>
          <p:cNvGrpSpPr/>
          <p:nvPr/>
        </p:nvGrpSpPr>
        <p:grpSpPr>
          <a:xfrm>
            <a:off x="5658265" y="795403"/>
            <a:ext cx="569650" cy="551113"/>
            <a:chOff x="1510875" y="718144"/>
            <a:chExt cx="858439" cy="858439"/>
          </a:xfrm>
        </p:grpSpPr>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18253" t="21428" r="21429" b="18254"/>
            <a:stretch/>
          </p:blipFill>
          <p:spPr>
            <a:xfrm>
              <a:off x="1510875" y="718144"/>
              <a:ext cx="858439" cy="858439"/>
            </a:xfrm>
            <a:prstGeom prst="rect">
              <a:avLst/>
            </a:prstGeom>
          </p:spPr>
        </p:pic>
        <p:sp>
          <p:nvSpPr>
            <p:cNvPr id="67" name="TextBox 66"/>
            <p:cNvSpPr txBox="1"/>
            <p:nvPr/>
          </p:nvSpPr>
          <p:spPr>
            <a:xfrm>
              <a:off x="1682587" y="847005"/>
              <a:ext cx="542167" cy="557985"/>
            </a:xfrm>
            <a:prstGeom prst="rect">
              <a:avLst/>
            </a:prstGeom>
            <a:noFill/>
          </p:spPr>
          <p:txBody>
            <a:bodyPr wrap="none" lIns="36000" tIns="36000" rIns="36000" bIns="36000" rtlCol="0" anchor="ctr" anchorCtr="0">
              <a:noAutofit/>
            </a:bodyPr>
            <a:lstStyle/>
            <a:p>
              <a:pPr algn="ctr"/>
              <a:r>
                <a:rPr lang="en-US" sz="1000" b="1" dirty="0" smtClean="0">
                  <a:solidFill>
                    <a:schemeClr val="bg1"/>
                  </a:solidFill>
                </a:rPr>
                <a:t>SCA</a:t>
              </a:r>
              <a:endParaRPr lang="en-US" sz="2400" b="1" dirty="0">
                <a:solidFill>
                  <a:schemeClr val="bg1"/>
                </a:solidFill>
              </a:endParaRPr>
            </a:p>
          </p:txBody>
        </p:sp>
      </p:grpSp>
      <p:cxnSp>
        <p:nvCxnSpPr>
          <p:cNvPr id="68" name="Straight Arrow Connector 67"/>
          <p:cNvCxnSpPr>
            <a:stCxn id="29" idx="0"/>
            <a:endCxn id="66" idx="2"/>
          </p:cNvCxnSpPr>
          <p:nvPr/>
        </p:nvCxnSpPr>
        <p:spPr>
          <a:xfrm flipH="1" flipV="1">
            <a:off x="5943090" y="1346516"/>
            <a:ext cx="50" cy="359687"/>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234375" y="1923398"/>
            <a:ext cx="576000" cy="0"/>
          </a:xfrm>
          <a:prstGeom prst="line">
            <a:avLst/>
          </a:prstGeom>
          <a:ln w="3810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6918475" y="1853233"/>
            <a:ext cx="1224160" cy="339530"/>
          </a:xfrm>
          <a:prstGeom prst="rect">
            <a:avLst/>
          </a:prstGeom>
          <a:solidFill>
            <a:schemeClr val="accent1"/>
          </a:solidFill>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00" dirty="0" smtClean="0"/>
              <a:t>Optical transceiver</a:t>
            </a:r>
          </a:p>
          <a:p>
            <a:pPr algn="ctr"/>
            <a:r>
              <a:rPr lang="en-US" sz="1000" i="1" dirty="0" err="1" smtClean="0"/>
              <a:t>VTRx</a:t>
            </a:r>
            <a:endParaRPr lang="en-US" sz="1000" i="1" dirty="0"/>
          </a:p>
        </p:txBody>
      </p:sp>
      <p:sp>
        <p:nvSpPr>
          <p:cNvPr id="71" name="Rectangle 70"/>
          <p:cNvSpPr/>
          <p:nvPr/>
        </p:nvSpPr>
        <p:spPr>
          <a:xfrm>
            <a:off x="6913351" y="3430040"/>
            <a:ext cx="1224160" cy="339530"/>
          </a:xfrm>
          <a:prstGeom prst="rect">
            <a:avLst/>
          </a:prstGeom>
          <a:solidFill>
            <a:schemeClr val="accent1"/>
          </a:solidFill>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00" dirty="0" smtClean="0"/>
              <a:t>Optical transceiver</a:t>
            </a:r>
          </a:p>
          <a:p>
            <a:pPr algn="ctr"/>
            <a:r>
              <a:rPr lang="en-US" sz="1000" i="1" dirty="0" err="1" smtClean="0"/>
              <a:t>VTRx</a:t>
            </a:r>
            <a:endParaRPr lang="en-US" sz="1000" i="1" dirty="0"/>
          </a:p>
        </p:txBody>
      </p:sp>
      <p:sp>
        <p:nvSpPr>
          <p:cNvPr id="72" name="Rectangle 71"/>
          <p:cNvSpPr/>
          <p:nvPr/>
        </p:nvSpPr>
        <p:spPr>
          <a:xfrm>
            <a:off x="6918793" y="2674277"/>
            <a:ext cx="1218718" cy="339530"/>
          </a:xfrm>
          <a:prstGeom prst="rect">
            <a:avLst/>
          </a:prstGeom>
          <a:solidFill>
            <a:schemeClr val="accent1"/>
          </a:solidFill>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00" dirty="0" smtClean="0"/>
              <a:t>Optical transceiver</a:t>
            </a:r>
          </a:p>
          <a:p>
            <a:pPr algn="ctr"/>
            <a:r>
              <a:rPr lang="en-US" sz="1000" i="1" dirty="0" err="1" smtClean="0"/>
              <a:t>VTTx</a:t>
            </a:r>
            <a:endParaRPr lang="en-US" sz="1000" i="1" dirty="0"/>
          </a:p>
        </p:txBody>
      </p:sp>
      <p:sp>
        <p:nvSpPr>
          <p:cNvPr id="73" name="Right Arrow 72"/>
          <p:cNvSpPr/>
          <p:nvPr/>
        </p:nvSpPr>
        <p:spPr>
          <a:xfrm>
            <a:off x="8322665" y="2571837"/>
            <a:ext cx="1152190" cy="26196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Data @ 3.2 Gb/s</a:t>
            </a:r>
            <a:endParaRPr lang="en-US" sz="1000" dirty="0">
              <a:solidFill>
                <a:schemeClr val="tx1"/>
              </a:solidFill>
            </a:endParaRPr>
          </a:p>
        </p:txBody>
      </p:sp>
      <p:sp>
        <p:nvSpPr>
          <p:cNvPr id="74" name="Right Arrow 73"/>
          <p:cNvSpPr/>
          <p:nvPr/>
        </p:nvSpPr>
        <p:spPr>
          <a:xfrm>
            <a:off x="8322665" y="2829669"/>
            <a:ext cx="1152190" cy="26196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Data @ 3.2 Gb/s</a:t>
            </a:r>
            <a:endParaRPr lang="en-US" sz="1000" dirty="0">
              <a:solidFill>
                <a:schemeClr val="tx1"/>
              </a:solidFill>
            </a:endParaRPr>
          </a:p>
        </p:txBody>
      </p:sp>
      <p:sp>
        <p:nvSpPr>
          <p:cNvPr id="75" name="Left Arrow 74"/>
          <p:cNvSpPr/>
          <p:nvPr/>
        </p:nvSpPr>
        <p:spPr>
          <a:xfrm>
            <a:off x="8322665" y="1765465"/>
            <a:ext cx="1152190" cy="270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Control</a:t>
            </a:r>
            <a:endParaRPr lang="en-US" sz="1000" dirty="0">
              <a:solidFill>
                <a:schemeClr val="bg1"/>
              </a:solidFill>
            </a:endParaRPr>
          </a:p>
        </p:txBody>
      </p:sp>
      <p:grpSp>
        <p:nvGrpSpPr>
          <p:cNvPr id="76" name="Group 75"/>
          <p:cNvGrpSpPr/>
          <p:nvPr/>
        </p:nvGrpSpPr>
        <p:grpSpPr>
          <a:xfrm>
            <a:off x="4337660" y="1892599"/>
            <a:ext cx="517054" cy="396000"/>
            <a:chOff x="4834653" y="4939907"/>
            <a:chExt cx="396000" cy="396000"/>
          </a:xfrm>
        </p:grpSpPr>
        <p:pic>
          <p:nvPicPr>
            <p:cNvPr id="77" name="Picture 76"/>
            <p:cNvPicPr>
              <a:picLocks noChangeAspect="1"/>
            </p:cNvPicPr>
            <p:nvPr/>
          </p:nvPicPr>
          <p:blipFill rotWithShape="1">
            <a:blip r:embed="rId7" cstate="print">
              <a:extLst>
                <a:ext uri="{28A0092B-C50C-407E-A947-70E740481C1C}">
                  <a14:useLocalDpi xmlns:a14="http://schemas.microsoft.com/office/drawing/2010/main" val="0"/>
                </a:ext>
              </a:extLst>
            </a:blip>
            <a:srcRect l="21431" t="24983" r="26186" b="22634"/>
            <a:stretch/>
          </p:blipFill>
          <p:spPr>
            <a:xfrm>
              <a:off x="4834653" y="4939907"/>
              <a:ext cx="396000" cy="396000"/>
            </a:xfrm>
            <a:prstGeom prst="rect">
              <a:avLst/>
            </a:prstGeom>
          </p:spPr>
        </p:pic>
        <p:sp>
          <p:nvSpPr>
            <p:cNvPr id="78" name="TextBox 77"/>
            <p:cNvSpPr txBox="1"/>
            <p:nvPr/>
          </p:nvSpPr>
          <p:spPr>
            <a:xfrm>
              <a:off x="4870673" y="4985047"/>
              <a:ext cx="323450" cy="288040"/>
            </a:xfrm>
            <a:prstGeom prst="rect">
              <a:avLst/>
            </a:prstGeom>
            <a:noFill/>
          </p:spPr>
          <p:txBody>
            <a:bodyPr wrap="none" lIns="36000" tIns="36000" rIns="36000" bIns="36000" rtlCol="0" anchor="ctr" anchorCtr="0">
              <a:noAutofit/>
            </a:bodyPr>
            <a:lstStyle/>
            <a:p>
              <a:pPr algn="ctr"/>
              <a:r>
                <a:rPr lang="en-US" sz="600" b="1" dirty="0" smtClean="0">
                  <a:solidFill>
                    <a:schemeClr val="bg1"/>
                  </a:solidFill>
                </a:rPr>
                <a:t>FLASH</a:t>
              </a:r>
            </a:p>
            <a:p>
              <a:pPr algn="ctr"/>
              <a:r>
                <a:rPr lang="en-US" sz="800" b="1" dirty="0" smtClean="0">
                  <a:solidFill>
                    <a:schemeClr val="bg1"/>
                  </a:solidFill>
                </a:rPr>
                <a:t>Memory</a:t>
              </a:r>
              <a:endParaRPr lang="en-US" sz="1200" b="1" dirty="0" smtClean="0">
                <a:solidFill>
                  <a:schemeClr val="bg1"/>
                </a:solidFill>
              </a:endParaRPr>
            </a:p>
          </p:txBody>
        </p:sp>
      </p:grpSp>
      <p:sp>
        <p:nvSpPr>
          <p:cNvPr id="79" name="Rounded Rectangle 78"/>
          <p:cNvSpPr/>
          <p:nvPr/>
        </p:nvSpPr>
        <p:spPr>
          <a:xfrm>
            <a:off x="3417359" y="741312"/>
            <a:ext cx="4833295" cy="3329399"/>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6784397" y="715292"/>
            <a:ext cx="1142689" cy="253157"/>
          </a:xfrm>
          <a:prstGeom prst="rect">
            <a:avLst/>
          </a:prstGeom>
          <a:noFill/>
        </p:spPr>
        <p:txBody>
          <a:bodyPr wrap="square" tIns="36000" bIns="36000" rtlCol="0" anchor="ctr" anchorCtr="0">
            <a:noAutofit/>
          </a:bodyPr>
          <a:lstStyle/>
          <a:p>
            <a:r>
              <a:rPr lang="en-US" sz="1400" b="1" dirty="0" smtClean="0">
                <a:solidFill>
                  <a:schemeClr val="tx2"/>
                </a:solidFill>
                <a:latin typeface="Calibri Light" panose="020F0302020204030204" pitchFamily="34" charset="0"/>
              </a:rPr>
              <a:t>Readout Unit</a:t>
            </a:r>
          </a:p>
        </p:txBody>
      </p:sp>
      <p:sp>
        <p:nvSpPr>
          <p:cNvPr id="81" name="Left Arrow 80"/>
          <p:cNvSpPr/>
          <p:nvPr/>
        </p:nvSpPr>
        <p:spPr>
          <a:xfrm>
            <a:off x="1961256" y="3314426"/>
            <a:ext cx="1258173" cy="270149"/>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Clock (40MHz)</a:t>
            </a:r>
            <a:endParaRPr lang="en-US" sz="1000" dirty="0">
              <a:solidFill>
                <a:schemeClr val="bg1"/>
              </a:solidFill>
            </a:endParaRPr>
          </a:p>
        </p:txBody>
      </p:sp>
      <p:sp>
        <p:nvSpPr>
          <p:cNvPr id="82" name="Left-Right Arrow 81"/>
          <p:cNvSpPr/>
          <p:nvPr/>
        </p:nvSpPr>
        <p:spPr>
          <a:xfrm>
            <a:off x="1930455" y="2930928"/>
            <a:ext cx="1367950" cy="312959"/>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Control (80 Mb/s)</a:t>
            </a:r>
            <a:endParaRPr lang="en-US" sz="1000" dirty="0">
              <a:solidFill>
                <a:schemeClr val="bg1"/>
              </a:solidFill>
            </a:endParaRPr>
          </a:p>
        </p:txBody>
      </p:sp>
      <p:sp>
        <p:nvSpPr>
          <p:cNvPr id="83" name="Right Arrow 82"/>
          <p:cNvSpPr/>
          <p:nvPr/>
        </p:nvSpPr>
        <p:spPr>
          <a:xfrm>
            <a:off x="1851281" y="2192763"/>
            <a:ext cx="1446561" cy="63690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solidFill>
              </a:rPr>
              <a:t>Data: 9 x 960 Mb/s</a:t>
            </a:r>
          </a:p>
          <a:p>
            <a:r>
              <a:rPr lang="en-US" sz="1000" dirty="0">
                <a:solidFill>
                  <a:schemeClr val="tx1"/>
                </a:solidFill>
              </a:rPr>
              <a:t>o</a:t>
            </a:r>
            <a:r>
              <a:rPr lang="en-US" sz="1000" dirty="0" smtClean="0">
                <a:solidFill>
                  <a:schemeClr val="tx1"/>
                </a:solidFill>
              </a:rPr>
              <a:t>r 16/28 x 320 Mb/s</a:t>
            </a:r>
            <a:endParaRPr lang="en-US" sz="1000" dirty="0">
              <a:solidFill>
                <a:schemeClr val="tx1"/>
              </a:solidFill>
            </a:endParaRPr>
          </a:p>
        </p:txBody>
      </p:sp>
      <p:pic>
        <p:nvPicPr>
          <p:cNvPr id="84" name="Picture 8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1737929" y="1706615"/>
            <a:ext cx="1368297" cy="200023"/>
          </a:xfrm>
          <a:prstGeom prst="rect">
            <a:avLst/>
          </a:prstGeom>
        </p:spPr>
      </p:pic>
      <p:pic>
        <p:nvPicPr>
          <p:cNvPr id="85" name="Picture 8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1890329" y="1859015"/>
            <a:ext cx="1368297" cy="200023"/>
          </a:xfrm>
          <a:prstGeom prst="rect">
            <a:avLst/>
          </a:prstGeom>
        </p:spPr>
      </p:pic>
      <p:pic>
        <p:nvPicPr>
          <p:cNvPr id="86" name="Picture 8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2042729" y="2011415"/>
            <a:ext cx="1368297" cy="200023"/>
          </a:xfrm>
          <a:prstGeom prst="rect">
            <a:avLst/>
          </a:prstGeom>
        </p:spPr>
      </p:pic>
      <p:cxnSp>
        <p:nvCxnSpPr>
          <p:cNvPr id="87" name="Elbow Connector 86"/>
          <p:cNvCxnSpPr/>
          <p:nvPr/>
        </p:nvCxnSpPr>
        <p:spPr>
          <a:xfrm rot="5400000">
            <a:off x="3928342" y="4274584"/>
            <a:ext cx="644627" cy="406875"/>
          </a:xfrm>
          <a:prstGeom prst="bentConnector3">
            <a:avLst>
              <a:gd name="adj1" fmla="val 100573"/>
            </a:avLst>
          </a:prstGeom>
          <a:ln w="19050">
            <a:solidFill>
              <a:schemeClr val="tx2"/>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87"/>
          <p:cNvCxnSpPr/>
          <p:nvPr/>
        </p:nvCxnSpPr>
        <p:spPr>
          <a:xfrm rot="5400000">
            <a:off x="3979337" y="4379891"/>
            <a:ext cx="779472" cy="356383"/>
          </a:xfrm>
          <a:prstGeom prst="bentConnector3">
            <a:avLst>
              <a:gd name="adj1" fmla="val 99984"/>
            </a:avLst>
          </a:prstGeom>
          <a:ln w="19050">
            <a:solidFill>
              <a:schemeClr val="tx2"/>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5017468" y="4244547"/>
            <a:ext cx="5579760" cy="2431511"/>
          </a:xfrm>
          <a:prstGeom prst="rect">
            <a:avLst/>
          </a:prstGeom>
          <a:noFill/>
        </p:spPr>
        <p:txBody>
          <a:bodyPr wrap="square" tIns="36000" bIns="36000" rtlCol="0" anchor="ctr" anchorCtr="0">
            <a:noAutofit/>
          </a:bodyPr>
          <a:lstStyle/>
          <a:p>
            <a:r>
              <a:rPr lang="en-US" sz="1400" b="1" dirty="0" smtClean="0">
                <a:solidFill>
                  <a:srgbClr val="FF0000"/>
                </a:solidFill>
                <a:latin typeface="Calibri Light" panose="020F0302020204030204" pitchFamily="34" charset="0"/>
              </a:rPr>
              <a:t>Main Tasks of the Readout Unit:</a:t>
            </a:r>
            <a:endParaRPr lang="en-US" sz="1400" b="1" dirty="0">
              <a:solidFill>
                <a:srgbClr val="FF0000"/>
              </a:solidFill>
              <a:latin typeface="Calibri Light" panose="020F0302020204030204" pitchFamily="34" charset="0"/>
            </a:endParaRP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Receive triggers (heartbeat &amp; physics) from CTP &amp; decode</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Receive “control” information from CRU</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Deliver triggers to stave sensors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Control, configure and monitor stave sensors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Receive data from stave; decode &amp; compress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Deliver monitoring information to CRU (forwarded to DCS)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Deliver CRU framed data packets to CRU</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Determine and handle busy information</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Monitor and control Power Board</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Handle radiation upsets in programmable logic (&amp; sensors)</a:t>
            </a:r>
          </a:p>
          <a:p>
            <a:pPr marL="285750" indent="-285750">
              <a:buFont typeface="Arial" panose="020B0604020202020204" pitchFamily="34" charset="0"/>
              <a:buChar char="•"/>
            </a:pPr>
            <a:endParaRPr lang="en-US" sz="1400" b="1" dirty="0" smtClean="0">
              <a:solidFill>
                <a:srgbClr val="0070C0"/>
              </a:solidFill>
              <a:latin typeface="Calibri Light" panose="020F0302020204030204" pitchFamily="34" charset="0"/>
            </a:endParaRPr>
          </a:p>
        </p:txBody>
      </p:sp>
      <p:sp>
        <p:nvSpPr>
          <p:cNvPr id="90" name="TextBox 89"/>
          <p:cNvSpPr txBox="1"/>
          <p:nvPr/>
        </p:nvSpPr>
        <p:spPr>
          <a:xfrm>
            <a:off x="8538695" y="1554215"/>
            <a:ext cx="936160" cy="200023"/>
          </a:xfrm>
          <a:prstGeom prst="rect">
            <a:avLst/>
          </a:prstGeom>
          <a:noFill/>
        </p:spPr>
        <p:txBody>
          <a:bodyPr wrap="square" tIns="36000" bIns="36000" rtlCol="0" anchor="ctr" anchorCtr="0">
            <a:noAutofit/>
          </a:bodyPr>
          <a:lstStyle/>
          <a:p>
            <a:r>
              <a:rPr lang="en-US" sz="1200" b="1" dirty="0" smtClean="0">
                <a:solidFill>
                  <a:schemeClr val="tx2"/>
                </a:solidFill>
                <a:latin typeface="Calibri Light" panose="020F0302020204030204" pitchFamily="34" charset="0"/>
              </a:rPr>
              <a:t>GBT Links</a:t>
            </a:r>
          </a:p>
        </p:txBody>
      </p:sp>
      <p:sp>
        <p:nvSpPr>
          <p:cNvPr id="91" name="TextBox 90"/>
          <p:cNvSpPr txBox="1"/>
          <p:nvPr/>
        </p:nvSpPr>
        <p:spPr>
          <a:xfrm>
            <a:off x="1851281" y="1346516"/>
            <a:ext cx="1066827" cy="207699"/>
          </a:xfrm>
          <a:prstGeom prst="rect">
            <a:avLst/>
          </a:prstGeom>
          <a:noFill/>
        </p:spPr>
        <p:txBody>
          <a:bodyPr wrap="square" tIns="36000" bIns="36000" rtlCol="0" anchor="ctr" anchorCtr="0">
            <a:noAutofit/>
          </a:bodyPr>
          <a:lstStyle/>
          <a:p>
            <a:r>
              <a:rPr lang="en-US" sz="1200" b="1" dirty="0" smtClean="0">
                <a:solidFill>
                  <a:schemeClr val="tx2"/>
                </a:solidFill>
                <a:latin typeface="Calibri Light" panose="020F0302020204030204" pitchFamily="34" charset="0"/>
              </a:rPr>
              <a:t>Copper Links</a:t>
            </a:r>
          </a:p>
        </p:txBody>
      </p:sp>
      <p:sp>
        <p:nvSpPr>
          <p:cNvPr id="92" name="TextBox 91"/>
          <p:cNvSpPr txBox="1"/>
          <p:nvPr/>
        </p:nvSpPr>
        <p:spPr>
          <a:xfrm>
            <a:off x="1585529" y="741312"/>
            <a:ext cx="1164038" cy="389976"/>
          </a:xfrm>
          <a:prstGeom prst="rect">
            <a:avLst/>
          </a:prstGeom>
          <a:noFill/>
        </p:spPr>
        <p:txBody>
          <a:bodyPr wrap="square" tIns="36000" bIns="36000" rtlCol="0" anchor="ctr" anchorCtr="0">
            <a:noAutofit/>
          </a:bodyPr>
          <a:lstStyle/>
          <a:p>
            <a:r>
              <a:rPr lang="en-US" sz="1400" b="1" dirty="0" smtClean="0">
                <a:solidFill>
                  <a:schemeClr val="tx2"/>
                </a:solidFill>
                <a:latin typeface="Calibri Light" panose="020F0302020204030204" pitchFamily="34" charset="0"/>
              </a:rPr>
              <a:t>From/To ITS</a:t>
            </a:r>
          </a:p>
        </p:txBody>
      </p:sp>
      <p:sp>
        <p:nvSpPr>
          <p:cNvPr id="93" name="TextBox 92"/>
          <p:cNvSpPr txBox="1"/>
          <p:nvPr/>
        </p:nvSpPr>
        <p:spPr>
          <a:xfrm>
            <a:off x="9258795" y="867959"/>
            <a:ext cx="1164038" cy="389976"/>
          </a:xfrm>
          <a:prstGeom prst="rect">
            <a:avLst/>
          </a:prstGeom>
          <a:noFill/>
        </p:spPr>
        <p:txBody>
          <a:bodyPr wrap="square" tIns="36000" bIns="36000" rtlCol="0" anchor="ctr" anchorCtr="0">
            <a:noAutofit/>
          </a:bodyPr>
          <a:lstStyle/>
          <a:p>
            <a:r>
              <a:rPr lang="en-US" sz="1400" b="1" dirty="0" smtClean="0">
                <a:solidFill>
                  <a:schemeClr val="tx2"/>
                </a:solidFill>
                <a:latin typeface="Calibri Light" panose="020F0302020204030204" pitchFamily="34" charset="0"/>
              </a:rPr>
              <a:t>From/To CRU</a:t>
            </a:r>
          </a:p>
        </p:txBody>
      </p:sp>
      <p:grpSp>
        <p:nvGrpSpPr>
          <p:cNvPr id="94" name="Group 93"/>
          <p:cNvGrpSpPr/>
          <p:nvPr/>
        </p:nvGrpSpPr>
        <p:grpSpPr>
          <a:xfrm>
            <a:off x="2662553" y="4659778"/>
            <a:ext cx="1321336" cy="1354509"/>
            <a:chOff x="524374" y="5085230"/>
            <a:chExt cx="1321336" cy="1354509"/>
          </a:xfrm>
        </p:grpSpPr>
        <p:sp>
          <p:nvSpPr>
            <p:cNvPr id="95" name="Rectangle 94"/>
            <p:cNvSpPr/>
            <p:nvPr/>
          </p:nvSpPr>
          <p:spPr>
            <a:xfrm>
              <a:off x="549217" y="5143739"/>
              <a:ext cx="1296493" cy="1296000"/>
            </a:xfrm>
            <a:prstGeom prst="rect">
              <a:avLst/>
            </a:prstGeom>
            <a:solidFill>
              <a:schemeClr val="accent5">
                <a:lumMod val="20000"/>
                <a:lumOff val="80000"/>
              </a:schemeClr>
            </a:solidFill>
            <a:ln w="19050">
              <a:solidFill>
                <a:schemeClr val="accent6"/>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96" name="Rectangle 95"/>
            <p:cNvSpPr/>
            <p:nvPr/>
          </p:nvSpPr>
          <p:spPr>
            <a:xfrm>
              <a:off x="524374" y="5085230"/>
              <a:ext cx="902811" cy="246221"/>
            </a:xfrm>
            <a:prstGeom prst="rect">
              <a:avLst/>
            </a:prstGeom>
          </p:spPr>
          <p:txBody>
            <a:bodyPr wrap="none">
              <a:spAutoFit/>
            </a:bodyPr>
            <a:lstStyle/>
            <a:p>
              <a:r>
                <a:rPr lang="en-US" sz="1000" b="1" dirty="0">
                  <a:solidFill>
                    <a:srgbClr val="C00000"/>
                  </a:solidFill>
                </a:rPr>
                <a:t>Power </a:t>
              </a:r>
              <a:r>
                <a:rPr lang="en-US" sz="1000" b="1" dirty="0" smtClean="0">
                  <a:solidFill>
                    <a:srgbClr val="C00000"/>
                  </a:solidFill>
                </a:rPr>
                <a:t>Board</a:t>
              </a:r>
              <a:endParaRPr lang="en-US" sz="1000" dirty="0"/>
            </a:p>
          </p:txBody>
        </p:sp>
        <p:pic>
          <p:nvPicPr>
            <p:cNvPr id="97" name="Picture 9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264710"/>
              <a:ext cx="242059" cy="242059"/>
            </a:xfrm>
            <a:prstGeom prst="rect">
              <a:avLst/>
            </a:prstGeom>
          </p:spPr>
        </p:pic>
        <p:pic>
          <p:nvPicPr>
            <p:cNvPr id="98" name="Picture 9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264710"/>
              <a:ext cx="242059" cy="242059"/>
            </a:xfrm>
            <a:prstGeom prst="rect">
              <a:avLst/>
            </a:prstGeom>
          </p:spPr>
        </p:pic>
        <p:pic>
          <p:nvPicPr>
            <p:cNvPr id="99" name="Picture 9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264710"/>
              <a:ext cx="242059" cy="242059"/>
            </a:xfrm>
            <a:prstGeom prst="rect">
              <a:avLst/>
            </a:prstGeom>
          </p:spPr>
        </p:pic>
        <p:pic>
          <p:nvPicPr>
            <p:cNvPr id="100" name="Picture 9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552750"/>
              <a:ext cx="242059" cy="242059"/>
            </a:xfrm>
            <a:prstGeom prst="rect">
              <a:avLst/>
            </a:prstGeom>
          </p:spPr>
        </p:pic>
        <p:pic>
          <p:nvPicPr>
            <p:cNvPr id="101" name="Picture 10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552750"/>
              <a:ext cx="242059" cy="242059"/>
            </a:xfrm>
            <a:prstGeom prst="rect">
              <a:avLst/>
            </a:prstGeom>
          </p:spPr>
        </p:pic>
        <p:pic>
          <p:nvPicPr>
            <p:cNvPr id="102" name="Picture 10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552750"/>
              <a:ext cx="242059" cy="242059"/>
            </a:xfrm>
            <a:prstGeom prst="rect">
              <a:avLst/>
            </a:prstGeom>
          </p:spPr>
        </p:pic>
        <p:pic>
          <p:nvPicPr>
            <p:cNvPr id="103" name="Picture 10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840790"/>
              <a:ext cx="242059" cy="242059"/>
            </a:xfrm>
            <a:prstGeom prst="rect">
              <a:avLst/>
            </a:prstGeom>
          </p:spPr>
        </p:pic>
        <p:pic>
          <p:nvPicPr>
            <p:cNvPr id="104" name="Picture 10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840790"/>
              <a:ext cx="242059" cy="242059"/>
            </a:xfrm>
            <a:prstGeom prst="rect">
              <a:avLst/>
            </a:prstGeom>
          </p:spPr>
        </p:pic>
        <p:pic>
          <p:nvPicPr>
            <p:cNvPr id="105" name="Picture 10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840790"/>
              <a:ext cx="242059" cy="242059"/>
            </a:xfrm>
            <a:prstGeom prst="rect">
              <a:avLst/>
            </a:prstGeom>
          </p:spPr>
        </p:pic>
        <p:pic>
          <p:nvPicPr>
            <p:cNvPr id="106" name="Picture 10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6128830"/>
              <a:ext cx="242059" cy="242059"/>
            </a:xfrm>
            <a:prstGeom prst="rect">
              <a:avLst/>
            </a:prstGeom>
          </p:spPr>
        </p:pic>
        <p:pic>
          <p:nvPicPr>
            <p:cNvPr id="107" name="Picture 10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6128830"/>
              <a:ext cx="242059" cy="242059"/>
            </a:xfrm>
            <a:prstGeom prst="rect">
              <a:avLst/>
            </a:prstGeom>
          </p:spPr>
        </p:pic>
        <p:pic>
          <p:nvPicPr>
            <p:cNvPr id="108" name="Picture 10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6128830"/>
              <a:ext cx="242059" cy="242059"/>
            </a:xfrm>
            <a:prstGeom prst="rect">
              <a:avLst/>
            </a:prstGeom>
          </p:spPr>
        </p:pic>
        <p:pic>
          <p:nvPicPr>
            <p:cNvPr id="109" name="Picture 10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264710"/>
              <a:ext cx="242059" cy="242059"/>
            </a:xfrm>
            <a:prstGeom prst="rect">
              <a:avLst/>
            </a:prstGeom>
          </p:spPr>
        </p:pic>
        <p:pic>
          <p:nvPicPr>
            <p:cNvPr id="110" name="Picture 10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552750"/>
              <a:ext cx="242059" cy="242059"/>
            </a:xfrm>
            <a:prstGeom prst="rect">
              <a:avLst/>
            </a:prstGeom>
          </p:spPr>
        </p:pic>
        <p:pic>
          <p:nvPicPr>
            <p:cNvPr id="111" name="Picture 11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840790"/>
              <a:ext cx="242059" cy="242059"/>
            </a:xfrm>
            <a:prstGeom prst="rect">
              <a:avLst/>
            </a:prstGeom>
          </p:spPr>
        </p:pic>
        <p:pic>
          <p:nvPicPr>
            <p:cNvPr id="112" name="Picture 11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6128830"/>
              <a:ext cx="242059" cy="242059"/>
            </a:xfrm>
            <a:prstGeom prst="rect">
              <a:avLst/>
            </a:prstGeom>
          </p:spPr>
        </p:pic>
      </p:grpSp>
      <p:sp>
        <p:nvSpPr>
          <p:cNvPr id="2" name="Date Placeholder 1"/>
          <p:cNvSpPr>
            <a:spLocks noGrp="1"/>
          </p:cNvSpPr>
          <p:nvPr>
            <p:ph type="dt" sz="half" idx="10"/>
          </p:nvPr>
        </p:nvSpPr>
        <p:spPr/>
        <p:txBody>
          <a:bodyPr/>
          <a:lstStyle/>
          <a:p>
            <a:r>
              <a:rPr lang="en-US" smtClean="0"/>
              <a:t>13-Apr-2018</a:t>
            </a:r>
            <a:endParaRPr lang="en-US"/>
          </a:p>
        </p:txBody>
      </p:sp>
      <p:sp>
        <p:nvSpPr>
          <p:cNvPr id="3" name="Footer Placeholder 2"/>
          <p:cNvSpPr>
            <a:spLocks noGrp="1"/>
          </p:cNvSpPr>
          <p:nvPr>
            <p:ph type="ftr" sz="quarter" idx="11"/>
          </p:nvPr>
        </p:nvSpPr>
        <p:spPr/>
        <p:txBody>
          <a:bodyPr/>
          <a:lstStyle/>
          <a:p>
            <a:r>
              <a:rPr lang="en-US" smtClean="0"/>
              <a:t>Production Readyness Review</a:t>
            </a:r>
            <a:endParaRPr lang="en-US"/>
          </a:p>
        </p:txBody>
      </p:sp>
      <p:sp>
        <p:nvSpPr>
          <p:cNvPr id="4" name="Slide Number Placeholder 3"/>
          <p:cNvSpPr>
            <a:spLocks noGrp="1"/>
          </p:cNvSpPr>
          <p:nvPr>
            <p:ph type="sldNum" sz="quarter" idx="12"/>
          </p:nvPr>
        </p:nvSpPr>
        <p:spPr/>
        <p:txBody>
          <a:bodyPr/>
          <a:lstStyle/>
          <a:p>
            <a:fld id="{667E4D97-BD2B-4705-8F05-B9EB893EED35}" type="slidenum">
              <a:rPr lang="en-US" smtClean="0"/>
              <a:t>3</a:t>
            </a:fld>
            <a:endParaRPr lang="en-US"/>
          </a:p>
        </p:txBody>
      </p:sp>
    </p:spTree>
    <p:extLst>
      <p:ext uri="{BB962C8B-B14F-4D97-AF65-F5344CB8AC3E}">
        <p14:creationId xmlns:p14="http://schemas.microsoft.com/office/powerpoint/2010/main" val="1012977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Board – Readout Unit Pairing</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30</a:t>
            </a:fld>
            <a:endParaRPr lang="en-US"/>
          </a:p>
        </p:txBody>
      </p:sp>
      <p:pic>
        <p:nvPicPr>
          <p:cNvPr id="67" name="Picture 66"/>
          <p:cNvPicPr>
            <a:picLocks noChangeAspect="1"/>
          </p:cNvPicPr>
          <p:nvPr/>
        </p:nvPicPr>
        <p:blipFill>
          <a:blip r:embed="rId2"/>
          <a:stretch>
            <a:fillRect/>
          </a:stretch>
        </p:blipFill>
        <p:spPr>
          <a:xfrm>
            <a:off x="623241" y="1157887"/>
            <a:ext cx="886814" cy="5130001"/>
          </a:xfrm>
          <a:prstGeom prst="rect">
            <a:avLst/>
          </a:prstGeom>
        </p:spPr>
      </p:pic>
      <p:pic>
        <p:nvPicPr>
          <p:cNvPr id="68" name="Picture 67"/>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2332169" y="3550090"/>
            <a:ext cx="5470963" cy="424266"/>
          </a:xfrm>
          <a:prstGeom prst="rect">
            <a:avLst/>
          </a:prstGeom>
        </p:spPr>
      </p:pic>
      <p:sp>
        <p:nvSpPr>
          <p:cNvPr id="69" name="TextBox 68"/>
          <p:cNvSpPr txBox="1"/>
          <p:nvPr/>
        </p:nvSpPr>
        <p:spPr>
          <a:xfrm>
            <a:off x="202891" y="620610"/>
            <a:ext cx="2729259" cy="282844"/>
          </a:xfrm>
          <a:prstGeom prst="rect">
            <a:avLst/>
          </a:prstGeom>
          <a:noFill/>
        </p:spPr>
        <p:txBody>
          <a:bodyPr wrap="square" lIns="36000" tIns="36000" rIns="36000" bIns="36000" rtlCol="0" anchor="ctr" anchorCtr="0">
            <a:noAutofit/>
          </a:bodyPr>
          <a:lstStyle/>
          <a:p>
            <a:r>
              <a:rPr lang="en-US" sz="1600" b="1" dirty="0">
                <a:solidFill>
                  <a:srgbClr val="C00000"/>
                </a:solidFill>
                <a:latin typeface="Calibri Light" panose="020F0302020204030204" pitchFamily="34" charset="0"/>
              </a:rPr>
              <a:t>Outer Layers</a:t>
            </a:r>
          </a:p>
        </p:txBody>
      </p:sp>
      <p:pic>
        <p:nvPicPr>
          <p:cNvPr id="70" name="Picture 69"/>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1035988" y="3550090"/>
            <a:ext cx="5470963" cy="424266"/>
          </a:xfrm>
          <a:prstGeom prst="rect">
            <a:avLst/>
          </a:prstGeom>
        </p:spPr>
      </p:pic>
      <p:pic>
        <p:nvPicPr>
          <p:cNvPr id="71" name="Picture 70"/>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2132572" y="3550090"/>
            <a:ext cx="5470963" cy="424266"/>
          </a:xfrm>
          <a:prstGeom prst="rect">
            <a:avLst/>
          </a:prstGeom>
        </p:spPr>
      </p:pic>
      <p:pic>
        <p:nvPicPr>
          <p:cNvPr id="72" name="Picture 71"/>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1700451" y="3550090"/>
            <a:ext cx="5470963" cy="424266"/>
          </a:xfrm>
          <a:prstGeom prst="rect">
            <a:avLst/>
          </a:prstGeom>
        </p:spPr>
      </p:pic>
      <p:pic>
        <p:nvPicPr>
          <p:cNvPr id="73" name="Picture 72"/>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3860753" y="3550090"/>
            <a:ext cx="5470963" cy="424266"/>
          </a:xfrm>
          <a:prstGeom prst="rect">
            <a:avLst/>
          </a:prstGeom>
        </p:spPr>
      </p:pic>
      <p:pic>
        <p:nvPicPr>
          <p:cNvPr id="74" name="Picture 73"/>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3428632" y="3550090"/>
            <a:ext cx="5470963" cy="424266"/>
          </a:xfrm>
          <a:prstGeom prst="rect">
            <a:avLst/>
          </a:prstGeom>
        </p:spPr>
      </p:pic>
      <p:pic>
        <p:nvPicPr>
          <p:cNvPr id="75" name="Picture 74"/>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6453172" y="3550090"/>
            <a:ext cx="5470963" cy="424266"/>
          </a:xfrm>
          <a:prstGeom prst="rect">
            <a:avLst/>
          </a:prstGeom>
        </p:spPr>
      </p:pic>
      <p:pic>
        <p:nvPicPr>
          <p:cNvPr id="76" name="Picture 75"/>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6021051" y="3550090"/>
            <a:ext cx="5470963" cy="424266"/>
          </a:xfrm>
          <a:prstGeom prst="rect">
            <a:avLst/>
          </a:prstGeom>
        </p:spPr>
      </p:pic>
      <p:pic>
        <p:nvPicPr>
          <p:cNvPr id="77" name="Picture 76"/>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8181353" y="3550090"/>
            <a:ext cx="5470963" cy="424266"/>
          </a:xfrm>
          <a:prstGeom prst="rect">
            <a:avLst/>
          </a:prstGeom>
        </p:spPr>
      </p:pic>
      <p:pic>
        <p:nvPicPr>
          <p:cNvPr id="78" name="Picture 77"/>
          <p:cNvPicPr>
            <a:picLocks noChangeAspect="1"/>
          </p:cNvPicPr>
          <p:nvPr/>
        </p:nvPicPr>
        <p:blipFill rotWithShape="1">
          <a:blip r:embed="rId3" cstate="print">
            <a:extLst>
              <a:ext uri="{28A0092B-C50C-407E-A947-70E740481C1C}">
                <a14:useLocalDpi xmlns:a14="http://schemas.microsoft.com/office/drawing/2010/main" val="0"/>
              </a:ext>
            </a:extLst>
          </a:blip>
          <a:srcRect l="6124" t="48214" r="6184" b="40444"/>
          <a:stretch/>
        </p:blipFill>
        <p:spPr>
          <a:xfrm rot="5400000">
            <a:off x="7749232" y="3550090"/>
            <a:ext cx="5470963" cy="424266"/>
          </a:xfrm>
          <a:prstGeom prst="rect">
            <a:avLst/>
          </a:prstGeom>
        </p:spPr>
      </p:pic>
      <p:sp>
        <p:nvSpPr>
          <p:cNvPr id="79" name="TextBox 78"/>
          <p:cNvSpPr txBox="1"/>
          <p:nvPr/>
        </p:nvSpPr>
        <p:spPr>
          <a:xfrm>
            <a:off x="4235450" y="620610"/>
            <a:ext cx="2729259" cy="282844"/>
          </a:xfrm>
          <a:prstGeom prst="rect">
            <a:avLst/>
          </a:prstGeom>
          <a:noFill/>
        </p:spPr>
        <p:txBody>
          <a:bodyPr wrap="square" lIns="36000" tIns="36000" rIns="36000" bIns="36000" rtlCol="0" anchor="ctr" anchorCtr="0">
            <a:noAutofit/>
          </a:bodyPr>
          <a:lstStyle/>
          <a:p>
            <a:r>
              <a:rPr lang="en-US" sz="1600" b="1" dirty="0" smtClean="0">
                <a:solidFill>
                  <a:srgbClr val="C00000"/>
                </a:solidFill>
                <a:latin typeface="Calibri Light" panose="020F0302020204030204" pitchFamily="34" charset="0"/>
              </a:rPr>
              <a:t>Middle </a:t>
            </a:r>
            <a:r>
              <a:rPr lang="en-US" sz="1600" b="1" dirty="0">
                <a:solidFill>
                  <a:srgbClr val="C00000"/>
                </a:solidFill>
                <a:latin typeface="Calibri Light" panose="020F0302020204030204" pitchFamily="34" charset="0"/>
              </a:rPr>
              <a:t>Layers</a:t>
            </a:r>
          </a:p>
        </p:txBody>
      </p:sp>
      <p:sp>
        <p:nvSpPr>
          <p:cNvPr id="80" name="TextBox 79"/>
          <p:cNvSpPr txBox="1"/>
          <p:nvPr/>
        </p:nvSpPr>
        <p:spPr>
          <a:xfrm>
            <a:off x="8544340" y="620610"/>
            <a:ext cx="2729259" cy="282844"/>
          </a:xfrm>
          <a:prstGeom prst="rect">
            <a:avLst/>
          </a:prstGeom>
          <a:noFill/>
        </p:spPr>
        <p:txBody>
          <a:bodyPr wrap="square" lIns="36000" tIns="36000" rIns="36000" bIns="36000" rtlCol="0" anchor="ctr" anchorCtr="0">
            <a:noAutofit/>
          </a:bodyPr>
          <a:lstStyle/>
          <a:p>
            <a:r>
              <a:rPr lang="en-US" sz="1600" b="1" dirty="0" smtClean="0">
                <a:solidFill>
                  <a:srgbClr val="C00000"/>
                </a:solidFill>
                <a:latin typeface="Calibri Light" panose="020F0302020204030204" pitchFamily="34" charset="0"/>
              </a:rPr>
              <a:t>Inner </a:t>
            </a:r>
            <a:r>
              <a:rPr lang="en-US" sz="1600" b="1" dirty="0">
                <a:solidFill>
                  <a:srgbClr val="C00000"/>
                </a:solidFill>
                <a:latin typeface="Calibri Light" panose="020F0302020204030204" pitchFamily="34" charset="0"/>
              </a:rPr>
              <a:t>Layers</a:t>
            </a:r>
          </a:p>
        </p:txBody>
      </p:sp>
      <p:sp>
        <p:nvSpPr>
          <p:cNvPr id="81" name="Rounded Rectangle 80"/>
          <p:cNvSpPr/>
          <p:nvPr/>
        </p:nvSpPr>
        <p:spPr>
          <a:xfrm>
            <a:off x="4151730" y="945450"/>
            <a:ext cx="1696108" cy="5621517"/>
          </a:xfrm>
          <a:prstGeom prst="roundRect">
            <a:avLst>
              <a:gd name="adj" fmla="val 5754"/>
            </a:avLst>
          </a:prstGeom>
          <a:noFill/>
          <a:ln w="19050" cap="flat" cmpd="sng" algn="ctr">
            <a:solidFill>
              <a:srgbClr val="C00000"/>
            </a:solidFill>
            <a:prstDash val="sys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2" name="Rounded Rectangle 81"/>
          <p:cNvSpPr/>
          <p:nvPr/>
        </p:nvSpPr>
        <p:spPr>
          <a:xfrm>
            <a:off x="8472330" y="945450"/>
            <a:ext cx="1696108" cy="5621517"/>
          </a:xfrm>
          <a:prstGeom prst="roundRect">
            <a:avLst>
              <a:gd name="adj" fmla="val 5754"/>
            </a:avLst>
          </a:prstGeom>
          <a:noFill/>
          <a:ln w="19050" cap="flat" cmpd="sng" algn="ctr">
            <a:solidFill>
              <a:srgbClr val="C00000"/>
            </a:solidFill>
            <a:prstDash val="sys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grpSp>
        <p:nvGrpSpPr>
          <p:cNvPr id="83" name="Group 82"/>
          <p:cNvGrpSpPr/>
          <p:nvPr/>
        </p:nvGrpSpPr>
        <p:grpSpPr>
          <a:xfrm>
            <a:off x="489421" y="5055233"/>
            <a:ext cx="689654" cy="212162"/>
            <a:chOff x="3147700" y="3969075"/>
            <a:chExt cx="562521" cy="216030"/>
          </a:xfrm>
        </p:grpSpPr>
        <p:cxnSp>
          <p:nvCxnSpPr>
            <p:cNvPr id="84" name="Straight Arrow Connector 83"/>
            <p:cNvCxnSpPr/>
            <p:nvPr/>
          </p:nvCxnSpPr>
          <p:spPr>
            <a:xfrm flipV="1">
              <a:off x="3147700" y="4174263"/>
              <a:ext cx="562521" cy="10842"/>
            </a:xfrm>
            <a:prstGeom prst="straightConnector1">
              <a:avLst/>
            </a:prstGeom>
            <a:noFill/>
            <a:ln w="19050" cap="flat" cmpd="sng" algn="ctr">
              <a:solidFill>
                <a:srgbClr val="00B0F0"/>
              </a:solidFill>
              <a:prstDash val="solid"/>
              <a:headEnd type="triangle" w="med" len="med"/>
              <a:tailEnd type="triangle" w="med" len="med"/>
            </a:ln>
            <a:effectLst/>
          </p:spPr>
        </p:cxnSp>
        <p:sp>
          <p:nvSpPr>
            <p:cNvPr id="85" name="TextBox 84"/>
            <p:cNvSpPr txBox="1"/>
            <p:nvPr/>
          </p:nvSpPr>
          <p:spPr>
            <a:xfrm>
              <a:off x="3214185" y="3969075"/>
              <a:ext cx="410210" cy="216030"/>
            </a:xfrm>
            <a:prstGeom prst="rect">
              <a:avLst/>
            </a:prstGeom>
            <a:noFill/>
          </p:spPr>
          <p:txBody>
            <a:bodyPr wrap="none" lIns="36000" tIns="36000" rIns="36000" bIns="36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F0"/>
                  </a:solidFill>
                  <a:effectLst/>
                  <a:uLnTx/>
                  <a:uFillTx/>
                  <a:latin typeface="Calibri Light" panose="020F0302020204030204" pitchFamily="34" charset="0"/>
                  <a:cs typeface="Calibri Light" panose="020F0302020204030204" pitchFamily="34" charset="0"/>
                </a:rPr>
                <a:t>I2C</a:t>
              </a:r>
            </a:p>
          </p:txBody>
        </p:sp>
      </p:grpSp>
      <p:sp>
        <p:nvSpPr>
          <p:cNvPr id="86" name="Rounded Rectangle 85"/>
          <p:cNvSpPr/>
          <p:nvPr/>
        </p:nvSpPr>
        <p:spPr>
          <a:xfrm>
            <a:off x="119170" y="945450"/>
            <a:ext cx="1304517" cy="5621517"/>
          </a:xfrm>
          <a:prstGeom prst="roundRect">
            <a:avLst>
              <a:gd name="adj" fmla="val 5754"/>
            </a:avLst>
          </a:prstGeom>
          <a:noFill/>
          <a:ln w="19050" cap="flat" cmpd="sng" algn="ctr">
            <a:solidFill>
              <a:srgbClr val="C00000"/>
            </a:solidFill>
            <a:prstDash val="sys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7" name="AutoShape 3"/>
          <p:cNvSpPr>
            <a:spLocks noChangeAspect="1" noChangeArrowheads="1" noTextEdit="1"/>
          </p:cNvSpPr>
          <p:nvPr/>
        </p:nvSpPr>
        <p:spPr bwMode="auto">
          <a:xfrm>
            <a:off x="1919288" y="1052513"/>
            <a:ext cx="848138" cy="548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8" name="TextBox 87"/>
          <p:cNvSpPr txBox="1"/>
          <p:nvPr/>
        </p:nvSpPr>
        <p:spPr>
          <a:xfrm>
            <a:off x="573080" y="5570482"/>
            <a:ext cx="371615" cy="212162"/>
          </a:xfrm>
          <a:prstGeom prst="rect">
            <a:avLst/>
          </a:prstGeom>
          <a:noFill/>
        </p:spPr>
        <p:txBody>
          <a:bodyPr wrap="none" lIns="36000" tIns="36000" rIns="36000" bIns="36000" rtlCol="0" anchor="ctr" anchorCtr="0">
            <a:noAutofit/>
          </a:bodyPr>
          <a:lstStyle/>
          <a:p>
            <a:pPr algn="ctr"/>
            <a:r>
              <a:rPr lang="en-US" sz="1600" b="1" dirty="0" smtClean="0">
                <a:solidFill>
                  <a:srgbClr val="00B0F0"/>
                </a:solidFill>
                <a:latin typeface="Calibri Light" panose="020F0302020204030204" pitchFamily="34" charset="0"/>
                <a:cs typeface="Calibri Light" panose="020F0302020204030204" pitchFamily="34" charset="0"/>
              </a:rPr>
              <a:t>I2C</a:t>
            </a:r>
          </a:p>
        </p:txBody>
      </p:sp>
      <p:cxnSp>
        <p:nvCxnSpPr>
          <p:cNvPr id="89" name="Straight Arrow Connector 88"/>
          <p:cNvCxnSpPr/>
          <p:nvPr/>
        </p:nvCxnSpPr>
        <p:spPr>
          <a:xfrm>
            <a:off x="489420" y="5806728"/>
            <a:ext cx="351334" cy="5006"/>
          </a:xfrm>
          <a:prstGeom prst="straightConnector1">
            <a:avLst/>
          </a:prstGeom>
          <a:noFill/>
          <a:ln w="19050" cap="flat" cmpd="sng" algn="ctr">
            <a:solidFill>
              <a:srgbClr val="00B0F0"/>
            </a:solidFill>
            <a:prstDash val="solid"/>
            <a:headEnd type="triangle" w="med" len="med"/>
            <a:tailEnd type="triangle" w="med" len="med"/>
          </a:ln>
          <a:effectLst/>
        </p:spPr>
      </p:cxnSp>
      <p:pic>
        <p:nvPicPr>
          <p:cNvPr id="90" name="Picture 89"/>
          <p:cNvPicPr>
            <a:picLocks noChangeAspect="1"/>
          </p:cNvPicPr>
          <p:nvPr/>
        </p:nvPicPr>
        <p:blipFill>
          <a:blip r:embed="rId2"/>
          <a:stretch>
            <a:fillRect/>
          </a:stretch>
        </p:blipFill>
        <p:spPr>
          <a:xfrm>
            <a:off x="1909221" y="1157887"/>
            <a:ext cx="886814" cy="5130001"/>
          </a:xfrm>
          <a:prstGeom prst="rect">
            <a:avLst/>
          </a:prstGeom>
        </p:spPr>
      </p:pic>
      <p:grpSp>
        <p:nvGrpSpPr>
          <p:cNvPr id="91" name="Group 90"/>
          <p:cNvGrpSpPr/>
          <p:nvPr/>
        </p:nvGrpSpPr>
        <p:grpSpPr>
          <a:xfrm>
            <a:off x="1775401" y="5055390"/>
            <a:ext cx="689654" cy="212162"/>
            <a:chOff x="3147700" y="3969075"/>
            <a:chExt cx="562521" cy="216030"/>
          </a:xfrm>
        </p:grpSpPr>
        <p:cxnSp>
          <p:nvCxnSpPr>
            <p:cNvPr id="92" name="Straight Arrow Connector 91"/>
            <p:cNvCxnSpPr/>
            <p:nvPr/>
          </p:nvCxnSpPr>
          <p:spPr>
            <a:xfrm flipV="1">
              <a:off x="3147700" y="4174263"/>
              <a:ext cx="562521" cy="10842"/>
            </a:xfrm>
            <a:prstGeom prst="straightConnector1">
              <a:avLst/>
            </a:prstGeom>
            <a:noFill/>
            <a:ln w="19050" cap="flat" cmpd="sng" algn="ctr">
              <a:solidFill>
                <a:srgbClr val="00B0F0"/>
              </a:solidFill>
              <a:prstDash val="solid"/>
              <a:headEnd type="triangle" w="med" len="med"/>
              <a:tailEnd type="triangle" w="med" len="med"/>
            </a:ln>
            <a:effectLst/>
          </p:spPr>
        </p:cxnSp>
        <p:sp>
          <p:nvSpPr>
            <p:cNvPr id="93" name="TextBox 92"/>
            <p:cNvSpPr txBox="1"/>
            <p:nvPr/>
          </p:nvSpPr>
          <p:spPr>
            <a:xfrm>
              <a:off x="3214185" y="3969075"/>
              <a:ext cx="410210" cy="216030"/>
            </a:xfrm>
            <a:prstGeom prst="rect">
              <a:avLst/>
            </a:prstGeom>
            <a:noFill/>
          </p:spPr>
          <p:txBody>
            <a:bodyPr wrap="none" lIns="36000" tIns="36000" rIns="36000" bIns="36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F0"/>
                  </a:solidFill>
                  <a:effectLst/>
                  <a:uLnTx/>
                  <a:uFillTx/>
                  <a:latin typeface="Calibri Light" panose="020F0302020204030204" pitchFamily="34" charset="0"/>
                  <a:cs typeface="Calibri Light" panose="020F0302020204030204" pitchFamily="34" charset="0"/>
                </a:rPr>
                <a:t>I2C</a:t>
              </a:r>
            </a:p>
          </p:txBody>
        </p:sp>
      </p:grpSp>
      <p:sp>
        <p:nvSpPr>
          <p:cNvPr id="94" name="TextBox 93"/>
          <p:cNvSpPr txBox="1"/>
          <p:nvPr/>
        </p:nvSpPr>
        <p:spPr>
          <a:xfrm>
            <a:off x="1859060" y="5570639"/>
            <a:ext cx="371615" cy="212162"/>
          </a:xfrm>
          <a:prstGeom prst="rect">
            <a:avLst/>
          </a:prstGeom>
          <a:noFill/>
        </p:spPr>
        <p:txBody>
          <a:bodyPr wrap="none" lIns="36000" tIns="36000" rIns="36000" bIns="36000" rtlCol="0" anchor="ctr" anchorCtr="0">
            <a:noAutofit/>
          </a:bodyPr>
          <a:lstStyle/>
          <a:p>
            <a:pPr algn="ctr"/>
            <a:r>
              <a:rPr lang="en-US" sz="1600" b="1" dirty="0" smtClean="0">
                <a:solidFill>
                  <a:srgbClr val="00B0F0"/>
                </a:solidFill>
                <a:latin typeface="Calibri Light" panose="020F0302020204030204" pitchFamily="34" charset="0"/>
                <a:cs typeface="Calibri Light" panose="020F0302020204030204" pitchFamily="34" charset="0"/>
              </a:rPr>
              <a:t>I2C</a:t>
            </a:r>
          </a:p>
        </p:txBody>
      </p:sp>
      <p:cxnSp>
        <p:nvCxnSpPr>
          <p:cNvPr id="95" name="Straight Arrow Connector 94"/>
          <p:cNvCxnSpPr/>
          <p:nvPr/>
        </p:nvCxnSpPr>
        <p:spPr>
          <a:xfrm>
            <a:off x="1775400" y="5806885"/>
            <a:ext cx="351334" cy="5006"/>
          </a:xfrm>
          <a:prstGeom prst="straightConnector1">
            <a:avLst/>
          </a:prstGeom>
          <a:noFill/>
          <a:ln w="19050" cap="flat" cmpd="sng" algn="ctr">
            <a:solidFill>
              <a:srgbClr val="00B0F0"/>
            </a:solidFill>
            <a:prstDash val="solid"/>
            <a:headEnd type="triangle" w="med" len="med"/>
            <a:tailEnd type="triangle" w="med" len="med"/>
          </a:ln>
          <a:effectLst/>
        </p:spPr>
      </p:cxnSp>
      <p:pic>
        <p:nvPicPr>
          <p:cNvPr id="96" name="Picture 95"/>
          <p:cNvPicPr>
            <a:picLocks noChangeAspect="1"/>
          </p:cNvPicPr>
          <p:nvPr/>
        </p:nvPicPr>
        <p:blipFill>
          <a:blip r:embed="rId2"/>
          <a:stretch>
            <a:fillRect/>
          </a:stretch>
        </p:blipFill>
        <p:spPr>
          <a:xfrm>
            <a:off x="5095132" y="1157887"/>
            <a:ext cx="886814" cy="5130001"/>
          </a:xfrm>
          <a:prstGeom prst="rect">
            <a:avLst/>
          </a:prstGeom>
        </p:spPr>
      </p:pic>
      <p:grpSp>
        <p:nvGrpSpPr>
          <p:cNvPr id="97" name="Group 96"/>
          <p:cNvGrpSpPr/>
          <p:nvPr/>
        </p:nvGrpSpPr>
        <p:grpSpPr>
          <a:xfrm>
            <a:off x="4969938" y="5055390"/>
            <a:ext cx="689654" cy="212162"/>
            <a:chOff x="3147700" y="3969075"/>
            <a:chExt cx="562521" cy="216030"/>
          </a:xfrm>
        </p:grpSpPr>
        <p:cxnSp>
          <p:nvCxnSpPr>
            <p:cNvPr id="98" name="Straight Arrow Connector 97"/>
            <p:cNvCxnSpPr/>
            <p:nvPr/>
          </p:nvCxnSpPr>
          <p:spPr>
            <a:xfrm flipV="1">
              <a:off x="3147700" y="4174263"/>
              <a:ext cx="562521" cy="10842"/>
            </a:xfrm>
            <a:prstGeom prst="straightConnector1">
              <a:avLst/>
            </a:prstGeom>
            <a:noFill/>
            <a:ln w="19050" cap="flat" cmpd="sng" algn="ctr">
              <a:solidFill>
                <a:srgbClr val="00B0F0"/>
              </a:solidFill>
              <a:prstDash val="solid"/>
              <a:headEnd type="triangle" w="med" len="med"/>
              <a:tailEnd type="triangle" w="med" len="med"/>
            </a:ln>
            <a:effectLst/>
          </p:spPr>
        </p:cxnSp>
        <p:sp>
          <p:nvSpPr>
            <p:cNvPr id="99" name="TextBox 98"/>
            <p:cNvSpPr txBox="1"/>
            <p:nvPr/>
          </p:nvSpPr>
          <p:spPr>
            <a:xfrm>
              <a:off x="3214185" y="3969075"/>
              <a:ext cx="410210" cy="216030"/>
            </a:xfrm>
            <a:prstGeom prst="rect">
              <a:avLst/>
            </a:prstGeom>
            <a:noFill/>
          </p:spPr>
          <p:txBody>
            <a:bodyPr wrap="none" lIns="36000" tIns="36000" rIns="36000" bIns="36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F0"/>
                  </a:solidFill>
                  <a:effectLst/>
                  <a:uLnTx/>
                  <a:uFillTx/>
                  <a:latin typeface="Calibri Light" panose="020F0302020204030204" pitchFamily="34" charset="0"/>
                  <a:cs typeface="Calibri Light" panose="020F0302020204030204" pitchFamily="34" charset="0"/>
                </a:rPr>
                <a:t>I2C</a:t>
              </a:r>
            </a:p>
          </p:txBody>
        </p:sp>
      </p:grpSp>
      <p:sp>
        <p:nvSpPr>
          <p:cNvPr id="100" name="TextBox 99"/>
          <p:cNvSpPr txBox="1"/>
          <p:nvPr/>
        </p:nvSpPr>
        <p:spPr>
          <a:xfrm>
            <a:off x="5053597" y="5570639"/>
            <a:ext cx="371615" cy="212162"/>
          </a:xfrm>
          <a:prstGeom prst="rect">
            <a:avLst/>
          </a:prstGeom>
          <a:noFill/>
        </p:spPr>
        <p:txBody>
          <a:bodyPr wrap="none" lIns="36000" tIns="36000" rIns="36000" bIns="36000" rtlCol="0" anchor="ctr" anchorCtr="0">
            <a:noAutofit/>
          </a:bodyPr>
          <a:lstStyle/>
          <a:p>
            <a:pPr algn="ctr"/>
            <a:r>
              <a:rPr lang="en-US" sz="1600" b="1" dirty="0" smtClean="0">
                <a:solidFill>
                  <a:srgbClr val="00B0F0"/>
                </a:solidFill>
                <a:latin typeface="Calibri Light" panose="020F0302020204030204" pitchFamily="34" charset="0"/>
                <a:cs typeface="Calibri Light" panose="020F0302020204030204" pitchFamily="34" charset="0"/>
              </a:rPr>
              <a:t>I2C</a:t>
            </a:r>
          </a:p>
        </p:txBody>
      </p:sp>
      <p:cxnSp>
        <p:nvCxnSpPr>
          <p:cNvPr id="101" name="Straight Arrow Connector 100"/>
          <p:cNvCxnSpPr/>
          <p:nvPr/>
        </p:nvCxnSpPr>
        <p:spPr>
          <a:xfrm>
            <a:off x="4536119" y="5806728"/>
            <a:ext cx="785152" cy="5163"/>
          </a:xfrm>
          <a:prstGeom prst="straightConnector1">
            <a:avLst/>
          </a:prstGeom>
          <a:noFill/>
          <a:ln w="19050" cap="flat" cmpd="sng" algn="ctr">
            <a:solidFill>
              <a:srgbClr val="00B0F0"/>
            </a:solidFill>
            <a:prstDash val="solid"/>
            <a:headEnd type="triangle" w="med" len="med"/>
            <a:tailEnd type="triangle" w="med" len="med"/>
          </a:ln>
          <a:effectLst/>
        </p:spPr>
      </p:cxnSp>
      <p:pic>
        <p:nvPicPr>
          <p:cNvPr id="102" name="Picture 101"/>
          <p:cNvPicPr>
            <a:picLocks noChangeAspect="1"/>
          </p:cNvPicPr>
          <p:nvPr/>
        </p:nvPicPr>
        <p:blipFill>
          <a:blip r:embed="rId2"/>
          <a:stretch>
            <a:fillRect/>
          </a:stretch>
        </p:blipFill>
        <p:spPr>
          <a:xfrm>
            <a:off x="6814746" y="1157887"/>
            <a:ext cx="886814" cy="5130001"/>
          </a:xfrm>
          <a:prstGeom prst="rect">
            <a:avLst/>
          </a:prstGeom>
        </p:spPr>
      </p:pic>
      <p:grpSp>
        <p:nvGrpSpPr>
          <p:cNvPr id="103" name="Group 102"/>
          <p:cNvGrpSpPr/>
          <p:nvPr/>
        </p:nvGrpSpPr>
        <p:grpSpPr>
          <a:xfrm>
            <a:off x="6698178" y="5055390"/>
            <a:ext cx="689654" cy="212162"/>
            <a:chOff x="3147700" y="3969075"/>
            <a:chExt cx="562521" cy="216030"/>
          </a:xfrm>
        </p:grpSpPr>
        <p:cxnSp>
          <p:nvCxnSpPr>
            <p:cNvPr id="104" name="Straight Arrow Connector 103"/>
            <p:cNvCxnSpPr/>
            <p:nvPr/>
          </p:nvCxnSpPr>
          <p:spPr>
            <a:xfrm flipV="1">
              <a:off x="3147700" y="4174263"/>
              <a:ext cx="562521" cy="10842"/>
            </a:xfrm>
            <a:prstGeom prst="straightConnector1">
              <a:avLst/>
            </a:prstGeom>
            <a:noFill/>
            <a:ln w="19050" cap="flat" cmpd="sng" algn="ctr">
              <a:solidFill>
                <a:srgbClr val="00B0F0"/>
              </a:solidFill>
              <a:prstDash val="solid"/>
              <a:headEnd type="triangle" w="med" len="med"/>
              <a:tailEnd type="triangle" w="med" len="med"/>
            </a:ln>
            <a:effectLst/>
          </p:spPr>
        </p:cxnSp>
        <p:sp>
          <p:nvSpPr>
            <p:cNvPr id="105" name="TextBox 104"/>
            <p:cNvSpPr txBox="1"/>
            <p:nvPr/>
          </p:nvSpPr>
          <p:spPr>
            <a:xfrm>
              <a:off x="3214185" y="3969075"/>
              <a:ext cx="410210" cy="216030"/>
            </a:xfrm>
            <a:prstGeom prst="rect">
              <a:avLst/>
            </a:prstGeom>
            <a:noFill/>
          </p:spPr>
          <p:txBody>
            <a:bodyPr wrap="none" lIns="36000" tIns="36000" rIns="36000" bIns="36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F0"/>
                  </a:solidFill>
                  <a:effectLst/>
                  <a:uLnTx/>
                  <a:uFillTx/>
                  <a:latin typeface="Calibri Light" panose="020F0302020204030204" pitchFamily="34" charset="0"/>
                  <a:cs typeface="Calibri Light" panose="020F0302020204030204" pitchFamily="34" charset="0"/>
                </a:rPr>
                <a:t>I2C</a:t>
              </a:r>
            </a:p>
          </p:txBody>
        </p:sp>
      </p:grpSp>
      <p:sp>
        <p:nvSpPr>
          <p:cNvPr id="106" name="TextBox 105"/>
          <p:cNvSpPr txBox="1"/>
          <p:nvPr/>
        </p:nvSpPr>
        <p:spPr>
          <a:xfrm>
            <a:off x="6781837" y="5570639"/>
            <a:ext cx="371615" cy="212162"/>
          </a:xfrm>
          <a:prstGeom prst="rect">
            <a:avLst/>
          </a:prstGeom>
          <a:noFill/>
        </p:spPr>
        <p:txBody>
          <a:bodyPr wrap="none" lIns="36000" tIns="36000" rIns="36000" bIns="36000" rtlCol="0" anchor="ctr" anchorCtr="0">
            <a:noAutofit/>
          </a:bodyPr>
          <a:lstStyle/>
          <a:p>
            <a:pPr algn="ctr"/>
            <a:r>
              <a:rPr lang="en-US" sz="1600" b="1" dirty="0" smtClean="0">
                <a:solidFill>
                  <a:srgbClr val="00B0F0"/>
                </a:solidFill>
                <a:latin typeface="Calibri Light" panose="020F0302020204030204" pitchFamily="34" charset="0"/>
                <a:cs typeface="Calibri Light" panose="020F0302020204030204" pitchFamily="34" charset="0"/>
              </a:rPr>
              <a:t>I2C</a:t>
            </a:r>
          </a:p>
        </p:txBody>
      </p:sp>
      <p:cxnSp>
        <p:nvCxnSpPr>
          <p:cNvPr id="107" name="Straight Arrow Connector 106"/>
          <p:cNvCxnSpPr/>
          <p:nvPr/>
        </p:nvCxnSpPr>
        <p:spPr>
          <a:xfrm>
            <a:off x="6269976" y="5806728"/>
            <a:ext cx="779535" cy="5163"/>
          </a:xfrm>
          <a:prstGeom prst="straightConnector1">
            <a:avLst/>
          </a:prstGeom>
          <a:noFill/>
          <a:ln w="19050" cap="flat" cmpd="sng" algn="ctr">
            <a:solidFill>
              <a:srgbClr val="00B0F0"/>
            </a:solidFill>
            <a:prstDash val="solid"/>
            <a:headEnd type="triangle" w="med" len="med"/>
            <a:tailEnd type="triangle" w="med" len="med"/>
          </a:ln>
          <a:effectLst/>
        </p:spPr>
      </p:cxnSp>
      <p:sp>
        <p:nvSpPr>
          <p:cNvPr id="108" name="AutoShape 3"/>
          <p:cNvSpPr>
            <a:spLocks noChangeAspect="1" noChangeArrowheads="1" noTextEdit="1"/>
          </p:cNvSpPr>
          <p:nvPr/>
        </p:nvSpPr>
        <p:spPr bwMode="auto">
          <a:xfrm>
            <a:off x="11162665" y="1052670"/>
            <a:ext cx="848138" cy="548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pic>
        <p:nvPicPr>
          <p:cNvPr id="109" name="Picture 108"/>
          <p:cNvPicPr>
            <a:picLocks noChangeAspect="1"/>
          </p:cNvPicPr>
          <p:nvPr/>
        </p:nvPicPr>
        <p:blipFill>
          <a:blip r:embed="rId2"/>
          <a:stretch>
            <a:fillRect/>
          </a:stretch>
        </p:blipFill>
        <p:spPr>
          <a:xfrm>
            <a:off x="11143972" y="1157887"/>
            <a:ext cx="886814" cy="5130001"/>
          </a:xfrm>
          <a:prstGeom prst="rect">
            <a:avLst/>
          </a:prstGeom>
        </p:spPr>
      </p:pic>
      <p:grpSp>
        <p:nvGrpSpPr>
          <p:cNvPr id="110" name="Group 109"/>
          <p:cNvGrpSpPr/>
          <p:nvPr/>
        </p:nvGrpSpPr>
        <p:grpSpPr>
          <a:xfrm>
            <a:off x="11018778" y="5055547"/>
            <a:ext cx="689654" cy="212162"/>
            <a:chOff x="3147700" y="3969075"/>
            <a:chExt cx="562521" cy="216030"/>
          </a:xfrm>
        </p:grpSpPr>
        <p:cxnSp>
          <p:nvCxnSpPr>
            <p:cNvPr id="111" name="Straight Arrow Connector 110"/>
            <p:cNvCxnSpPr/>
            <p:nvPr/>
          </p:nvCxnSpPr>
          <p:spPr>
            <a:xfrm flipV="1">
              <a:off x="3147700" y="4174263"/>
              <a:ext cx="562521" cy="10842"/>
            </a:xfrm>
            <a:prstGeom prst="straightConnector1">
              <a:avLst/>
            </a:prstGeom>
            <a:noFill/>
            <a:ln w="19050" cap="flat" cmpd="sng" algn="ctr">
              <a:solidFill>
                <a:srgbClr val="00B0F0"/>
              </a:solidFill>
              <a:prstDash val="solid"/>
              <a:headEnd type="triangle" w="med" len="med"/>
              <a:tailEnd type="triangle" w="med" len="med"/>
            </a:ln>
            <a:effectLst/>
          </p:spPr>
        </p:cxnSp>
        <p:sp>
          <p:nvSpPr>
            <p:cNvPr id="112" name="TextBox 111"/>
            <p:cNvSpPr txBox="1"/>
            <p:nvPr/>
          </p:nvSpPr>
          <p:spPr>
            <a:xfrm>
              <a:off x="3214185" y="3969075"/>
              <a:ext cx="410210" cy="216030"/>
            </a:xfrm>
            <a:prstGeom prst="rect">
              <a:avLst/>
            </a:prstGeom>
            <a:noFill/>
          </p:spPr>
          <p:txBody>
            <a:bodyPr wrap="none" lIns="36000" tIns="36000" rIns="36000" bIns="36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F0"/>
                  </a:solidFill>
                  <a:effectLst/>
                  <a:uLnTx/>
                  <a:uFillTx/>
                  <a:latin typeface="Calibri Light" panose="020F0302020204030204" pitchFamily="34" charset="0"/>
                  <a:cs typeface="Calibri Light" panose="020F0302020204030204" pitchFamily="34" charset="0"/>
                </a:rPr>
                <a:t>I2C</a:t>
              </a:r>
            </a:p>
          </p:txBody>
        </p:sp>
      </p:grpSp>
      <p:sp>
        <p:nvSpPr>
          <p:cNvPr id="113" name="TextBox 112"/>
          <p:cNvSpPr txBox="1"/>
          <p:nvPr/>
        </p:nvSpPr>
        <p:spPr>
          <a:xfrm>
            <a:off x="11102437" y="5570796"/>
            <a:ext cx="371615" cy="212162"/>
          </a:xfrm>
          <a:prstGeom prst="rect">
            <a:avLst/>
          </a:prstGeom>
          <a:noFill/>
        </p:spPr>
        <p:txBody>
          <a:bodyPr wrap="none" lIns="36000" tIns="36000" rIns="36000" bIns="36000" rtlCol="0" anchor="ctr" anchorCtr="0">
            <a:noAutofit/>
          </a:bodyPr>
          <a:lstStyle/>
          <a:p>
            <a:pPr algn="ctr"/>
            <a:r>
              <a:rPr lang="en-US" sz="1600" b="1" dirty="0" smtClean="0">
                <a:solidFill>
                  <a:srgbClr val="00B0F0"/>
                </a:solidFill>
                <a:latin typeface="Calibri Light" panose="020F0302020204030204" pitchFamily="34" charset="0"/>
                <a:cs typeface="Calibri Light" panose="020F0302020204030204" pitchFamily="34" charset="0"/>
              </a:rPr>
              <a:t>I2C</a:t>
            </a:r>
          </a:p>
        </p:txBody>
      </p:sp>
      <p:cxnSp>
        <p:nvCxnSpPr>
          <p:cNvPr id="114" name="Straight Arrow Connector 113"/>
          <p:cNvCxnSpPr/>
          <p:nvPr/>
        </p:nvCxnSpPr>
        <p:spPr>
          <a:xfrm>
            <a:off x="10603966" y="5806728"/>
            <a:ext cx="766145" cy="5320"/>
          </a:xfrm>
          <a:prstGeom prst="straightConnector1">
            <a:avLst/>
          </a:prstGeom>
          <a:noFill/>
          <a:ln w="19050" cap="flat" cmpd="sng" algn="ctr">
            <a:solidFill>
              <a:srgbClr val="00B0F0"/>
            </a:solidFill>
            <a:prstDash val="solid"/>
            <a:headEnd type="triangle" w="med" len="med"/>
            <a:tailEnd type="triangle" w="med" len="med"/>
          </a:ln>
          <a:effectLst/>
        </p:spPr>
      </p:cxnSp>
      <p:sp>
        <p:nvSpPr>
          <p:cNvPr id="115" name="AutoShape 3"/>
          <p:cNvSpPr>
            <a:spLocks noChangeAspect="1" noChangeArrowheads="1" noTextEdit="1"/>
          </p:cNvSpPr>
          <p:nvPr/>
        </p:nvSpPr>
        <p:spPr bwMode="auto">
          <a:xfrm>
            <a:off x="9434425" y="1052670"/>
            <a:ext cx="848138" cy="548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pic>
        <p:nvPicPr>
          <p:cNvPr id="116" name="Picture 115"/>
          <p:cNvPicPr>
            <a:picLocks noChangeAspect="1"/>
          </p:cNvPicPr>
          <p:nvPr/>
        </p:nvPicPr>
        <p:blipFill>
          <a:blip r:embed="rId2"/>
          <a:stretch>
            <a:fillRect/>
          </a:stretch>
        </p:blipFill>
        <p:spPr>
          <a:xfrm>
            <a:off x="9415732" y="1157887"/>
            <a:ext cx="886814" cy="5130001"/>
          </a:xfrm>
          <a:prstGeom prst="rect">
            <a:avLst/>
          </a:prstGeom>
        </p:spPr>
      </p:pic>
      <p:grpSp>
        <p:nvGrpSpPr>
          <p:cNvPr id="117" name="Group 116"/>
          <p:cNvGrpSpPr/>
          <p:nvPr/>
        </p:nvGrpSpPr>
        <p:grpSpPr>
          <a:xfrm>
            <a:off x="9290538" y="5055547"/>
            <a:ext cx="689654" cy="212162"/>
            <a:chOff x="3147700" y="3969075"/>
            <a:chExt cx="562521" cy="216030"/>
          </a:xfrm>
        </p:grpSpPr>
        <p:cxnSp>
          <p:nvCxnSpPr>
            <p:cNvPr id="118" name="Straight Arrow Connector 117"/>
            <p:cNvCxnSpPr/>
            <p:nvPr/>
          </p:nvCxnSpPr>
          <p:spPr>
            <a:xfrm flipV="1">
              <a:off x="3147700" y="4174263"/>
              <a:ext cx="562521" cy="10842"/>
            </a:xfrm>
            <a:prstGeom prst="straightConnector1">
              <a:avLst/>
            </a:prstGeom>
            <a:noFill/>
            <a:ln w="19050" cap="flat" cmpd="sng" algn="ctr">
              <a:solidFill>
                <a:srgbClr val="00B0F0"/>
              </a:solidFill>
              <a:prstDash val="solid"/>
              <a:headEnd type="triangle" w="med" len="med"/>
              <a:tailEnd type="triangle" w="med" len="med"/>
            </a:ln>
            <a:effectLst/>
          </p:spPr>
        </p:cxnSp>
        <p:sp>
          <p:nvSpPr>
            <p:cNvPr id="119" name="TextBox 118"/>
            <p:cNvSpPr txBox="1"/>
            <p:nvPr/>
          </p:nvSpPr>
          <p:spPr>
            <a:xfrm>
              <a:off x="3214185" y="3969075"/>
              <a:ext cx="410210" cy="216030"/>
            </a:xfrm>
            <a:prstGeom prst="rect">
              <a:avLst/>
            </a:prstGeom>
            <a:noFill/>
          </p:spPr>
          <p:txBody>
            <a:bodyPr wrap="none" lIns="36000" tIns="36000" rIns="36000" bIns="36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B0F0"/>
                  </a:solidFill>
                  <a:effectLst/>
                  <a:uLnTx/>
                  <a:uFillTx/>
                  <a:latin typeface="Calibri Light" panose="020F0302020204030204" pitchFamily="34" charset="0"/>
                  <a:cs typeface="Calibri Light" panose="020F0302020204030204" pitchFamily="34" charset="0"/>
                </a:rPr>
                <a:t>I2C</a:t>
              </a:r>
            </a:p>
          </p:txBody>
        </p:sp>
      </p:grpSp>
      <p:sp>
        <p:nvSpPr>
          <p:cNvPr id="120" name="TextBox 119"/>
          <p:cNvSpPr txBox="1"/>
          <p:nvPr/>
        </p:nvSpPr>
        <p:spPr>
          <a:xfrm>
            <a:off x="9374197" y="5570796"/>
            <a:ext cx="371615" cy="212162"/>
          </a:xfrm>
          <a:prstGeom prst="rect">
            <a:avLst/>
          </a:prstGeom>
          <a:noFill/>
        </p:spPr>
        <p:txBody>
          <a:bodyPr wrap="none" lIns="36000" tIns="36000" rIns="36000" bIns="36000" rtlCol="0" anchor="ctr" anchorCtr="0">
            <a:noAutofit/>
          </a:bodyPr>
          <a:lstStyle/>
          <a:p>
            <a:pPr algn="ctr"/>
            <a:r>
              <a:rPr lang="en-US" sz="1600" b="1" dirty="0" smtClean="0">
                <a:solidFill>
                  <a:srgbClr val="00B0F0"/>
                </a:solidFill>
                <a:latin typeface="Calibri Light" panose="020F0302020204030204" pitchFamily="34" charset="0"/>
                <a:cs typeface="Calibri Light" panose="020F0302020204030204" pitchFamily="34" charset="0"/>
              </a:rPr>
              <a:t>I2C</a:t>
            </a:r>
          </a:p>
        </p:txBody>
      </p:sp>
      <p:cxnSp>
        <p:nvCxnSpPr>
          <p:cNvPr id="121" name="Straight Arrow Connector 120"/>
          <p:cNvCxnSpPr/>
          <p:nvPr/>
        </p:nvCxnSpPr>
        <p:spPr>
          <a:xfrm>
            <a:off x="8862395" y="5806728"/>
            <a:ext cx="779476" cy="5320"/>
          </a:xfrm>
          <a:prstGeom prst="straightConnector1">
            <a:avLst/>
          </a:prstGeom>
          <a:noFill/>
          <a:ln w="19050" cap="flat" cmpd="sng" algn="ctr">
            <a:solidFill>
              <a:srgbClr val="00B0F0"/>
            </a:solidFill>
            <a:prstDash val="solid"/>
            <a:headEnd type="triangle" w="med" len="med"/>
            <a:tailEnd type="triangle" w="med" len="med"/>
          </a:ln>
          <a:effectLst/>
        </p:spPr>
      </p:cxnSp>
    </p:spTree>
    <p:extLst>
      <p:ext uri="{BB962C8B-B14F-4D97-AF65-F5344CB8AC3E}">
        <p14:creationId xmlns:p14="http://schemas.microsoft.com/office/powerpoint/2010/main" val="2827131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Interface – Optical Splitting</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31</a:t>
            </a:fld>
            <a:endParaRPr lang="en-US"/>
          </a:p>
        </p:txBody>
      </p:sp>
      <p:sp>
        <p:nvSpPr>
          <p:cNvPr id="6" name="Rectangle 5"/>
          <p:cNvSpPr/>
          <p:nvPr/>
        </p:nvSpPr>
        <p:spPr>
          <a:xfrm rot="5400000">
            <a:off x="545778" y="2164517"/>
            <a:ext cx="3545999" cy="2378841"/>
          </a:xfrm>
          <a:prstGeom prst="rect">
            <a:avLst/>
          </a:prstGeom>
          <a:gradFill flip="none" rotWithShape="1">
            <a:gsLst>
              <a:gs pos="0">
                <a:schemeClr val="accent5">
                  <a:lumMod val="40000"/>
                  <a:lumOff val="60000"/>
                </a:schemeClr>
              </a:gs>
              <a:gs pos="100000">
                <a:schemeClr val="bg1"/>
              </a:gs>
            </a:gsLst>
            <a:lin ang="0" scaled="1"/>
            <a:tileRect/>
          </a:gra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vert270" lIns="36000" tIns="36000" rIns="36000" bIns="36000" rtlCol="0" anchor="t"/>
          <a:lstStyle/>
          <a:p>
            <a:pPr algn="ctr"/>
            <a:r>
              <a:rPr lang="en-US" sz="1600" b="1" dirty="0" smtClean="0">
                <a:latin typeface="Calibri Light" panose="020F0302020204030204" pitchFamily="34" charset="0"/>
              </a:rPr>
              <a:t>Low radiation area</a:t>
            </a:r>
            <a:endParaRPr lang="en-US" sz="1600" b="1" dirty="0">
              <a:latin typeface="Calibri Light" panose="020F0302020204030204" pitchFamily="34" charset="0"/>
            </a:endParaRPr>
          </a:p>
        </p:txBody>
      </p:sp>
      <p:sp>
        <p:nvSpPr>
          <p:cNvPr id="7" name="Rectangle 6"/>
          <p:cNvSpPr/>
          <p:nvPr/>
        </p:nvSpPr>
        <p:spPr>
          <a:xfrm rot="5400000">
            <a:off x="3952628" y="1136511"/>
            <a:ext cx="3501238" cy="4390096"/>
          </a:xfrm>
          <a:prstGeom prst="rect">
            <a:avLst/>
          </a:prstGeom>
          <a:gradFill flip="none" rotWithShape="1">
            <a:gsLst>
              <a:gs pos="0">
                <a:srgbClr val="FFCC66"/>
              </a:gs>
              <a:gs pos="100000">
                <a:schemeClr val="bg1"/>
              </a:gs>
            </a:gsLst>
            <a:lin ang="0" scaled="1"/>
            <a:tileRect/>
          </a:gra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vert270" lIns="36000" tIns="36000" rIns="36000" bIns="36000" rtlCol="0" anchor="t"/>
          <a:lstStyle/>
          <a:p>
            <a:pPr algn="ctr"/>
            <a:r>
              <a:rPr lang="en-US" sz="1600" b="1" dirty="0" smtClean="0">
                <a:latin typeface="Calibri Light" panose="020F0302020204030204" pitchFamily="34" charset="0"/>
              </a:rPr>
              <a:t>Mini-frame</a:t>
            </a:r>
            <a:endParaRPr lang="en-US" sz="1600" b="1" dirty="0">
              <a:latin typeface="Calibri Light" panose="020F0302020204030204" pitchFamily="34" charset="0"/>
            </a:endParaRPr>
          </a:p>
        </p:txBody>
      </p:sp>
      <p:sp>
        <p:nvSpPr>
          <p:cNvPr id="8" name="Rectangle 7"/>
          <p:cNvSpPr/>
          <p:nvPr/>
        </p:nvSpPr>
        <p:spPr>
          <a:xfrm rot="5400000">
            <a:off x="7227542" y="2251696"/>
            <a:ext cx="3501239" cy="2159730"/>
          </a:xfrm>
          <a:prstGeom prst="rect">
            <a:avLst/>
          </a:prstGeom>
          <a:gradFill flip="none" rotWithShape="1">
            <a:gsLst>
              <a:gs pos="0">
                <a:schemeClr val="accent6">
                  <a:lumMod val="60000"/>
                  <a:lumOff val="40000"/>
                </a:schemeClr>
              </a:gs>
              <a:gs pos="100000">
                <a:schemeClr val="bg1"/>
              </a:gs>
            </a:gsLst>
            <a:lin ang="0" scaled="1"/>
            <a:tileRect/>
          </a:gradFill>
          <a:ln w="1905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vert270" lIns="36000" tIns="36000" rIns="36000" bIns="36000" rtlCol="0" anchor="t"/>
          <a:lstStyle/>
          <a:p>
            <a:pPr algn="ctr"/>
            <a:r>
              <a:rPr lang="en-US" sz="1600" b="1" dirty="0" smtClean="0">
                <a:latin typeface="Calibri Light" panose="020F0302020204030204" pitchFamily="34" charset="0"/>
              </a:rPr>
              <a:t>ITS</a:t>
            </a:r>
            <a:endParaRPr lang="en-US" sz="1600" b="1" dirty="0">
              <a:latin typeface="Calibri Light" panose="020F0302020204030204" pitchFamily="34" charset="0"/>
            </a:endParaRP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2539" b="97020" l="16234" r="83442"/>
                    </a14:imgEffect>
                  </a14:imgLayer>
                </a14:imgProps>
              </a:ext>
            </a:extLst>
          </a:blip>
          <a:srcRect l="14264" t="2007" r="14107" b="2657"/>
          <a:stretch/>
        </p:blipFill>
        <p:spPr>
          <a:xfrm>
            <a:off x="1345387" y="1851138"/>
            <a:ext cx="1158585" cy="4599230"/>
          </a:xfrm>
          <a:prstGeom prst="rect">
            <a:avLst/>
          </a:prstGeom>
        </p:spPr>
      </p:pic>
      <p:cxnSp>
        <p:nvCxnSpPr>
          <p:cNvPr id="10" name="Straight Arrow Connector 9"/>
          <p:cNvCxnSpPr/>
          <p:nvPr/>
        </p:nvCxnSpPr>
        <p:spPr>
          <a:xfrm>
            <a:off x="2281517" y="486614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1517" y="515418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81517" y="544222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281517" y="573026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81517" y="4290068"/>
            <a:ext cx="1440200" cy="0"/>
          </a:xfrm>
          <a:prstGeom prst="straightConnector1">
            <a:avLst/>
          </a:prstGeom>
          <a:ln w="19050">
            <a:solidFill>
              <a:srgbClr val="FF00FF"/>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81517" y="457810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721717" y="3641978"/>
            <a:ext cx="1296000" cy="129618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400" dirty="0" smtClean="0">
                <a:latin typeface="Calibri Light" panose="020F0302020204030204" pitchFamily="34" charset="0"/>
              </a:rPr>
              <a:t>Passive optical splitting 1:16 (1:32 also possible)</a:t>
            </a:r>
            <a:endParaRPr lang="en-US" sz="1400" dirty="0">
              <a:latin typeface="Calibri Light" panose="020F0302020204030204" pitchFamily="34" charset="0"/>
            </a:endParaRPr>
          </a:p>
        </p:txBody>
      </p:sp>
      <p:sp>
        <p:nvSpPr>
          <p:cNvPr id="17" name="Rectangle 16"/>
          <p:cNvSpPr/>
          <p:nvPr/>
        </p:nvSpPr>
        <p:spPr>
          <a:xfrm>
            <a:off x="6025395" y="2489818"/>
            <a:ext cx="1296000" cy="576000"/>
          </a:xfrm>
          <a:prstGeom prst="rect">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Calibri Light" panose="020F0302020204030204" pitchFamily="34" charset="0"/>
            </a:endParaRPr>
          </a:p>
        </p:txBody>
      </p:sp>
      <p:grpSp>
        <p:nvGrpSpPr>
          <p:cNvPr id="18" name="Group 17"/>
          <p:cNvGrpSpPr/>
          <p:nvPr/>
        </p:nvGrpSpPr>
        <p:grpSpPr>
          <a:xfrm>
            <a:off x="6026217" y="3137908"/>
            <a:ext cx="1296000" cy="288000"/>
            <a:chOff x="251400" y="3429000"/>
            <a:chExt cx="718164" cy="315103"/>
          </a:xfrm>
        </p:grpSpPr>
        <p:cxnSp>
          <p:nvCxnSpPr>
            <p:cNvPr id="19" name="Straight Connector 18"/>
            <p:cNvCxnSpPr/>
            <p:nvPr/>
          </p:nvCxnSpPr>
          <p:spPr>
            <a:xfrm flipV="1">
              <a:off x="251400" y="3429001"/>
              <a:ext cx="0" cy="31510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51400" y="3429000"/>
              <a:ext cx="718164" cy="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69564" y="3429000"/>
              <a:ext cx="0" cy="315103"/>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026217" y="3533675"/>
            <a:ext cx="1296000" cy="288000"/>
            <a:chOff x="251400" y="3429000"/>
            <a:chExt cx="718164" cy="315103"/>
          </a:xfrm>
        </p:grpSpPr>
        <p:cxnSp>
          <p:nvCxnSpPr>
            <p:cNvPr id="23" name="Straight Connector 22"/>
            <p:cNvCxnSpPr/>
            <p:nvPr/>
          </p:nvCxnSpPr>
          <p:spPr>
            <a:xfrm flipV="1">
              <a:off x="251400" y="3429001"/>
              <a:ext cx="0" cy="31510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51400" y="3429000"/>
              <a:ext cx="718164" cy="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69564" y="3429000"/>
              <a:ext cx="0" cy="315103"/>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6025965" y="3894341"/>
            <a:ext cx="1296000" cy="288000"/>
            <a:chOff x="251400" y="3429000"/>
            <a:chExt cx="718164" cy="315103"/>
          </a:xfrm>
        </p:grpSpPr>
        <p:cxnSp>
          <p:nvCxnSpPr>
            <p:cNvPr id="27" name="Straight Connector 26"/>
            <p:cNvCxnSpPr/>
            <p:nvPr/>
          </p:nvCxnSpPr>
          <p:spPr>
            <a:xfrm flipV="1">
              <a:off x="251400" y="3429001"/>
              <a:ext cx="0" cy="31510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51400" y="3429000"/>
              <a:ext cx="718164" cy="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69564" y="3429000"/>
              <a:ext cx="0" cy="315103"/>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025965" y="4290108"/>
            <a:ext cx="1296000" cy="288000"/>
            <a:chOff x="251400" y="3429000"/>
            <a:chExt cx="718164" cy="315103"/>
          </a:xfrm>
        </p:grpSpPr>
        <p:cxnSp>
          <p:nvCxnSpPr>
            <p:cNvPr id="31" name="Straight Connector 30"/>
            <p:cNvCxnSpPr/>
            <p:nvPr/>
          </p:nvCxnSpPr>
          <p:spPr>
            <a:xfrm flipV="1">
              <a:off x="251400" y="3429001"/>
              <a:ext cx="0" cy="31510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51400" y="3429000"/>
              <a:ext cx="718164" cy="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9564" y="3429000"/>
              <a:ext cx="0" cy="315103"/>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5017717" y="2827214"/>
            <a:ext cx="1006190" cy="1534863"/>
            <a:chOff x="3995740" y="2276840"/>
            <a:chExt cx="575690" cy="1584220"/>
          </a:xfrm>
        </p:grpSpPr>
        <p:cxnSp>
          <p:nvCxnSpPr>
            <p:cNvPr id="35" name="Straight Arrow Connector 34"/>
            <p:cNvCxnSpPr/>
            <p:nvPr/>
          </p:nvCxnSpPr>
          <p:spPr>
            <a:xfrm>
              <a:off x="4067930" y="2276840"/>
              <a:ext cx="503500" cy="0"/>
            </a:xfrm>
            <a:prstGeom prst="straightConnector1">
              <a:avLst/>
            </a:prstGeom>
            <a:ln w="19050">
              <a:solidFill>
                <a:srgbClr val="FF00FF"/>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995740" y="3861060"/>
              <a:ext cx="72190" cy="0"/>
            </a:xfrm>
            <a:prstGeom prst="straightConnector1">
              <a:avLst/>
            </a:prstGeom>
            <a:ln w="19050">
              <a:solidFill>
                <a:srgbClr val="FF00FF"/>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067930" y="2276840"/>
              <a:ext cx="0" cy="1584220"/>
            </a:xfrm>
            <a:prstGeom prst="straightConnector1">
              <a:avLst/>
            </a:prstGeom>
            <a:ln w="19050">
              <a:solidFill>
                <a:srgbClr val="FF00FF"/>
              </a:solidFill>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017717" y="3317804"/>
            <a:ext cx="1006190" cy="1116284"/>
            <a:chOff x="3923550" y="2276819"/>
            <a:chExt cx="575690" cy="1152181"/>
          </a:xfrm>
        </p:grpSpPr>
        <p:cxnSp>
          <p:nvCxnSpPr>
            <p:cNvPr id="39" name="Straight Arrow Connector 38"/>
            <p:cNvCxnSpPr/>
            <p:nvPr/>
          </p:nvCxnSpPr>
          <p:spPr>
            <a:xfrm flipV="1">
              <a:off x="4067930" y="2276819"/>
              <a:ext cx="431310" cy="21"/>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923550" y="3429000"/>
              <a:ext cx="144380"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067930" y="2276840"/>
              <a:ext cx="0" cy="115216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017897" y="3668660"/>
            <a:ext cx="1006190" cy="846358"/>
            <a:chOff x="3923550" y="2276284"/>
            <a:chExt cx="575690" cy="873575"/>
          </a:xfrm>
        </p:grpSpPr>
        <p:cxnSp>
          <p:nvCxnSpPr>
            <p:cNvPr id="43" name="Straight Arrow Connector 42"/>
            <p:cNvCxnSpPr/>
            <p:nvPr/>
          </p:nvCxnSpPr>
          <p:spPr>
            <a:xfrm>
              <a:off x="4139580" y="2276284"/>
              <a:ext cx="359660" cy="536"/>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923550" y="3140939"/>
              <a:ext cx="216030"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139580" y="2276840"/>
              <a:ext cx="0" cy="873019"/>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017897" y="4019990"/>
            <a:ext cx="1006802" cy="558593"/>
            <a:chOff x="3851540" y="2276284"/>
            <a:chExt cx="576040" cy="576556"/>
          </a:xfrm>
        </p:grpSpPr>
        <p:cxnSp>
          <p:nvCxnSpPr>
            <p:cNvPr id="47" name="Straight Arrow Connector 46"/>
            <p:cNvCxnSpPr/>
            <p:nvPr/>
          </p:nvCxnSpPr>
          <p:spPr>
            <a:xfrm>
              <a:off x="4139580" y="2276284"/>
              <a:ext cx="28800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851540" y="2852364"/>
              <a:ext cx="288000"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139580" y="2276840"/>
              <a:ext cx="0" cy="57600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017896" y="4440358"/>
            <a:ext cx="1006889" cy="209809"/>
            <a:chOff x="3779490" y="2276284"/>
            <a:chExt cx="576090" cy="216556"/>
          </a:xfrm>
        </p:grpSpPr>
        <p:cxnSp>
          <p:nvCxnSpPr>
            <p:cNvPr id="51" name="Straight Arrow Connector 50"/>
            <p:cNvCxnSpPr/>
            <p:nvPr/>
          </p:nvCxnSpPr>
          <p:spPr>
            <a:xfrm>
              <a:off x="4139580" y="2276284"/>
              <a:ext cx="21600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779490" y="2492790"/>
              <a:ext cx="360000"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139580" y="2276840"/>
              <a:ext cx="0" cy="21600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6025395" y="4578108"/>
            <a:ext cx="1296000" cy="432060"/>
          </a:xfrm>
          <a:prstGeom prst="rect">
            <a:avLst/>
          </a:prstGeom>
          <a:noFill/>
        </p:spPr>
        <p:txBody>
          <a:bodyPr wrap="none" tIns="36000" bIns="36000" rtlCol="0" anchor="ctr" anchorCtr="0">
            <a:noAutofit/>
          </a:bodyPr>
          <a:lstStyle/>
          <a:p>
            <a:pPr algn="ctr"/>
            <a:r>
              <a:rPr lang="en-US" sz="2000" b="1" dirty="0" smtClean="0">
                <a:solidFill>
                  <a:schemeClr val="bg1">
                    <a:lumMod val="50000"/>
                  </a:schemeClr>
                </a:solidFill>
                <a:latin typeface="Calibri Light" panose="020F0302020204030204" pitchFamily="34" charset="0"/>
              </a:rPr>
              <a:t>16×</a:t>
            </a:r>
          </a:p>
        </p:txBody>
      </p:sp>
      <p:sp>
        <p:nvSpPr>
          <p:cNvPr id="55" name="TextBox 54"/>
          <p:cNvSpPr txBox="1"/>
          <p:nvPr/>
        </p:nvSpPr>
        <p:spPr>
          <a:xfrm>
            <a:off x="2569557" y="6018308"/>
            <a:ext cx="864120" cy="360050"/>
          </a:xfrm>
          <a:prstGeom prst="rect">
            <a:avLst/>
          </a:prstGeom>
          <a:noFill/>
        </p:spPr>
        <p:txBody>
          <a:bodyPr wrap="none" tIns="36000" bIns="36000" rtlCol="0" anchor="ctr" anchorCtr="0">
            <a:noAutofit/>
          </a:bodyPr>
          <a:lstStyle/>
          <a:p>
            <a:pPr algn="ctr"/>
            <a:r>
              <a:rPr lang="en-US" sz="2000" b="1" dirty="0" smtClean="0">
                <a:solidFill>
                  <a:schemeClr val="bg1">
                    <a:lumMod val="50000"/>
                  </a:schemeClr>
                </a:solidFill>
                <a:latin typeface="Calibri Light" panose="020F0302020204030204" pitchFamily="34" charset="0"/>
              </a:rPr>
              <a:t>12×</a:t>
            </a:r>
          </a:p>
        </p:txBody>
      </p:sp>
      <p:sp>
        <p:nvSpPr>
          <p:cNvPr id="56" name="Rectangle 55"/>
          <p:cNvSpPr/>
          <p:nvPr/>
        </p:nvSpPr>
        <p:spPr>
          <a:xfrm>
            <a:off x="8693093" y="2489758"/>
            <a:ext cx="718164" cy="288000"/>
          </a:xfrm>
          <a:prstGeom prst="rect">
            <a:avLst/>
          </a:prstGeom>
          <a:ln w="19050">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8691157" y="2201778"/>
            <a:ext cx="718164" cy="287980"/>
          </a:xfrm>
          <a:prstGeom prst="rect">
            <a:avLst/>
          </a:prstGeom>
          <a:noFill/>
        </p:spPr>
        <p:txBody>
          <a:bodyPr wrap="none" tIns="36000" bIns="36000" rtlCol="0" anchor="ctr" anchorCtr="0">
            <a:noAutofit/>
          </a:bodyPr>
          <a:lstStyle/>
          <a:p>
            <a:r>
              <a:rPr lang="en-US" sz="1600" b="1" dirty="0" smtClean="0">
                <a:solidFill>
                  <a:schemeClr val="tx2"/>
                </a:solidFill>
                <a:latin typeface="Calibri Light" panose="020F0302020204030204" pitchFamily="34" charset="0"/>
              </a:rPr>
              <a:t>Sensor</a:t>
            </a:r>
          </a:p>
        </p:txBody>
      </p:sp>
      <p:grpSp>
        <p:nvGrpSpPr>
          <p:cNvPr id="58" name="Group 57"/>
          <p:cNvGrpSpPr/>
          <p:nvPr/>
        </p:nvGrpSpPr>
        <p:grpSpPr>
          <a:xfrm>
            <a:off x="8691157" y="3209918"/>
            <a:ext cx="718164" cy="288040"/>
            <a:chOff x="251400" y="3429000"/>
            <a:chExt cx="718164" cy="288040"/>
          </a:xfrm>
        </p:grpSpPr>
        <p:cxnSp>
          <p:nvCxnSpPr>
            <p:cNvPr id="59" name="Straight Connector 58"/>
            <p:cNvCxnSpPr/>
            <p:nvPr/>
          </p:nvCxnSpPr>
          <p:spPr>
            <a:xfrm flipV="1">
              <a:off x="251400"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51400" y="3429000"/>
              <a:ext cx="718164" cy="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69564"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6025965" y="2201379"/>
            <a:ext cx="1295430" cy="287980"/>
          </a:xfrm>
          <a:prstGeom prst="rect">
            <a:avLst/>
          </a:prstGeom>
          <a:noFill/>
        </p:spPr>
        <p:txBody>
          <a:bodyPr wrap="none" tIns="36000" bIns="36000" rtlCol="0" anchor="ctr" anchorCtr="0">
            <a:noAutofit/>
          </a:bodyPr>
          <a:lstStyle/>
          <a:p>
            <a:r>
              <a:rPr lang="en-US" sz="1600" b="1" dirty="0" smtClean="0">
                <a:solidFill>
                  <a:schemeClr val="tx2"/>
                </a:solidFill>
                <a:latin typeface="Calibri Light" panose="020F0302020204030204" pitchFamily="34" charset="0"/>
              </a:rPr>
              <a:t>Readout Unit</a:t>
            </a:r>
          </a:p>
        </p:txBody>
      </p:sp>
      <p:grpSp>
        <p:nvGrpSpPr>
          <p:cNvPr id="63" name="Group 62"/>
          <p:cNvGrpSpPr/>
          <p:nvPr/>
        </p:nvGrpSpPr>
        <p:grpSpPr>
          <a:xfrm>
            <a:off x="8689922" y="2849883"/>
            <a:ext cx="718164" cy="288040"/>
            <a:chOff x="251400" y="3429000"/>
            <a:chExt cx="718164" cy="288040"/>
          </a:xfrm>
        </p:grpSpPr>
        <p:cxnSp>
          <p:nvCxnSpPr>
            <p:cNvPr id="64" name="Straight Connector 63"/>
            <p:cNvCxnSpPr/>
            <p:nvPr/>
          </p:nvCxnSpPr>
          <p:spPr>
            <a:xfrm flipV="1">
              <a:off x="251400"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251400" y="3429000"/>
              <a:ext cx="718164" cy="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69564"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8689922" y="3569983"/>
            <a:ext cx="718164" cy="288040"/>
            <a:chOff x="251400" y="3429000"/>
            <a:chExt cx="718164" cy="288040"/>
          </a:xfrm>
        </p:grpSpPr>
        <p:cxnSp>
          <p:nvCxnSpPr>
            <p:cNvPr id="68" name="Straight Connector 67"/>
            <p:cNvCxnSpPr/>
            <p:nvPr/>
          </p:nvCxnSpPr>
          <p:spPr>
            <a:xfrm flipV="1">
              <a:off x="251400"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51400" y="3429000"/>
              <a:ext cx="718164" cy="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69564"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8689922" y="3930033"/>
            <a:ext cx="718164" cy="288040"/>
            <a:chOff x="251400" y="3429000"/>
            <a:chExt cx="718164" cy="288040"/>
          </a:xfrm>
        </p:grpSpPr>
        <p:cxnSp>
          <p:nvCxnSpPr>
            <p:cNvPr id="72" name="Straight Connector 71"/>
            <p:cNvCxnSpPr/>
            <p:nvPr/>
          </p:nvCxnSpPr>
          <p:spPr>
            <a:xfrm flipV="1">
              <a:off x="251400"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251400" y="3429000"/>
              <a:ext cx="718164" cy="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69564" y="3429000"/>
              <a:ext cx="0" cy="288040"/>
            </a:xfrm>
            <a:prstGeom prst="line">
              <a:avLst/>
            </a:prstGeom>
            <a:ln w="19050">
              <a:solidFill>
                <a:srgbClr val="00206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8403117" y="4578108"/>
            <a:ext cx="1296000" cy="432060"/>
          </a:xfrm>
          <a:prstGeom prst="rect">
            <a:avLst/>
          </a:prstGeom>
          <a:noFill/>
        </p:spPr>
        <p:txBody>
          <a:bodyPr wrap="none" tIns="36000" bIns="36000" rtlCol="0" anchor="ctr" anchorCtr="0">
            <a:noAutofit/>
          </a:bodyPr>
          <a:lstStyle/>
          <a:p>
            <a:pPr algn="ctr"/>
            <a:r>
              <a:rPr lang="en-US" sz="2000" b="1" dirty="0" smtClean="0">
                <a:solidFill>
                  <a:schemeClr val="bg1">
                    <a:lumMod val="50000"/>
                  </a:schemeClr>
                </a:solidFill>
                <a:latin typeface="Calibri Light" panose="020F0302020204030204" pitchFamily="34" charset="0"/>
              </a:rPr>
              <a:t>Up to 28×</a:t>
            </a:r>
          </a:p>
        </p:txBody>
      </p:sp>
      <p:grpSp>
        <p:nvGrpSpPr>
          <p:cNvPr id="76" name="Group 75"/>
          <p:cNvGrpSpPr/>
          <p:nvPr/>
        </p:nvGrpSpPr>
        <p:grpSpPr>
          <a:xfrm flipV="1">
            <a:off x="7321395" y="2777757"/>
            <a:ext cx="1367704" cy="251892"/>
            <a:chOff x="3779490" y="2276284"/>
            <a:chExt cx="576090" cy="151425"/>
          </a:xfrm>
        </p:grpSpPr>
        <p:cxnSp>
          <p:nvCxnSpPr>
            <p:cNvPr id="77" name="Straight Arrow Connector 76"/>
            <p:cNvCxnSpPr/>
            <p:nvPr/>
          </p:nvCxnSpPr>
          <p:spPr>
            <a:xfrm>
              <a:off x="4139580" y="2276284"/>
              <a:ext cx="21600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779490" y="2427648"/>
              <a:ext cx="360000"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4139490" y="2276840"/>
              <a:ext cx="90" cy="150869"/>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flipV="1">
            <a:off x="7321395" y="2993888"/>
            <a:ext cx="1367704" cy="1080726"/>
            <a:chOff x="3923550" y="2276819"/>
            <a:chExt cx="575690" cy="1152322"/>
          </a:xfrm>
        </p:grpSpPr>
        <p:cxnSp>
          <p:nvCxnSpPr>
            <p:cNvPr id="81" name="Straight Arrow Connector 80"/>
            <p:cNvCxnSpPr/>
            <p:nvPr/>
          </p:nvCxnSpPr>
          <p:spPr>
            <a:xfrm flipV="1">
              <a:off x="4067930" y="2276819"/>
              <a:ext cx="431310" cy="21"/>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3923550" y="3429141"/>
              <a:ext cx="144380"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067930" y="2276840"/>
              <a:ext cx="0" cy="115216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flipV="1">
            <a:off x="7321395" y="2921877"/>
            <a:ext cx="1367704" cy="798369"/>
            <a:chOff x="3923550" y="2276284"/>
            <a:chExt cx="575690" cy="885417"/>
          </a:xfrm>
        </p:grpSpPr>
        <p:cxnSp>
          <p:nvCxnSpPr>
            <p:cNvPr id="85" name="Straight Arrow Connector 84"/>
            <p:cNvCxnSpPr/>
            <p:nvPr/>
          </p:nvCxnSpPr>
          <p:spPr>
            <a:xfrm>
              <a:off x="4139580" y="2276284"/>
              <a:ext cx="359660" cy="536"/>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3923550" y="3161701"/>
              <a:ext cx="216030"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4139580" y="2276840"/>
              <a:ext cx="0" cy="873019"/>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flipV="1">
            <a:off x="7321395" y="2849867"/>
            <a:ext cx="1367704" cy="503693"/>
            <a:chOff x="3923550" y="2276820"/>
            <a:chExt cx="575690" cy="763783"/>
          </a:xfrm>
        </p:grpSpPr>
        <p:cxnSp>
          <p:nvCxnSpPr>
            <p:cNvPr id="89" name="Straight Arrow Connector 88"/>
            <p:cNvCxnSpPr/>
            <p:nvPr/>
          </p:nvCxnSpPr>
          <p:spPr>
            <a:xfrm flipV="1">
              <a:off x="4211556" y="2276820"/>
              <a:ext cx="287684"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3923550" y="3040603"/>
              <a:ext cx="288006" cy="0"/>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4211556" y="2276838"/>
              <a:ext cx="776" cy="763765"/>
            </a:xfrm>
            <a:prstGeom prst="straightConnector1">
              <a:avLst/>
            </a:prstGeom>
            <a:ln w="19050">
              <a:solidFill>
                <a:srgbClr val="FF00FF"/>
              </a:solidFill>
              <a:prstDash val="sysDot"/>
              <a:headEnd type="none" w="med" len="med"/>
              <a:tailEnd type="none"/>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3671980" y="5204104"/>
            <a:ext cx="6122483" cy="764846"/>
          </a:xfrm>
          <a:prstGeom prst="rect">
            <a:avLst/>
          </a:prstGeom>
          <a:noFill/>
          <a:ln>
            <a:noFill/>
          </a:ln>
        </p:spPr>
        <p:txBody>
          <a:bodyPr wrap="square" lIns="72000" tIns="36000" rIns="72000" bIns="36000" rtlCol="0" anchor="t" anchorCtr="0">
            <a:noAutofit/>
          </a:bodyPr>
          <a:lstStyle/>
          <a:p>
            <a:pPr marL="179388" indent="-179388" algn="l" defTabSz="519113">
              <a:buFont typeface="Arial" panose="020B0604020202020204" pitchFamily="34" charset="0"/>
              <a:buChar char="•"/>
            </a:pPr>
            <a:r>
              <a:rPr lang="en-US" sz="1400" dirty="0" smtClean="0">
                <a:solidFill>
                  <a:schemeClr val="tx2"/>
                </a:solidFill>
                <a:latin typeface="Calibri Light" panose="020F0302020204030204" pitchFamily="34" charset="0"/>
              </a:rPr>
              <a:t>Each optical line is split into 16/32 lines by a </a:t>
            </a:r>
            <a:r>
              <a:rPr lang="en-US" sz="1400" i="1" dirty="0" smtClean="0">
                <a:solidFill>
                  <a:schemeClr val="tx2"/>
                </a:solidFill>
                <a:latin typeface="Calibri Light" panose="020F0302020204030204" pitchFamily="34" charset="0"/>
              </a:rPr>
              <a:t>passive optical splitter</a:t>
            </a:r>
            <a:r>
              <a:rPr lang="en-US" sz="1400" dirty="0" smtClean="0">
                <a:solidFill>
                  <a:schemeClr val="tx2"/>
                </a:solidFill>
                <a:latin typeface="Calibri Light" panose="020F0302020204030204" pitchFamily="34" charset="0"/>
              </a:rPr>
              <a:t>, which can </a:t>
            </a:r>
            <a:r>
              <a:rPr lang="en-US" sz="1400" dirty="0" smtClean="0">
                <a:solidFill>
                  <a:schemeClr val="tx2"/>
                </a:solidFill>
                <a:latin typeface="Calibri Light" panose="020F0302020204030204" pitchFamily="34" charset="0"/>
              </a:rPr>
              <a:t>withstand the </a:t>
            </a:r>
            <a:r>
              <a:rPr lang="en-US" sz="1400" dirty="0" smtClean="0">
                <a:solidFill>
                  <a:schemeClr val="tx2"/>
                </a:solidFill>
                <a:latin typeface="Calibri Light" panose="020F0302020204030204" pitchFamily="34" charset="0"/>
              </a:rPr>
              <a:t>foreseen TID level (10 </a:t>
            </a:r>
            <a:r>
              <a:rPr lang="en-US" sz="1400" dirty="0" err="1" smtClean="0">
                <a:solidFill>
                  <a:schemeClr val="tx2"/>
                </a:solidFill>
                <a:latin typeface="Calibri Light" panose="020F0302020204030204" pitchFamily="34" charset="0"/>
              </a:rPr>
              <a:t>kRad</a:t>
            </a:r>
            <a:r>
              <a:rPr lang="en-US" sz="1400" dirty="0" smtClean="0">
                <a:solidFill>
                  <a:schemeClr val="tx2"/>
                </a:solidFill>
                <a:latin typeface="Calibri Light" panose="020F0302020204030204" pitchFamily="34" charset="0"/>
              </a:rPr>
              <a:t>) and does not suffer from SEU.</a:t>
            </a:r>
          </a:p>
          <a:p>
            <a:pPr marL="179388" indent="-179388" defTabSz="519113">
              <a:buFont typeface="Arial" panose="020B0604020202020204" pitchFamily="34" charset="0"/>
              <a:buChar char="•"/>
            </a:pPr>
            <a:r>
              <a:rPr lang="en-US" sz="1400" dirty="0" smtClean="0">
                <a:solidFill>
                  <a:schemeClr val="tx2"/>
                </a:solidFill>
                <a:latin typeface="Calibri Light" panose="020F0302020204030204" pitchFamily="34" charset="0"/>
              </a:rPr>
              <a:t>As each LTU has 12 optical drivers, a </a:t>
            </a:r>
            <a:r>
              <a:rPr lang="en-US" sz="1400" b="1" dirty="0" smtClean="0">
                <a:solidFill>
                  <a:schemeClr val="tx2"/>
                </a:solidFill>
                <a:latin typeface="Calibri Light" panose="020F0302020204030204" pitchFamily="34" charset="0"/>
              </a:rPr>
              <a:t>1:16</a:t>
            </a:r>
            <a:r>
              <a:rPr lang="en-US" sz="1400" dirty="0" smtClean="0">
                <a:solidFill>
                  <a:schemeClr val="tx2"/>
                </a:solidFill>
                <a:latin typeface="Calibri Light" panose="020F0302020204030204" pitchFamily="34" charset="0"/>
              </a:rPr>
              <a:t> splitting ratio </a:t>
            </a:r>
            <a:r>
              <a:rPr lang="en-US" sz="1400" dirty="0">
                <a:solidFill>
                  <a:schemeClr val="tx2"/>
                </a:solidFill>
                <a:latin typeface="Calibri Light" panose="020F0302020204030204" pitchFamily="34" charset="0"/>
              </a:rPr>
              <a:t>(at least) will </a:t>
            </a:r>
            <a:r>
              <a:rPr lang="en-US" sz="1400" dirty="0" smtClean="0">
                <a:solidFill>
                  <a:schemeClr val="tx2"/>
                </a:solidFill>
                <a:latin typeface="Calibri Light" panose="020F0302020204030204" pitchFamily="34" charset="0"/>
              </a:rPr>
              <a:t>be ok</a:t>
            </a:r>
          </a:p>
        </p:txBody>
      </p:sp>
      <p:grpSp>
        <p:nvGrpSpPr>
          <p:cNvPr id="93" name="Group 92"/>
          <p:cNvGrpSpPr/>
          <p:nvPr/>
        </p:nvGrpSpPr>
        <p:grpSpPr>
          <a:xfrm>
            <a:off x="7322145" y="2644511"/>
            <a:ext cx="1367704" cy="61372"/>
            <a:chOff x="3779490" y="2276284"/>
            <a:chExt cx="576090" cy="151425"/>
          </a:xfrm>
        </p:grpSpPr>
        <p:cxnSp>
          <p:nvCxnSpPr>
            <p:cNvPr id="94" name="Straight Arrow Connector 93"/>
            <p:cNvCxnSpPr/>
            <p:nvPr/>
          </p:nvCxnSpPr>
          <p:spPr>
            <a:xfrm>
              <a:off x="4139580" y="2276284"/>
              <a:ext cx="216000" cy="0"/>
            </a:xfrm>
            <a:prstGeom prst="straightConnector1">
              <a:avLst/>
            </a:prstGeom>
            <a:ln w="19050">
              <a:solidFill>
                <a:srgbClr val="FF00FF"/>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3779490" y="2427648"/>
              <a:ext cx="360000" cy="0"/>
            </a:xfrm>
            <a:prstGeom prst="straightConnector1">
              <a:avLst/>
            </a:prstGeom>
            <a:ln w="19050">
              <a:solidFill>
                <a:srgbClr val="FF00FF"/>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4139490" y="2276840"/>
              <a:ext cx="90" cy="150869"/>
            </a:xfrm>
            <a:prstGeom prst="straightConnector1">
              <a:avLst/>
            </a:prstGeom>
            <a:ln w="19050">
              <a:solidFill>
                <a:srgbClr val="FF00FF"/>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grpSp>
      <p:cxnSp>
        <p:nvCxnSpPr>
          <p:cNvPr id="97" name="Straight Arrow Connector 96"/>
          <p:cNvCxnSpPr/>
          <p:nvPr/>
        </p:nvCxnSpPr>
        <p:spPr>
          <a:xfrm>
            <a:off x="2065487" y="501016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2065487" y="529820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2065487" y="558624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2065487" y="587428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2065487" y="443408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2065487" y="4722128"/>
            <a:ext cx="1152160" cy="0"/>
          </a:xfrm>
          <a:prstGeom prst="straightConnector1">
            <a:avLst/>
          </a:prstGeom>
          <a:ln w="19050">
            <a:solidFill>
              <a:srgbClr val="FF00FF"/>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713667" y="4074068"/>
            <a:ext cx="648000" cy="216000"/>
          </a:xfrm>
          <a:prstGeom prst="rect">
            <a:avLst/>
          </a:prstGeom>
          <a:noFill/>
        </p:spPr>
        <p:txBody>
          <a:bodyPr wrap="none" tIns="36000" bIns="36000" rtlCol="0" anchor="ctr" anchorCtr="0">
            <a:noAutofit/>
          </a:bodyPr>
          <a:lstStyle/>
          <a:p>
            <a:pPr algn="ctr"/>
            <a:r>
              <a:rPr lang="en-US" sz="1200" b="1" dirty="0" smtClean="0">
                <a:solidFill>
                  <a:schemeClr val="tx2"/>
                </a:solidFill>
                <a:latin typeface="Calibri Light" panose="020F0302020204030204" pitchFamily="34" charset="0"/>
              </a:rPr>
              <a:t>optical</a:t>
            </a:r>
          </a:p>
        </p:txBody>
      </p:sp>
      <p:sp>
        <p:nvSpPr>
          <p:cNvPr id="104" name="TextBox 103"/>
          <p:cNvSpPr txBox="1"/>
          <p:nvPr/>
        </p:nvSpPr>
        <p:spPr>
          <a:xfrm>
            <a:off x="5234017" y="2561828"/>
            <a:ext cx="648000" cy="216000"/>
          </a:xfrm>
          <a:prstGeom prst="rect">
            <a:avLst/>
          </a:prstGeom>
          <a:noFill/>
        </p:spPr>
        <p:txBody>
          <a:bodyPr wrap="none" tIns="36000" bIns="36000" rtlCol="0" anchor="ctr" anchorCtr="0">
            <a:noAutofit/>
          </a:bodyPr>
          <a:lstStyle/>
          <a:p>
            <a:pPr algn="ctr"/>
            <a:r>
              <a:rPr lang="en-US" sz="1200" b="1" dirty="0" smtClean="0">
                <a:solidFill>
                  <a:schemeClr val="tx2"/>
                </a:solidFill>
                <a:latin typeface="Calibri Light" panose="020F0302020204030204" pitchFamily="34" charset="0"/>
              </a:rPr>
              <a:t>optical</a:t>
            </a:r>
          </a:p>
        </p:txBody>
      </p:sp>
      <p:sp>
        <p:nvSpPr>
          <p:cNvPr id="105" name="TextBox 104"/>
          <p:cNvSpPr txBox="1"/>
          <p:nvPr/>
        </p:nvSpPr>
        <p:spPr>
          <a:xfrm>
            <a:off x="7466237" y="2489848"/>
            <a:ext cx="648000" cy="216000"/>
          </a:xfrm>
          <a:prstGeom prst="rect">
            <a:avLst/>
          </a:prstGeom>
          <a:noFill/>
        </p:spPr>
        <p:txBody>
          <a:bodyPr wrap="none" tIns="36000" bIns="36000" rtlCol="0" anchor="ctr" anchorCtr="0">
            <a:noAutofit/>
          </a:bodyPr>
          <a:lstStyle/>
          <a:p>
            <a:pPr algn="ctr"/>
            <a:r>
              <a:rPr lang="en-US" sz="1200" b="1" dirty="0" smtClean="0">
                <a:solidFill>
                  <a:schemeClr val="tx2"/>
                </a:solidFill>
                <a:latin typeface="Calibri Light" panose="020F0302020204030204" pitchFamily="34" charset="0"/>
              </a:rPr>
              <a:t>copper</a:t>
            </a:r>
          </a:p>
        </p:txBody>
      </p:sp>
      <p:sp>
        <p:nvSpPr>
          <p:cNvPr id="206" name="Rectangle 205"/>
          <p:cNvSpPr/>
          <p:nvPr/>
        </p:nvSpPr>
        <p:spPr>
          <a:xfrm>
            <a:off x="1129357" y="782919"/>
            <a:ext cx="9024667" cy="738664"/>
          </a:xfrm>
          <a:prstGeom prst="rect">
            <a:avLst/>
          </a:prstGeom>
        </p:spPr>
        <p:txBody>
          <a:bodyPr wrap="square">
            <a:spAutoFit/>
          </a:bodyPr>
          <a:lstStyle/>
          <a:p>
            <a:r>
              <a:rPr lang="en-US" sz="1400" dirty="0"/>
              <a:t>The CTP directly </a:t>
            </a:r>
            <a:r>
              <a:rPr lang="en-US" sz="1400" dirty="0" smtClean="0"/>
              <a:t>drives </a:t>
            </a:r>
            <a:r>
              <a:rPr lang="en-US" sz="1400" dirty="0"/>
              <a:t>a set of </a:t>
            </a:r>
            <a:r>
              <a:rPr lang="en-US" sz="1400" b="1" u="sng" dirty="0"/>
              <a:t>L</a:t>
            </a:r>
            <a:r>
              <a:rPr lang="en-US" sz="1400" dirty="0"/>
              <a:t>ocal </a:t>
            </a:r>
            <a:r>
              <a:rPr lang="en-US" sz="1400" b="1" u="sng" dirty="0"/>
              <a:t>T</a:t>
            </a:r>
            <a:r>
              <a:rPr lang="en-US" sz="1400" dirty="0"/>
              <a:t>rigger </a:t>
            </a:r>
            <a:r>
              <a:rPr lang="en-US" sz="1400" b="1" u="sng" dirty="0"/>
              <a:t>U</a:t>
            </a:r>
            <a:r>
              <a:rPr lang="en-US" sz="1400" dirty="0"/>
              <a:t>nits (LTUs), each responsible for delivering the trigger to a specific detector. </a:t>
            </a:r>
            <a:endParaRPr lang="en-US" sz="1400" dirty="0" smtClean="0"/>
          </a:p>
          <a:p>
            <a:pPr marL="285750" indent="-285750">
              <a:buFont typeface="Arial" panose="020B0604020202020204" pitchFamily="34" charset="0"/>
              <a:buChar char="•"/>
            </a:pPr>
            <a:r>
              <a:rPr lang="en-US" sz="1400" dirty="0" smtClean="0"/>
              <a:t>ITS </a:t>
            </a:r>
            <a:r>
              <a:rPr lang="en-US" sz="1400" dirty="0"/>
              <a:t>will have its own </a:t>
            </a:r>
            <a:r>
              <a:rPr lang="en-US" sz="1400" dirty="0" smtClean="0"/>
              <a:t>LTU</a:t>
            </a:r>
            <a:endParaRPr lang="en-US" sz="1400" dirty="0"/>
          </a:p>
          <a:p>
            <a:pPr marL="285750" indent="-285750">
              <a:buFont typeface="Arial" panose="020B0604020202020204" pitchFamily="34" charset="0"/>
              <a:buChar char="•"/>
            </a:pPr>
            <a:r>
              <a:rPr lang="en-US" sz="1400" dirty="0" smtClean="0"/>
              <a:t>ITS </a:t>
            </a:r>
            <a:r>
              <a:rPr lang="en-US" sz="1400" dirty="0"/>
              <a:t>LTU will drive 12 (or 6) Single Mode, 1030nm SFP+ Modules. </a:t>
            </a:r>
          </a:p>
        </p:txBody>
      </p:sp>
    </p:spTree>
    <p:extLst>
      <p:ext uri="{BB962C8B-B14F-4D97-AF65-F5344CB8AC3E}">
        <p14:creationId xmlns:p14="http://schemas.microsoft.com/office/powerpoint/2010/main" val="954792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025239" y="2809056"/>
            <a:ext cx="4779771" cy="3584828"/>
          </a:xfrm>
          <a:prstGeom prst="rect">
            <a:avLst/>
          </a:prstGeom>
          <a:ln>
            <a:solidFill>
              <a:schemeClr val="tx1"/>
            </a:solidFill>
          </a:ln>
        </p:spPr>
      </p:pic>
      <p:sp>
        <p:nvSpPr>
          <p:cNvPr id="2" name="Title 1"/>
          <p:cNvSpPr>
            <a:spLocks noGrp="1"/>
          </p:cNvSpPr>
          <p:nvPr>
            <p:ph type="title"/>
          </p:nvPr>
        </p:nvSpPr>
        <p:spPr/>
        <p:txBody>
          <a:bodyPr/>
          <a:lstStyle/>
          <a:p>
            <a:r>
              <a:rPr lang="en-US" dirty="0" smtClean="0"/>
              <a:t>Optical Fiber Power Loss Tests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32</a:t>
            </a:fld>
            <a:endParaRPr lang="en-US"/>
          </a:p>
        </p:txBody>
      </p:sp>
      <p:graphicFrame>
        <p:nvGraphicFramePr>
          <p:cNvPr id="7" name="Content Placeholder 6"/>
          <p:cNvGraphicFramePr>
            <a:graphicFrameLocks/>
          </p:cNvGraphicFramePr>
          <p:nvPr>
            <p:extLst>
              <p:ext uri="{D42A27DB-BD31-4B8C-83A1-F6EECF244321}">
                <p14:modId xmlns:p14="http://schemas.microsoft.com/office/powerpoint/2010/main" val="3724214567"/>
              </p:ext>
            </p:extLst>
          </p:nvPr>
        </p:nvGraphicFramePr>
        <p:xfrm>
          <a:off x="357505" y="816279"/>
          <a:ext cx="4758916" cy="2585720"/>
        </p:xfrm>
        <a:graphic>
          <a:graphicData uri="http://schemas.openxmlformats.org/drawingml/2006/table">
            <a:tbl>
              <a:tblPr firstRow="1" firstCol="1" bandRow="1">
                <a:tableStyleId>{073A0DAA-6AF3-43AB-8588-CEC1D06C72B9}</a:tableStyleId>
              </a:tblPr>
              <a:tblGrid>
                <a:gridCol w="1253207">
                  <a:extLst>
                    <a:ext uri="{9D8B030D-6E8A-4147-A177-3AD203B41FA5}">
                      <a16:colId xmlns:a16="http://schemas.microsoft.com/office/drawing/2014/main" val="3120771349"/>
                    </a:ext>
                  </a:extLst>
                </a:gridCol>
                <a:gridCol w="1126251">
                  <a:extLst>
                    <a:ext uri="{9D8B030D-6E8A-4147-A177-3AD203B41FA5}">
                      <a16:colId xmlns:a16="http://schemas.microsoft.com/office/drawing/2014/main" val="2003599694"/>
                    </a:ext>
                  </a:extLst>
                </a:gridCol>
                <a:gridCol w="1189729">
                  <a:extLst>
                    <a:ext uri="{9D8B030D-6E8A-4147-A177-3AD203B41FA5}">
                      <a16:colId xmlns:a16="http://schemas.microsoft.com/office/drawing/2014/main" val="4279231258"/>
                    </a:ext>
                  </a:extLst>
                </a:gridCol>
                <a:gridCol w="1189729">
                  <a:extLst>
                    <a:ext uri="{9D8B030D-6E8A-4147-A177-3AD203B41FA5}">
                      <a16:colId xmlns:a16="http://schemas.microsoft.com/office/drawing/2014/main" val="2491361208"/>
                    </a:ext>
                  </a:extLst>
                </a:gridCol>
              </a:tblGrid>
              <a:tr h="370840">
                <a:tc>
                  <a:txBody>
                    <a:bodyPr/>
                    <a:lstStyle/>
                    <a:p>
                      <a:r>
                        <a:rPr lang="nb-NO" sz="1400" dirty="0" smtClean="0"/>
                        <a:t>Splitter</a:t>
                      </a:r>
                      <a:endParaRPr lang="nb-NO" sz="1400" dirty="0"/>
                    </a:p>
                  </a:txBody>
                  <a:tcPr marL="44873" marR="44873"/>
                </a:tc>
                <a:tc>
                  <a:txBody>
                    <a:bodyPr/>
                    <a:lstStyle/>
                    <a:p>
                      <a:r>
                        <a:rPr lang="nb-NO" sz="1400" dirty="0" smtClean="0"/>
                        <a:t>Power loss</a:t>
                      </a:r>
                      <a:endParaRPr lang="nb-NO" sz="1400" baseline="0" dirty="0" smtClean="0"/>
                    </a:p>
                    <a:p>
                      <a:r>
                        <a:rPr lang="nb-NO" sz="1400" baseline="0" dirty="0" smtClean="0"/>
                        <a:t>Ideal splitter</a:t>
                      </a:r>
                    </a:p>
                    <a:p>
                      <a:r>
                        <a:rPr lang="nb-NO" sz="1400" baseline="0" dirty="0" smtClean="0"/>
                        <a:t>[dB]</a:t>
                      </a:r>
                      <a:r>
                        <a:rPr lang="nb-NO" sz="1400" baseline="30000" dirty="0" smtClean="0"/>
                        <a:t>1</a:t>
                      </a:r>
                      <a:endParaRPr lang="nb-NO" sz="1400" baseline="30000" dirty="0"/>
                    </a:p>
                  </a:txBody>
                  <a:tcPr marL="44873" marR="4487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400" dirty="0" smtClean="0"/>
                        <a:t>Power loss </a:t>
                      </a:r>
                      <a:r>
                        <a:rPr lang="nb-NO" sz="1400" dirty="0" err="1" smtClean="0"/>
                        <a:t>Measured</a:t>
                      </a:r>
                      <a:r>
                        <a:rPr lang="nb-NO" sz="1400" dirty="0" smtClean="0"/>
                        <a:t> [dB]</a:t>
                      </a:r>
                    </a:p>
                    <a:p>
                      <a:endParaRPr lang="nb-NO" sz="1400" dirty="0"/>
                    </a:p>
                  </a:txBody>
                  <a:tcPr marL="44873" marR="44873"/>
                </a:tc>
                <a:tc>
                  <a:txBody>
                    <a:bodyPr/>
                    <a:lstStyle/>
                    <a:p>
                      <a:r>
                        <a:rPr lang="nb-NO" sz="1400" dirty="0" smtClean="0"/>
                        <a:t>Margin [dB]</a:t>
                      </a:r>
                      <a:r>
                        <a:rPr lang="nb-NO" sz="1400" baseline="30000" dirty="0" smtClean="0"/>
                        <a:t>2</a:t>
                      </a:r>
                      <a:endParaRPr lang="nb-NO" sz="1400" baseline="30000" dirty="0"/>
                    </a:p>
                  </a:txBody>
                  <a:tcPr marL="44873" marR="44873"/>
                </a:tc>
                <a:extLst>
                  <a:ext uri="{0D108BD9-81ED-4DB2-BD59-A6C34878D82A}">
                    <a16:rowId xmlns:a16="http://schemas.microsoft.com/office/drawing/2014/main" val="3834144409"/>
                  </a:ext>
                </a:extLst>
              </a:tr>
              <a:tr h="370840">
                <a:tc>
                  <a:txBody>
                    <a:bodyPr/>
                    <a:lstStyle/>
                    <a:p>
                      <a:r>
                        <a:rPr lang="nb-NO" sz="1400" dirty="0" smtClean="0"/>
                        <a:t>1:2 splitter</a:t>
                      </a:r>
                      <a:endParaRPr lang="nb-NO" sz="1400" dirty="0"/>
                    </a:p>
                  </a:txBody>
                  <a:tcPr marL="44873" marR="44873"/>
                </a:tc>
                <a:tc>
                  <a:txBody>
                    <a:bodyPr/>
                    <a:lstStyle/>
                    <a:p>
                      <a:pPr marL="0" indent="0">
                        <a:buFontTx/>
                        <a:buNone/>
                      </a:pPr>
                      <a:r>
                        <a:rPr lang="nb-NO" sz="1400" dirty="0" smtClean="0"/>
                        <a:t>3</a:t>
                      </a:r>
                      <a:endParaRPr lang="nb-NO" sz="1400" dirty="0"/>
                    </a:p>
                  </a:txBody>
                  <a:tcPr marL="44873" marR="44873"/>
                </a:tc>
                <a:tc>
                  <a:txBody>
                    <a:bodyPr/>
                    <a:lstStyle/>
                    <a:p>
                      <a:r>
                        <a:rPr lang="nb-NO" sz="1400" dirty="0" smtClean="0"/>
                        <a:t>3.686</a:t>
                      </a:r>
                      <a:endParaRPr lang="nb-NO" sz="1400" dirty="0"/>
                    </a:p>
                  </a:txBody>
                  <a:tcPr marL="44873" marR="44873"/>
                </a:tc>
                <a:tc>
                  <a:txBody>
                    <a:bodyPr/>
                    <a:lstStyle/>
                    <a:p>
                      <a:r>
                        <a:rPr lang="nb-NO" sz="1400" dirty="0" smtClean="0"/>
                        <a:t>16.689</a:t>
                      </a:r>
                      <a:endParaRPr lang="nb-NO" sz="1400" dirty="0"/>
                    </a:p>
                  </a:txBody>
                  <a:tcPr marL="44873" marR="44873"/>
                </a:tc>
                <a:extLst>
                  <a:ext uri="{0D108BD9-81ED-4DB2-BD59-A6C34878D82A}">
                    <a16:rowId xmlns:a16="http://schemas.microsoft.com/office/drawing/2014/main" val="2706004465"/>
                  </a:ext>
                </a:extLst>
              </a:tr>
              <a:tr h="370840">
                <a:tc>
                  <a:txBody>
                    <a:bodyPr/>
                    <a:lstStyle/>
                    <a:p>
                      <a:r>
                        <a:rPr lang="nb-NO" sz="1400" dirty="0" smtClean="0"/>
                        <a:t>1:4 splitter</a:t>
                      </a:r>
                      <a:endParaRPr lang="nb-NO" sz="1400" dirty="0"/>
                    </a:p>
                  </a:txBody>
                  <a:tcPr marL="44873" marR="44873"/>
                </a:tc>
                <a:tc>
                  <a:txBody>
                    <a:bodyPr/>
                    <a:lstStyle/>
                    <a:p>
                      <a:r>
                        <a:rPr lang="nb-NO" sz="1400" dirty="0" smtClean="0"/>
                        <a:t>6</a:t>
                      </a:r>
                      <a:endParaRPr lang="nb-NO" sz="1400" dirty="0"/>
                    </a:p>
                  </a:txBody>
                  <a:tcPr marL="44873" marR="44873"/>
                </a:tc>
                <a:tc>
                  <a:txBody>
                    <a:bodyPr/>
                    <a:lstStyle/>
                    <a:p>
                      <a:r>
                        <a:rPr lang="nb-NO" sz="1400" dirty="0" smtClean="0"/>
                        <a:t>6.838</a:t>
                      </a:r>
                      <a:endParaRPr lang="nb-NO" sz="1400" dirty="0"/>
                    </a:p>
                  </a:txBody>
                  <a:tcPr marL="44873" marR="44873"/>
                </a:tc>
                <a:tc>
                  <a:txBody>
                    <a:bodyPr/>
                    <a:lstStyle/>
                    <a:p>
                      <a:r>
                        <a:rPr lang="nb-NO" sz="1400" dirty="0" smtClean="0"/>
                        <a:t>13.539</a:t>
                      </a:r>
                      <a:endParaRPr lang="nb-NO" sz="1400" dirty="0"/>
                    </a:p>
                  </a:txBody>
                  <a:tcPr marL="44873" marR="44873"/>
                </a:tc>
                <a:extLst>
                  <a:ext uri="{0D108BD9-81ED-4DB2-BD59-A6C34878D82A}">
                    <a16:rowId xmlns:a16="http://schemas.microsoft.com/office/drawing/2014/main" val="2037776287"/>
                  </a:ext>
                </a:extLst>
              </a:tr>
              <a:tr h="370840">
                <a:tc>
                  <a:txBody>
                    <a:bodyPr/>
                    <a:lstStyle/>
                    <a:p>
                      <a:r>
                        <a:rPr lang="nb-NO" sz="1400" dirty="0" smtClean="0"/>
                        <a:t>1:8 splitter</a:t>
                      </a:r>
                      <a:endParaRPr lang="nb-NO" sz="1400" dirty="0"/>
                    </a:p>
                  </a:txBody>
                  <a:tcPr marL="44873" marR="44873"/>
                </a:tc>
                <a:tc>
                  <a:txBody>
                    <a:bodyPr/>
                    <a:lstStyle/>
                    <a:p>
                      <a:pPr marL="0" indent="0">
                        <a:buFontTx/>
                        <a:buNone/>
                      </a:pPr>
                      <a:r>
                        <a:rPr lang="nb-NO" sz="1400" dirty="0" smtClean="0"/>
                        <a:t>9</a:t>
                      </a:r>
                      <a:endParaRPr lang="nb-NO" sz="1400" dirty="0"/>
                    </a:p>
                  </a:txBody>
                  <a:tcPr marL="44873" marR="44873"/>
                </a:tc>
                <a:tc>
                  <a:txBody>
                    <a:bodyPr/>
                    <a:lstStyle/>
                    <a:p>
                      <a:r>
                        <a:rPr lang="nb-NO" sz="1400" dirty="0" smtClean="0"/>
                        <a:t>10.535</a:t>
                      </a:r>
                      <a:endParaRPr lang="nb-NO" sz="1400" dirty="0"/>
                    </a:p>
                  </a:txBody>
                  <a:tcPr marL="44873" marR="44873"/>
                </a:tc>
                <a:tc>
                  <a:txBody>
                    <a:bodyPr/>
                    <a:lstStyle/>
                    <a:p>
                      <a:r>
                        <a:rPr lang="nb-NO" sz="1400" dirty="0" smtClean="0"/>
                        <a:t>9.841</a:t>
                      </a:r>
                      <a:endParaRPr lang="nb-NO" sz="1400" dirty="0"/>
                    </a:p>
                  </a:txBody>
                  <a:tcPr marL="44873" marR="44873"/>
                </a:tc>
                <a:extLst>
                  <a:ext uri="{0D108BD9-81ED-4DB2-BD59-A6C34878D82A}">
                    <a16:rowId xmlns:a16="http://schemas.microsoft.com/office/drawing/2014/main" val="1437062311"/>
                  </a:ext>
                </a:extLst>
              </a:tr>
              <a:tr h="370840">
                <a:tc>
                  <a:txBody>
                    <a:bodyPr/>
                    <a:lstStyle/>
                    <a:p>
                      <a:r>
                        <a:rPr lang="nb-NO" sz="1400" dirty="0" smtClean="0"/>
                        <a:t>1:16 splitter</a:t>
                      </a:r>
                      <a:endParaRPr lang="nb-NO" sz="1400" dirty="0"/>
                    </a:p>
                  </a:txBody>
                  <a:tcPr marL="44873" marR="44873"/>
                </a:tc>
                <a:tc>
                  <a:txBody>
                    <a:bodyPr/>
                    <a:lstStyle/>
                    <a:p>
                      <a:r>
                        <a:rPr lang="nb-NO" sz="1400" dirty="0" smtClean="0"/>
                        <a:t>12</a:t>
                      </a:r>
                      <a:endParaRPr lang="nb-NO" sz="1400" dirty="0"/>
                    </a:p>
                  </a:txBody>
                  <a:tcPr marL="44873" marR="44873"/>
                </a:tc>
                <a:tc>
                  <a:txBody>
                    <a:bodyPr/>
                    <a:lstStyle/>
                    <a:p>
                      <a:r>
                        <a:rPr lang="nb-NO" sz="1400" dirty="0" smtClean="0"/>
                        <a:t>14.333</a:t>
                      </a:r>
                      <a:endParaRPr lang="nb-NO" sz="1400" dirty="0"/>
                    </a:p>
                  </a:txBody>
                  <a:tcPr marL="44873" marR="44873"/>
                </a:tc>
                <a:tc>
                  <a:txBody>
                    <a:bodyPr/>
                    <a:lstStyle/>
                    <a:p>
                      <a:r>
                        <a:rPr lang="nb-NO" sz="1400" dirty="0" smtClean="0"/>
                        <a:t>6.044</a:t>
                      </a:r>
                      <a:endParaRPr lang="nb-NO" sz="1400" dirty="0"/>
                    </a:p>
                  </a:txBody>
                  <a:tcPr marL="44873" marR="44873"/>
                </a:tc>
                <a:extLst>
                  <a:ext uri="{0D108BD9-81ED-4DB2-BD59-A6C34878D82A}">
                    <a16:rowId xmlns:a16="http://schemas.microsoft.com/office/drawing/2014/main" val="20795920"/>
                  </a:ext>
                </a:extLst>
              </a:tr>
              <a:tr h="370840">
                <a:tc>
                  <a:txBody>
                    <a:bodyPr/>
                    <a:lstStyle/>
                    <a:p>
                      <a:r>
                        <a:rPr lang="nb-NO" sz="1400" dirty="0" smtClean="0"/>
                        <a:t>1:32 splitter</a:t>
                      </a:r>
                      <a:endParaRPr lang="nb-NO" sz="1400" dirty="0"/>
                    </a:p>
                  </a:txBody>
                  <a:tcPr marL="44873" marR="44873"/>
                </a:tc>
                <a:tc>
                  <a:txBody>
                    <a:bodyPr/>
                    <a:lstStyle/>
                    <a:p>
                      <a:r>
                        <a:rPr lang="nb-NO" sz="1400" dirty="0" smtClean="0"/>
                        <a:t>15</a:t>
                      </a:r>
                      <a:endParaRPr lang="nb-NO" sz="1400" dirty="0"/>
                    </a:p>
                  </a:txBody>
                  <a:tcPr marL="44873" marR="44873"/>
                </a:tc>
                <a:tc>
                  <a:txBody>
                    <a:bodyPr/>
                    <a:lstStyle/>
                    <a:p>
                      <a:r>
                        <a:rPr lang="nb-NO" sz="1400" dirty="0" smtClean="0"/>
                        <a:t>16.359</a:t>
                      </a:r>
                      <a:endParaRPr lang="nb-NO" sz="1400" dirty="0"/>
                    </a:p>
                  </a:txBody>
                  <a:tcPr marL="44873" marR="44873"/>
                </a:tc>
                <a:tc>
                  <a:txBody>
                    <a:bodyPr/>
                    <a:lstStyle/>
                    <a:p>
                      <a:r>
                        <a:rPr lang="nb-NO" sz="1400" dirty="0" smtClean="0"/>
                        <a:t>4.983</a:t>
                      </a:r>
                      <a:endParaRPr lang="nb-NO" sz="1400" dirty="0"/>
                    </a:p>
                  </a:txBody>
                  <a:tcPr marL="44873" marR="44873"/>
                </a:tc>
                <a:extLst>
                  <a:ext uri="{0D108BD9-81ED-4DB2-BD59-A6C34878D82A}">
                    <a16:rowId xmlns:a16="http://schemas.microsoft.com/office/drawing/2014/main" val="3418984016"/>
                  </a:ext>
                </a:extLst>
              </a:tr>
            </a:tbl>
          </a:graphicData>
        </a:graphic>
      </p:graphicFrame>
      <p:sp>
        <p:nvSpPr>
          <p:cNvPr id="8" name="Content Placeholder 7"/>
          <p:cNvSpPr txBox="1">
            <a:spLocks/>
          </p:cNvSpPr>
          <p:nvPr/>
        </p:nvSpPr>
        <p:spPr>
          <a:xfrm>
            <a:off x="221939" y="3493201"/>
            <a:ext cx="5688790" cy="259204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As a general rule, the link loss margin should be greater than approximately 3 dB to allow for link degradation over time</a:t>
            </a:r>
            <a:r>
              <a:rPr lang="en-US" sz="1600" baseline="30000" dirty="0" smtClean="0"/>
              <a:t>3</a:t>
            </a:r>
            <a:r>
              <a:rPr lang="en-US" sz="1600" dirty="0" smtClean="0"/>
              <a:t>.</a:t>
            </a:r>
          </a:p>
          <a:p>
            <a:endParaRPr lang="en-US" sz="1600" dirty="0" smtClean="0"/>
          </a:p>
          <a:p>
            <a:r>
              <a:rPr lang="en-US" sz="1600" dirty="0" smtClean="0"/>
              <a:t>The dynamic range for the chosen Transmitter &amp; Receiver is about 20 dB</a:t>
            </a:r>
          </a:p>
          <a:p>
            <a:pPr lvl="1"/>
            <a:r>
              <a:rPr lang="en-US" sz="1050" dirty="0"/>
              <a:t>The LTU has been verified to support the powerful Avago AFCT-57D3ANMZ transmitter. </a:t>
            </a:r>
            <a:endParaRPr lang="en-US" sz="1050" dirty="0" smtClean="0"/>
          </a:p>
          <a:p>
            <a:endParaRPr lang="en-US" sz="1600" dirty="0" smtClean="0"/>
          </a:p>
          <a:p>
            <a:r>
              <a:rPr lang="en-US" sz="1600" dirty="0" smtClean="0"/>
              <a:t>The power tests shows that all topologies have a margin &gt; 3 dB</a:t>
            </a:r>
          </a:p>
          <a:p>
            <a:pPr lvl="1"/>
            <a:r>
              <a:rPr lang="en-US" sz="1050" dirty="0" smtClean="0"/>
              <a:t>This is in line with the specifications given by the manufacturer of the splitter</a:t>
            </a: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nb-NO" sz="1600" dirty="0"/>
          </a:p>
        </p:txBody>
      </p:sp>
      <p:sp>
        <p:nvSpPr>
          <p:cNvPr id="9" name="TextBox 8"/>
          <p:cNvSpPr txBox="1"/>
          <p:nvPr/>
        </p:nvSpPr>
        <p:spPr>
          <a:xfrm>
            <a:off x="5187041" y="918491"/>
            <a:ext cx="4103430" cy="1708160"/>
          </a:xfrm>
          <a:prstGeom prst="rect">
            <a:avLst/>
          </a:prstGeom>
          <a:noFill/>
        </p:spPr>
        <p:txBody>
          <a:bodyPr wrap="square" rtlCol="0">
            <a:spAutoFit/>
          </a:bodyPr>
          <a:lstStyle/>
          <a:p>
            <a:pPr algn="l"/>
            <a:r>
              <a:rPr lang="nb-NO" sz="1200" i="1" baseline="30000" dirty="0" smtClean="0"/>
              <a:t>1</a:t>
            </a:r>
            <a:r>
              <a:rPr lang="nb-NO" sz="1200" i="1" dirty="0" smtClean="0"/>
              <a:t> The </a:t>
            </a:r>
            <a:r>
              <a:rPr lang="nb-NO" sz="1200" i="1" dirty="0" err="1" smtClean="0"/>
              <a:t>numbers</a:t>
            </a:r>
            <a:r>
              <a:rPr lang="nb-NO" sz="1200" i="1" dirty="0" smtClean="0"/>
              <a:t> for ideal </a:t>
            </a:r>
            <a:r>
              <a:rPr lang="nb-NO" sz="1200" i="1" dirty="0" err="1" smtClean="0"/>
              <a:t>power</a:t>
            </a:r>
            <a:r>
              <a:rPr lang="nb-NO" sz="1200" i="1" dirty="0" smtClean="0"/>
              <a:t> loss is </a:t>
            </a:r>
            <a:r>
              <a:rPr lang="nb-NO" sz="1200" i="1" dirty="0" err="1" smtClean="0"/>
              <a:t>taken</a:t>
            </a:r>
            <a:r>
              <a:rPr lang="nb-NO" sz="1200" i="1" dirty="0" smtClean="0"/>
              <a:t> from</a:t>
            </a:r>
          </a:p>
          <a:p>
            <a:pPr algn="l"/>
            <a:r>
              <a:rPr lang="nb-NO" sz="1200" i="1" dirty="0">
                <a:hlinkClick r:id="rId3"/>
              </a:rPr>
              <a:t>http://</a:t>
            </a:r>
            <a:r>
              <a:rPr lang="nb-NO" sz="1200" i="1" dirty="0" smtClean="0">
                <a:hlinkClick r:id="rId3"/>
              </a:rPr>
              <a:t>www.thefoa.org/tech/ref/testing/test/couplers.html</a:t>
            </a:r>
            <a:r>
              <a:rPr lang="nb-NO" sz="1200" i="1" dirty="0" smtClean="0"/>
              <a:t> </a:t>
            </a:r>
          </a:p>
          <a:p>
            <a:pPr algn="l"/>
            <a:r>
              <a:rPr lang="nb-NO" sz="1200" i="1" baseline="30000" dirty="0"/>
              <a:t>2</a:t>
            </a:r>
            <a:r>
              <a:rPr lang="nb-NO" sz="1200" i="1" dirty="0"/>
              <a:t> Margin is given </a:t>
            </a:r>
            <a:r>
              <a:rPr lang="nb-NO" sz="1200" i="1" dirty="0" err="1"/>
              <a:t>based</a:t>
            </a:r>
            <a:r>
              <a:rPr lang="nb-NO" sz="1200" i="1" dirty="0"/>
              <a:t> </a:t>
            </a:r>
            <a:r>
              <a:rPr lang="nb-NO" sz="1200" i="1" dirty="0" err="1"/>
              <a:t>on</a:t>
            </a:r>
            <a:r>
              <a:rPr lang="nb-NO" sz="1200" i="1" dirty="0"/>
              <a:t>: </a:t>
            </a:r>
          </a:p>
          <a:p>
            <a:pPr algn="l"/>
            <a:r>
              <a:rPr lang="nb-NO" sz="1100" i="1" dirty="0"/>
              <a:t>  - </a:t>
            </a:r>
            <a:r>
              <a:rPr lang="nb-NO" sz="1100" i="1" dirty="0" err="1"/>
              <a:t>the</a:t>
            </a:r>
            <a:r>
              <a:rPr lang="nb-NO" sz="1100" i="1" dirty="0"/>
              <a:t> </a:t>
            </a:r>
            <a:r>
              <a:rPr lang="nb-NO" sz="1100" b="1" i="1" dirty="0" err="1"/>
              <a:t>Avago</a:t>
            </a:r>
            <a:r>
              <a:rPr lang="nb-NO" sz="1100" b="1" i="1" dirty="0"/>
              <a:t> AFCT-57D3ANMZ </a:t>
            </a:r>
            <a:r>
              <a:rPr lang="nb-NO" sz="1100" i="1" dirty="0"/>
              <a:t>transmitter (</a:t>
            </a:r>
            <a:r>
              <a:rPr lang="nb-NO" sz="1100" i="1" dirty="0" err="1"/>
              <a:t>optical</a:t>
            </a:r>
            <a:r>
              <a:rPr lang="nb-NO" sz="1100" i="1" dirty="0"/>
              <a:t> </a:t>
            </a:r>
            <a:r>
              <a:rPr lang="nb-NO" sz="1100" i="1" dirty="0" err="1"/>
              <a:t>power</a:t>
            </a:r>
            <a:r>
              <a:rPr lang="nb-NO" sz="1100" i="1" dirty="0"/>
              <a:t> output </a:t>
            </a:r>
            <a:r>
              <a:rPr lang="nb-NO" sz="1100" b="1" i="1" dirty="0"/>
              <a:t>+5 </a:t>
            </a:r>
            <a:r>
              <a:rPr lang="nb-NO" sz="1100" b="1" i="1" dirty="0" err="1"/>
              <a:t>dBm</a:t>
            </a:r>
            <a:r>
              <a:rPr lang="nb-NO" sz="1100" i="1" dirty="0"/>
              <a:t>) </a:t>
            </a:r>
          </a:p>
          <a:p>
            <a:pPr algn="l"/>
            <a:r>
              <a:rPr lang="nb-NO" sz="1100" i="1" dirty="0"/>
              <a:t>  - </a:t>
            </a:r>
            <a:r>
              <a:rPr lang="nb-NO" sz="1100" i="1" dirty="0" err="1"/>
              <a:t>the</a:t>
            </a:r>
            <a:r>
              <a:rPr lang="nb-NO" sz="1100" i="1" dirty="0"/>
              <a:t> </a:t>
            </a:r>
            <a:r>
              <a:rPr lang="nb-NO" sz="1100" b="1" i="1" dirty="0" err="1"/>
              <a:t>VTRx</a:t>
            </a:r>
            <a:r>
              <a:rPr lang="nb-NO" sz="1100" i="1" dirty="0"/>
              <a:t> </a:t>
            </a:r>
            <a:r>
              <a:rPr lang="nb-NO" sz="1100" i="1" dirty="0" err="1"/>
              <a:t>sensitivity</a:t>
            </a:r>
            <a:r>
              <a:rPr lang="nb-NO" sz="1100" i="1" dirty="0"/>
              <a:t> (</a:t>
            </a:r>
            <a:r>
              <a:rPr lang="nb-NO" sz="1100" b="1" i="1" dirty="0"/>
              <a:t>-15.376 </a:t>
            </a:r>
            <a:r>
              <a:rPr lang="nb-NO" sz="1100" b="1" i="1" dirty="0" err="1"/>
              <a:t>dBm</a:t>
            </a:r>
            <a:r>
              <a:rPr lang="nb-NO" sz="1100" i="1" dirty="0"/>
              <a:t>)</a:t>
            </a:r>
          </a:p>
          <a:p>
            <a:pPr algn="l"/>
            <a:r>
              <a:rPr lang="nb-NO" sz="1200" i="1" baseline="30000" dirty="0"/>
              <a:t>3</a:t>
            </a:r>
            <a:r>
              <a:rPr lang="nb-NO" sz="1200" i="1" dirty="0"/>
              <a:t> </a:t>
            </a:r>
            <a:r>
              <a:rPr lang="nb-NO" sz="1200" i="1" dirty="0" smtClean="0"/>
              <a:t>Fiber </a:t>
            </a:r>
            <a:r>
              <a:rPr lang="nb-NO" sz="1200" i="1" dirty="0" err="1" smtClean="0"/>
              <a:t>optics</a:t>
            </a:r>
            <a:r>
              <a:rPr lang="nb-NO" sz="1200" i="1" dirty="0" smtClean="0"/>
              <a:t> </a:t>
            </a:r>
            <a:r>
              <a:rPr lang="nb-NO" sz="1200" i="1" dirty="0" err="1" smtClean="0"/>
              <a:t>association</a:t>
            </a:r>
            <a:r>
              <a:rPr lang="nb-NO" sz="1200" i="1" dirty="0" smtClean="0"/>
              <a:t>: </a:t>
            </a:r>
            <a:r>
              <a:rPr lang="nb-NO" sz="1200" i="1" dirty="0" smtClean="0">
                <a:hlinkClick r:id="rId4"/>
              </a:rPr>
              <a:t>http</a:t>
            </a:r>
            <a:r>
              <a:rPr lang="nb-NO" sz="1200" i="1" dirty="0">
                <a:hlinkClick r:id="rId4"/>
              </a:rPr>
              <a:t>://</a:t>
            </a:r>
            <a:r>
              <a:rPr lang="nb-NO" sz="1200" i="1" dirty="0" smtClean="0">
                <a:hlinkClick r:id="rId4"/>
              </a:rPr>
              <a:t>www.thefoa.org/tech/lossbudg.htm</a:t>
            </a:r>
            <a:r>
              <a:rPr lang="nb-NO" sz="1200" i="1" dirty="0" smtClean="0"/>
              <a:t> </a:t>
            </a:r>
            <a:endParaRPr lang="nb-NO" sz="1200" i="1" dirty="0"/>
          </a:p>
          <a:p>
            <a:pPr algn="l"/>
            <a:r>
              <a:rPr lang="nb-NO" sz="1200" i="1" dirty="0" smtClean="0"/>
              <a:t> </a:t>
            </a:r>
            <a:endParaRPr lang="nb-NO" sz="1200" i="1"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5519" t="17820" r="16998" b="16485"/>
          <a:stretch/>
        </p:blipFill>
        <p:spPr>
          <a:xfrm>
            <a:off x="9431711" y="918491"/>
            <a:ext cx="2513302" cy="2154257"/>
          </a:xfrm>
          <a:prstGeom prst="rect">
            <a:avLst/>
          </a:prstGeom>
          <a:ln>
            <a:solidFill>
              <a:schemeClr val="tx1"/>
            </a:solidFill>
          </a:ln>
        </p:spPr>
      </p:pic>
    </p:spTree>
    <p:extLst>
      <p:ext uri="{BB962C8B-B14F-4D97-AF65-F5344CB8AC3E}">
        <p14:creationId xmlns:p14="http://schemas.microsoft.com/office/powerpoint/2010/main" val="1534808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Streaming</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33</a:t>
            </a:fld>
            <a:endParaRPr lang="en-US"/>
          </a:p>
        </p:txBody>
      </p:sp>
    </p:spTree>
    <p:extLst>
      <p:ext uri="{BB962C8B-B14F-4D97-AF65-F5344CB8AC3E}">
        <p14:creationId xmlns:p14="http://schemas.microsoft.com/office/powerpoint/2010/main" val="1900410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 Setup for Data Streaming Tests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34</a:t>
            </a:fld>
            <a:endParaRPr lang="en-US"/>
          </a:p>
        </p:txBody>
      </p:sp>
      <p:sp>
        <p:nvSpPr>
          <p:cNvPr id="6" name="Rectangle 5"/>
          <p:cNvSpPr/>
          <p:nvPr/>
        </p:nvSpPr>
        <p:spPr>
          <a:xfrm>
            <a:off x="8007469" y="2743624"/>
            <a:ext cx="1413164" cy="151410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Kintex</a:t>
            </a: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Ultrascale</a:t>
            </a: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7" name="Rectangle 6"/>
          <p:cNvSpPr/>
          <p:nvPr/>
        </p:nvSpPr>
        <p:spPr>
          <a:xfrm>
            <a:off x="8005490" y="1324522"/>
            <a:ext cx="1415143" cy="70658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DC/DCs</a:t>
            </a:r>
          </a:p>
        </p:txBody>
      </p:sp>
      <p:sp>
        <p:nvSpPr>
          <p:cNvPr id="8" name="Rectangle 7"/>
          <p:cNvSpPr/>
          <p:nvPr/>
        </p:nvSpPr>
        <p:spPr>
          <a:xfrm>
            <a:off x="6279609" y="3112754"/>
            <a:ext cx="1304307" cy="89361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GBTx</a:t>
            </a: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9" name="Rectangle 8"/>
          <p:cNvSpPr/>
          <p:nvPr/>
        </p:nvSpPr>
        <p:spPr>
          <a:xfrm>
            <a:off x="6279609" y="2102357"/>
            <a:ext cx="1187533" cy="647206"/>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SCA</a:t>
            </a:r>
          </a:p>
        </p:txBody>
      </p:sp>
      <p:sp>
        <p:nvSpPr>
          <p:cNvPr id="10" name="Rectangle 9"/>
          <p:cNvSpPr/>
          <p:nvPr/>
        </p:nvSpPr>
        <p:spPr>
          <a:xfrm>
            <a:off x="10256639" y="2105520"/>
            <a:ext cx="1324099" cy="10834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PA3</a:t>
            </a:r>
          </a:p>
        </p:txBody>
      </p:sp>
      <p:sp>
        <p:nvSpPr>
          <p:cNvPr id="11" name="Rectangle 10"/>
          <p:cNvSpPr/>
          <p:nvPr/>
        </p:nvSpPr>
        <p:spPr>
          <a:xfrm>
            <a:off x="10229919" y="3723338"/>
            <a:ext cx="1377538" cy="83721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Flash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PROM</a:t>
            </a:r>
          </a:p>
        </p:txBody>
      </p:sp>
      <p:sp>
        <p:nvSpPr>
          <p:cNvPr id="12" name="Rectangle 11"/>
          <p:cNvSpPr/>
          <p:nvPr/>
        </p:nvSpPr>
        <p:spPr>
          <a:xfrm>
            <a:off x="7568082" y="5351575"/>
            <a:ext cx="2666011" cy="748146"/>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Inner Barrel Module</a:t>
            </a:r>
          </a:p>
        </p:txBody>
      </p:sp>
      <p:sp>
        <p:nvSpPr>
          <p:cNvPr id="13" name="Rectangle 12"/>
          <p:cNvSpPr/>
          <p:nvPr/>
        </p:nvSpPr>
        <p:spPr>
          <a:xfrm>
            <a:off x="4628483" y="4912320"/>
            <a:ext cx="1538303" cy="1187401"/>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Power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Board</a:t>
            </a:r>
          </a:p>
        </p:txBody>
      </p:sp>
      <p:sp>
        <p:nvSpPr>
          <p:cNvPr id="14" name="Rectangle 13"/>
          <p:cNvSpPr/>
          <p:nvPr/>
        </p:nvSpPr>
        <p:spPr>
          <a:xfrm>
            <a:off x="3280684" y="3112754"/>
            <a:ext cx="1171854" cy="121754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CRU</a:t>
            </a:r>
          </a:p>
        </p:txBody>
      </p:sp>
      <p:sp>
        <p:nvSpPr>
          <p:cNvPr id="15" name="Rectangle 14"/>
          <p:cNvSpPr/>
          <p:nvPr/>
        </p:nvSpPr>
        <p:spPr>
          <a:xfrm>
            <a:off x="2372619" y="1076458"/>
            <a:ext cx="2470067" cy="100940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Remote Control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Power Supply</a:t>
            </a:r>
          </a:p>
        </p:txBody>
      </p:sp>
      <p:sp>
        <p:nvSpPr>
          <p:cNvPr id="16" name="Rectangle 15"/>
          <p:cNvSpPr/>
          <p:nvPr/>
        </p:nvSpPr>
        <p:spPr>
          <a:xfrm>
            <a:off x="140058" y="2455382"/>
            <a:ext cx="1983179" cy="187491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PC</a:t>
            </a:r>
          </a:p>
        </p:txBody>
      </p:sp>
      <p:cxnSp>
        <p:nvCxnSpPr>
          <p:cNvPr id="17" name="Straight Arrow Connector 16"/>
          <p:cNvCxnSpPr/>
          <p:nvPr/>
        </p:nvCxnSpPr>
        <p:spPr>
          <a:xfrm>
            <a:off x="7599441" y="3812403"/>
            <a:ext cx="419595" cy="5938"/>
          </a:xfrm>
          <a:prstGeom prst="straightConnector1">
            <a:avLst/>
          </a:prstGeom>
          <a:noFill/>
          <a:ln w="6350" cap="flat" cmpd="sng" algn="ctr">
            <a:solidFill>
              <a:srgbClr val="5B9BD5"/>
            </a:solidFill>
            <a:prstDash val="solid"/>
            <a:miter lim="800000"/>
            <a:tailEnd type="triangle"/>
          </a:ln>
          <a:effectLst/>
        </p:spPr>
      </p:cxnSp>
      <p:cxnSp>
        <p:nvCxnSpPr>
          <p:cNvPr id="18" name="Straight Arrow Connector 17"/>
          <p:cNvCxnSpPr/>
          <p:nvPr/>
        </p:nvCxnSpPr>
        <p:spPr>
          <a:xfrm flipH="1">
            <a:off x="7568082" y="3723338"/>
            <a:ext cx="437408" cy="0"/>
          </a:xfrm>
          <a:prstGeom prst="straightConnector1">
            <a:avLst/>
          </a:prstGeom>
          <a:noFill/>
          <a:ln w="6350" cap="flat" cmpd="sng" algn="ctr">
            <a:solidFill>
              <a:srgbClr val="5B9BD5"/>
            </a:solidFill>
            <a:prstDash val="solid"/>
            <a:miter lim="800000"/>
            <a:tailEnd type="triangle"/>
          </a:ln>
          <a:effectLst/>
        </p:spPr>
      </p:cxnSp>
      <p:cxnSp>
        <p:nvCxnSpPr>
          <p:cNvPr id="19" name="Straight Arrow Connector 18"/>
          <p:cNvCxnSpPr/>
          <p:nvPr/>
        </p:nvCxnSpPr>
        <p:spPr>
          <a:xfrm>
            <a:off x="7583916" y="3503648"/>
            <a:ext cx="429482" cy="5936"/>
          </a:xfrm>
          <a:prstGeom prst="straightConnector1">
            <a:avLst/>
          </a:prstGeom>
          <a:noFill/>
          <a:ln w="6350" cap="flat" cmpd="sng" algn="ctr">
            <a:solidFill>
              <a:srgbClr val="5B9BD5"/>
            </a:solidFill>
            <a:prstDash val="solid"/>
            <a:miter lim="800000"/>
            <a:tailEnd type="triangle"/>
          </a:ln>
          <a:effectLst/>
        </p:spPr>
      </p:cxnSp>
      <p:cxnSp>
        <p:nvCxnSpPr>
          <p:cNvPr id="20" name="Elbow Connector 19"/>
          <p:cNvCxnSpPr>
            <a:stCxn id="7" idx="1"/>
            <a:endCxn id="9" idx="0"/>
          </p:cNvCxnSpPr>
          <p:nvPr/>
        </p:nvCxnSpPr>
        <p:spPr>
          <a:xfrm rot="10800000" flipV="1">
            <a:off x="6873376" y="1677813"/>
            <a:ext cx="1132114" cy="424544"/>
          </a:xfrm>
          <a:prstGeom prst="bentConnector2">
            <a:avLst/>
          </a:prstGeom>
          <a:noFill/>
          <a:ln w="6350" cap="flat" cmpd="sng" algn="ctr">
            <a:solidFill>
              <a:srgbClr val="5B9BD5"/>
            </a:solidFill>
            <a:prstDash val="solid"/>
            <a:miter lim="800000"/>
            <a:tailEnd type="triangle"/>
          </a:ln>
          <a:effectLst/>
        </p:spPr>
      </p:cxnSp>
      <p:cxnSp>
        <p:nvCxnSpPr>
          <p:cNvPr id="21" name="Straight Arrow Connector 20"/>
          <p:cNvCxnSpPr>
            <a:stCxn id="7" idx="2"/>
            <a:endCxn id="6" idx="0"/>
          </p:cNvCxnSpPr>
          <p:nvPr/>
        </p:nvCxnSpPr>
        <p:spPr>
          <a:xfrm>
            <a:off x="8713062" y="2031104"/>
            <a:ext cx="989" cy="712520"/>
          </a:xfrm>
          <a:prstGeom prst="straightConnector1">
            <a:avLst/>
          </a:prstGeom>
          <a:noFill/>
          <a:ln w="6350" cap="flat" cmpd="sng" algn="ctr">
            <a:solidFill>
              <a:srgbClr val="5B9BD5"/>
            </a:solidFill>
            <a:prstDash val="solid"/>
            <a:miter lim="800000"/>
            <a:tailEnd type="triangle"/>
          </a:ln>
          <a:effectLst/>
        </p:spPr>
      </p:cxnSp>
      <p:cxnSp>
        <p:nvCxnSpPr>
          <p:cNvPr id="22" name="Straight Arrow Connector 21"/>
          <p:cNvCxnSpPr>
            <a:stCxn id="9" idx="3"/>
          </p:cNvCxnSpPr>
          <p:nvPr/>
        </p:nvCxnSpPr>
        <p:spPr>
          <a:xfrm>
            <a:off x="7467142" y="2425960"/>
            <a:ext cx="2789497" cy="0"/>
          </a:xfrm>
          <a:prstGeom prst="straightConnector1">
            <a:avLst/>
          </a:prstGeom>
          <a:noFill/>
          <a:ln w="6350" cap="flat" cmpd="sng" algn="ctr">
            <a:solidFill>
              <a:srgbClr val="5B9BD5"/>
            </a:solidFill>
            <a:prstDash val="solid"/>
            <a:miter lim="800000"/>
            <a:headEnd type="triangle"/>
            <a:tailEnd type="triangle"/>
          </a:ln>
          <a:effectLst/>
        </p:spPr>
      </p:cxnSp>
      <p:sp>
        <p:nvSpPr>
          <p:cNvPr id="23" name="TextBox 22"/>
          <p:cNvSpPr txBox="1"/>
          <p:nvPr/>
        </p:nvSpPr>
        <p:spPr>
          <a:xfrm>
            <a:off x="7013803" y="1445035"/>
            <a:ext cx="50122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ADC</a:t>
            </a:r>
          </a:p>
        </p:txBody>
      </p:sp>
      <p:sp>
        <p:nvSpPr>
          <p:cNvPr id="24" name="TextBox 23"/>
          <p:cNvSpPr txBox="1"/>
          <p:nvPr/>
        </p:nvSpPr>
        <p:spPr>
          <a:xfrm>
            <a:off x="7673452" y="2209866"/>
            <a:ext cx="95989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GPIO or I2C</a:t>
            </a:r>
          </a:p>
        </p:txBody>
      </p:sp>
      <p:cxnSp>
        <p:nvCxnSpPr>
          <p:cNvPr id="25" name="Straight Arrow Connector 24"/>
          <p:cNvCxnSpPr>
            <a:stCxn id="10" idx="2"/>
            <a:endCxn id="11" idx="0"/>
          </p:cNvCxnSpPr>
          <p:nvPr/>
        </p:nvCxnSpPr>
        <p:spPr>
          <a:xfrm flipH="1">
            <a:off x="10918688" y="3188947"/>
            <a:ext cx="1" cy="534391"/>
          </a:xfrm>
          <a:prstGeom prst="straightConnector1">
            <a:avLst/>
          </a:prstGeom>
          <a:noFill/>
          <a:ln w="6350" cap="flat" cmpd="sng" algn="ctr">
            <a:solidFill>
              <a:srgbClr val="5B9BD5"/>
            </a:solidFill>
            <a:prstDash val="solid"/>
            <a:miter lim="800000"/>
            <a:headEnd type="triangle"/>
            <a:tailEnd type="triangle"/>
          </a:ln>
          <a:effectLst/>
        </p:spPr>
      </p:cxnSp>
      <p:cxnSp>
        <p:nvCxnSpPr>
          <p:cNvPr id="26" name="Straight Arrow Connector 25"/>
          <p:cNvCxnSpPr/>
          <p:nvPr/>
        </p:nvCxnSpPr>
        <p:spPr>
          <a:xfrm flipH="1">
            <a:off x="9420633" y="2990232"/>
            <a:ext cx="843152" cy="5897"/>
          </a:xfrm>
          <a:prstGeom prst="straightConnector1">
            <a:avLst/>
          </a:prstGeom>
          <a:noFill/>
          <a:ln w="6350" cap="flat" cmpd="sng" algn="ctr">
            <a:solidFill>
              <a:srgbClr val="5B9BD5"/>
            </a:solidFill>
            <a:prstDash val="solid"/>
            <a:miter lim="800000"/>
            <a:headEnd type="triangle"/>
            <a:tailEnd type="triangle"/>
          </a:ln>
          <a:effectLst/>
        </p:spPr>
      </p:cxnSp>
      <p:sp>
        <p:nvSpPr>
          <p:cNvPr id="27" name="TextBox 26"/>
          <p:cNvSpPr txBox="1"/>
          <p:nvPr/>
        </p:nvSpPr>
        <p:spPr>
          <a:xfrm>
            <a:off x="9523861" y="2759399"/>
            <a:ext cx="609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Select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Map</a:t>
            </a:r>
          </a:p>
        </p:txBody>
      </p:sp>
      <p:cxnSp>
        <p:nvCxnSpPr>
          <p:cNvPr id="28" name="Elbow Connector 27"/>
          <p:cNvCxnSpPr/>
          <p:nvPr/>
        </p:nvCxnSpPr>
        <p:spPr>
          <a:xfrm rot="10800000" flipV="1">
            <a:off x="6167137" y="4247596"/>
            <a:ext cx="2040564" cy="936315"/>
          </a:xfrm>
          <a:prstGeom prst="bentConnector3">
            <a:avLst>
              <a:gd name="adj1" fmla="val -454"/>
            </a:avLst>
          </a:prstGeom>
          <a:noFill/>
          <a:ln w="6350" cap="flat" cmpd="sng" algn="ctr">
            <a:solidFill>
              <a:srgbClr val="5B9BD5"/>
            </a:solidFill>
            <a:prstDash val="solid"/>
            <a:miter lim="800000"/>
            <a:tailEnd type="triangle"/>
          </a:ln>
          <a:effectLst/>
        </p:spPr>
      </p:cxnSp>
      <p:sp>
        <p:nvSpPr>
          <p:cNvPr id="29" name="TextBox 28"/>
          <p:cNvSpPr txBox="1"/>
          <p:nvPr/>
        </p:nvSpPr>
        <p:spPr>
          <a:xfrm>
            <a:off x="6536283" y="4964445"/>
            <a:ext cx="63669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I2C</a:t>
            </a:r>
          </a:p>
        </p:txBody>
      </p:sp>
      <p:cxnSp>
        <p:nvCxnSpPr>
          <p:cNvPr id="30" name="Straight Arrow Connector 29"/>
          <p:cNvCxnSpPr/>
          <p:nvPr/>
        </p:nvCxnSpPr>
        <p:spPr>
          <a:xfrm>
            <a:off x="9099774" y="4257728"/>
            <a:ext cx="13153" cy="1093847"/>
          </a:xfrm>
          <a:prstGeom prst="straightConnector1">
            <a:avLst/>
          </a:prstGeom>
          <a:noFill/>
          <a:ln w="6350" cap="flat" cmpd="sng" algn="ctr">
            <a:solidFill>
              <a:srgbClr val="5B9BD5"/>
            </a:solidFill>
            <a:prstDash val="solid"/>
            <a:miter lim="800000"/>
            <a:headEnd type="triangle"/>
            <a:tailEnd type="triangle"/>
          </a:ln>
          <a:effectLst/>
        </p:spPr>
      </p:cxnSp>
      <p:cxnSp>
        <p:nvCxnSpPr>
          <p:cNvPr id="31" name="Straight Arrow Connector 30"/>
          <p:cNvCxnSpPr/>
          <p:nvPr/>
        </p:nvCxnSpPr>
        <p:spPr>
          <a:xfrm>
            <a:off x="9295809" y="4257728"/>
            <a:ext cx="13153" cy="1093847"/>
          </a:xfrm>
          <a:prstGeom prst="straightConnector1">
            <a:avLst/>
          </a:prstGeom>
          <a:noFill/>
          <a:ln w="6350" cap="flat" cmpd="sng" algn="ctr">
            <a:solidFill>
              <a:srgbClr val="5B9BD5"/>
            </a:solidFill>
            <a:prstDash val="solid"/>
            <a:miter lim="800000"/>
            <a:headEnd type="triangle"/>
            <a:tailEnd type="none"/>
          </a:ln>
          <a:effectLst/>
        </p:spPr>
      </p:cxnSp>
      <p:cxnSp>
        <p:nvCxnSpPr>
          <p:cNvPr id="32" name="Straight Arrow Connector 31"/>
          <p:cNvCxnSpPr/>
          <p:nvPr/>
        </p:nvCxnSpPr>
        <p:spPr>
          <a:xfrm flipH="1">
            <a:off x="8925806" y="4257728"/>
            <a:ext cx="9643" cy="1093847"/>
          </a:xfrm>
          <a:prstGeom prst="straightConnector1">
            <a:avLst/>
          </a:prstGeom>
          <a:noFill/>
          <a:ln w="6350" cap="flat" cmpd="sng" algn="ctr">
            <a:solidFill>
              <a:srgbClr val="5B9BD5"/>
            </a:solidFill>
            <a:prstDash val="solid"/>
            <a:miter lim="800000"/>
            <a:tailEnd type="triangle"/>
          </a:ln>
          <a:effectLst/>
        </p:spPr>
      </p:cxnSp>
      <p:sp>
        <p:nvSpPr>
          <p:cNvPr id="33" name="TextBox 32"/>
          <p:cNvSpPr txBox="1"/>
          <p:nvPr/>
        </p:nvSpPr>
        <p:spPr>
          <a:xfrm rot="16200000">
            <a:off x="8899607" y="4849851"/>
            <a:ext cx="67733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9 DATA</a:t>
            </a:r>
          </a:p>
        </p:txBody>
      </p:sp>
      <p:sp>
        <p:nvSpPr>
          <p:cNvPr id="34" name="TextBox 33"/>
          <p:cNvSpPr txBox="1"/>
          <p:nvPr/>
        </p:nvSpPr>
        <p:spPr>
          <a:xfrm rot="16200000">
            <a:off x="8737139" y="4855773"/>
            <a:ext cx="61637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DCTRL</a:t>
            </a:r>
          </a:p>
        </p:txBody>
      </p:sp>
      <p:sp>
        <p:nvSpPr>
          <p:cNvPr id="35" name="TextBox 34"/>
          <p:cNvSpPr txBox="1"/>
          <p:nvPr/>
        </p:nvSpPr>
        <p:spPr>
          <a:xfrm rot="16200000">
            <a:off x="8599515" y="4913345"/>
            <a:ext cx="50122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DCLK</a:t>
            </a:r>
          </a:p>
        </p:txBody>
      </p:sp>
      <p:sp>
        <p:nvSpPr>
          <p:cNvPr id="36" name="Rectangle 35"/>
          <p:cNvSpPr/>
          <p:nvPr/>
        </p:nvSpPr>
        <p:spPr>
          <a:xfrm>
            <a:off x="5577857" y="996950"/>
            <a:ext cx="6323146" cy="371214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7" name="TextBox 36"/>
          <p:cNvSpPr txBox="1"/>
          <p:nvPr/>
        </p:nvSpPr>
        <p:spPr>
          <a:xfrm>
            <a:off x="7636886" y="3754854"/>
            <a:ext cx="40494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10</a:t>
            </a:r>
          </a:p>
        </p:txBody>
      </p:sp>
      <p:sp>
        <p:nvSpPr>
          <p:cNvPr id="38" name="TextBox 37"/>
          <p:cNvSpPr txBox="1"/>
          <p:nvPr/>
        </p:nvSpPr>
        <p:spPr>
          <a:xfrm>
            <a:off x="7652155" y="3534141"/>
            <a:ext cx="40494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10</a:t>
            </a:r>
          </a:p>
        </p:txBody>
      </p:sp>
      <p:cxnSp>
        <p:nvCxnSpPr>
          <p:cNvPr id="39" name="Straight Arrow Connector 38"/>
          <p:cNvCxnSpPr>
            <a:stCxn id="8" idx="1"/>
          </p:cNvCxnSpPr>
          <p:nvPr/>
        </p:nvCxnSpPr>
        <p:spPr>
          <a:xfrm flipH="1">
            <a:off x="4446710" y="3559564"/>
            <a:ext cx="1832899" cy="5523"/>
          </a:xfrm>
          <a:prstGeom prst="straightConnector1">
            <a:avLst/>
          </a:prstGeom>
          <a:noFill/>
          <a:ln w="6350" cap="flat" cmpd="sng" algn="ctr">
            <a:solidFill>
              <a:srgbClr val="FF0000"/>
            </a:solidFill>
            <a:prstDash val="solid"/>
            <a:miter lim="800000"/>
            <a:tailEnd type="none"/>
          </a:ln>
          <a:effectLst/>
        </p:spPr>
      </p:cxnSp>
      <p:sp>
        <p:nvSpPr>
          <p:cNvPr id="40" name="Oval 39"/>
          <p:cNvSpPr/>
          <p:nvPr/>
        </p:nvSpPr>
        <p:spPr>
          <a:xfrm>
            <a:off x="5191557" y="3405037"/>
            <a:ext cx="176326" cy="166822"/>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5044083" y="3528152"/>
            <a:ext cx="4470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GBT</a:t>
            </a:r>
          </a:p>
        </p:txBody>
      </p:sp>
      <p:cxnSp>
        <p:nvCxnSpPr>
          <p:cNvPr id="42" name="Straight Arrow Connector 41"/>
          <p:cNvCxnSpPr/>
          <p:nvPr/>
        </p:nvCxnSpPr>
        <p:spPr>
          <a:xfrm>
            <a:off x="4842686" y="1493853"/>
            <a:ext cx="3162804" cy="0"/>
          </a:xfrm>
          <a:prstGeom prst="straightConnector1">
            <a:avLst/>
          </a:prstGeom>
          <a:noFill/>
          <a:ln w="6350" cap="flat" cmpd="sng" algn="ctr">
            <a:solidFill>
              <a:srgbClr val="5B9BD5"/>
            </a:solidFill>
            <a:prstDash val="solid"/>
            <a:miter lim="800000"/>
            <a:tailEnd type="triangle"/>
          </a:ln>
          <a:effectLst/>
        </p:spPr>
      </p:cxnSp>
      <p:cxnSp>
        <p:nvCxnSpPr>
          <p:cNvPr id="43" name="Straight Arrow Connector 42"/>
          <p:cNvCxnSpPr>
            <a:endCxn id="8" idx="0"/>
          </p:cNvCxnSpPr>
          <p:nvPr/>
        </p:nvCxnSpPr>
        <p:spPr>
          <a:xfrm>
            <a:off x="6925750" y="2765833"/>
            <a:ext cx="6013" cy="346921"/>
          </a:xfrm>
          <a:prstGeom prst="straightConnector1">
            <a:avLst/>
          </a:prstGeom>
          <a:noFill/>
          <a:ln w="6350" cap="flat" cmpd="sng" algn="ctr">
            <a:solidFill>
              <a:srgbClr val="5B9BD5"/>
            </a:solidFill>
            <a:prstDash val="solid"/>
            <a:miter lim="800000"/>
            <a:headEnd type="triangle"/>
            <a:tailEnd type="triangle"/>
          </a:ln>
          <a:effectLst/>
        </p:spPr>
      </p:cxnSp>
      <p:cxnSp>
        <p:nvCxnSpPr>
          <p:cNvPr id="44" name="Straight Arrow Connector 43"/>
          <p:cNvCxnSpPr>
            <a:endCxn id="12" idx="1"/>
          </p:cNvCxnSpPr>
          <p:nvPr/>
        </p:nvCxnSpPr>
        <p:spPr>
          <a:xfrm>
            <a:off x="6166786" y="5820607"/>
            <a:ext cx="1395657" cy="13546"/>
          </a:xfrm>
          <a:prstGeom prst="straightConnector1">
            <a:avLst/>
          </a:prstGeom>
          <a:noFill/>
          <a:ln w="6350" cap="flat" cmpd="sng" algn="ctr">
            <a:solidFill>
              <a:srgbClr val="5B9BD5"/>
            </a:solidFill>
            <a:prstDash val="solid"/>
            <a:miter lim="800000"/>
            <a:tailEnd type="triangle"/>
          </a:ln>
          <a:effectLst/>
        </p:spPr>
      </p:cxnSp>
      <p:cxnSp>
        <p:nvCxnSpPr>
          <p:cNvPr id="45" name="Straight Arrow Connector 44"/>
          <p:cNvCxnSpPr/>
          <p:nvPr/>
        </p:nvCxnSpPr>
        <p:spPr>
          <a:xfrm>
            <a:off x="4705992" y="2102357"/>
            <a:ext cx="30944" cy="2809963"/>
          </a:xfrm>
          <a:prstGeom prst="straightConnector1">
            <a:avLst/>
          </a:prstGeom>
          <a:noFill/>
          <a:ln w="6350" cap="flat" cmpd="sng" algn="ctr">
            <a:solidFill>
              <a:srgbClr val="5B9BD5"/>
            </a:solidFill>
            <a:prstDash val="solid"/>
            <a:miter lim="800000"/>
            <a:tailEnd type="triangle"/>
          </a:ln>
          <a:effectLst/>
        </p:spPr>
      </p:cxnSp>
      <p:sp>
        <p:nvSpPr>
          <p:cNvPr id="46" name="TextBox 45"/>
          <p:cNvSpPr txBox="1"/>
          <p:nvPr/>
        </p:nvSpPr>
        <p:spPr>
          <a:xfrm>
            <a:off x="11176257" y="997237"/>
            <a:ext cx="72474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RUv1</a:t>
            </a:r>
          </a:p>
        </p:txBody>
      </p:sp>
      <p:cxnSp>
        <p:nvCxnSpPr>
          <p:cNvPr id="47" name="Straight Arrow Connector 46"/>
          <p:cNvCxnSpPr/>
          <p:nvPr/>
        </p:nvCxnSpPr>
        <p:spPr>
          <a:xfrm>
            <a:off x="2123237" y="4001075"/>
            <a:ext cx="1157447" cy="0"/>
          </a:xfrm>
          <a:prstGeom prst="straightConnector1">
            <a:avLst/>
          </a:prstGeom>
          <a:noFill/>
          <a:ln w="6350" cap="flat" cmpd="sng" algn="ctr">
            <a:solidFill>
              <a:srgbClr val="5B9BD5"/>
            </a:solidFill>
            <a:prstDash val="solid"/>
            <a:miter lim="800000"/>
            <a:headEnd type="triangle"/>
            <a:tailEnd type="triangle"/>
          </a:ln>
          <a:effectLst/>
        </p:spPr>
      </p:cxnSp>
      <p:cxnSp>
        <p:nvCxnSpPr>
          <p:cNvPr id="49" name="Elbow Connector 48"/>
          <p:cNvCxnSpPr>
            <a:stCxn id="16" idx="0"/>
            <a:endCxn id="15" idx="1"/>
          </p:cNvCxnSpPr>
          <p:nvPr/>
        </p:nvCxnSpPr>
        <p:spPr>
          <a:xfrm rot="5400000" flipH="1" flipV="1">
            <a:off x="1315022" y="1397786"/>
            <a:ext cx="874222" cy="1240971"/>
          </a:xfrm>
          <a:prstGeom prst="bentConnector2">
            <a:avLst/>
          </a:prstGeom>
          <a:noFill/>
          <a:ln w="6350" cap="flat" cmpd="sng" algn="ctr">
            <a:solidFill>
              <a:srgbClr val="5B9BD5"/>
            </a:solidFill>
            <a:prstDash val="solid"/>
            <a:miter lim="800000"/>
            <a:headEnd type="triangle"/>
            <a:tailEnd type="triangle"/>
          </a:ln>
          <a:effectLst/>
        </p:spPr>
      </p:cxnSp>
      <p:sp>
        <p:nvSpPr>
          <p:cNvPr id="50" name="TextBox 49"/>
          <p:cNvSpPr txBox="1"/>
          <p:nvPr/>
        </p:nvSpPr>
        <p:spPr>
          <a:xfrm>
            <a:off x="6424088" y="5569993"/>
            <a:ext cx="5897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Power</a:t>
            </a:r>
          </a:p>
        </p:txBody>
      </p:sp>
      <p:sp>
        <p:nvSpPr>
          <p:cNvPr id="51" name="TextBox 50"/>
          <p:cNvSpPr txBox="1"/>
          <p:nvPr/>
        </p:nvSpPr>
        <p:spPr>
          <a:xfrm>
            <a:off x="4942178" y="1234987"/>
            <a:ext cx="5897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Power</a:t>
            </a:r>
          </a:p>
        </p:txBody>
      </p:sp>
      <p:sp>
        <p:nvSpPr>
          <p:cNvPr id="52" name="TextBox 51"/>
          <p:cNvSpPr txBox="1"/>
          <p:nvPr/>
        </p:nvSpPr>
        <p:spPr>
          <a:xfrm>
            <a:off x="1215830" y="1347658"/>
            <a:ext cx="10566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UART/USB-2</a:t>
            </a:r>
          </a:p>
        </p:txBody>
      </p:sp>
      <p:sp>
        <p:nvSpPr>
          <p:cNvPr id="53" name="TextBox 52"/>
          <p:cNvSpPr txBox="1"/>
          <p:nvPr/>
        </p:nvSpPr>
        <p:spPr>
          <a:xfrm rot="16200000">
            <a:off x="4536681" y="4090847"/>
            <a:ext cx="589715"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Power</a:t>
            </a:r>
          </a:p>
        </p:txBody>
      </p:sp>
      <p:sp>
        <p:nvSpPr>
          <p:cNvPr id="54" name="TextBox 53"/>
          <p:cNvSpPr txBox="1"/>
          <p:nvPr/>
        </p:nvSpPr>
        <p:spPr>
          <a:xfrm>
            <a:off x="7560757" y="3294594"/>
            <a:ext cx="42373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CLK</a:t>
            </a:r>
          </a:p>
        </p:txBody>
      </p:sp>
    </p:spTree>
    <p:extLst>
      <p:ext uri="{BB962C8B-B14F-4D97-AF65-F5344CB8AC3E}">
        <p14:creationId xmlns:p14="http://schemas.microsoft.com/office/powerpoint/2010/main" val="3490131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Streaming Test Setup</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35</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17" t="-2" r="2481" b="19192"/>
          <a:stretch/>
        </p:blipFill>
        <p:spPr>
          <a:xfrm>
            <a:off x="223233" y="4328019"/>
            <a:ext cx="3659970" cy="1848470"/>
          </a:xfrm>
          <a:prstGeom prst="rect">
            <a:avLst/>
          </a:prstGeom>
        </p:spPr>
      </p:pic>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l="12291" t="29019" r="8620" b="38658"/>
          <a:stretch/>
        </p:blipFill>
        <p:spPr>
          <a:xfrm flipV="1">
            <a:off x="184596" y="3004844"/>
            <a:ext cx="3257496" cy="748850"/>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l="23355" r="13013"/>
          <a:stretch/>
        </p:blipFill>
        <p:spPr>
          <a:xfrm rot="16200000">
            <a:off x="5353631" y="3460466"/>
            <a:ext cx="3193186" cy="2822548"/>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8116" r="29883" b="2815"/>
          <a:stretch/>
        </p:blipFill>
        <p:spPr>
          <a:xfrm rot="5400000">
            <a:off x="9249357" y="3317269"/>
            <a:ext cx="2417998" cy="2541998"/>
          </a:xfrm>
          <a:prstGeom prst="rect">
            <a:avLst/>
          </a:prstGeom>
        </p:spPr>
      </p:pic>
      <p:pic>
        <p:nvPicPr>
          <p:cNvPr id="11" name="Picture 10"/>
          <p:cNvPicPr>
            <a:picLocks noChangeAspect="1"/>
          </p:cNvPicPr>
          <p:nvPr/>
        </p:nvPicPr>
        <p:blipFill>
          <a:blip r:embed="rId8"/>
          <a:stretch>
            <a:fillRect/>
          </a:stretch>
        </p:blipFill>
        <p:spPr>
          <a:xfrm>
            <a:off x="8714705" y="809127"/>
            <a:ext cx="2720675" cy="1712528"/>
          </a:xfrm>
          <a:prstGeom prst="rect">
            <a:avLst/>
          </a:prstGeom>
          <a:ln w="15875">
            <a:solidFill>
              <a:schemeClr val="accent4">
                <a:lumMod val="50000"/>
              </a:schemeClr>
            </a:solidFill>
          </a:ln>
        </p:spPr>
      </p:pic>
      <p:pic>
        <p:nvPicPr>
          <p:cNvPr id="9" name="Picture 8"/>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34000" contrast="5000"/>
                    </a14:imgEffect>
                  </a14:imgLayer>
                </a14:imgProps>
              </a:ext>
              <a:ext uri="{28A0092B-C50C-407E-A947-70E740481C1C}">
                <a14:useLocalDpi xmlns:a14="http://schemas.microsoft.com/office/drawing/2010/main" val="0"/>
              </a:ext>
            </a:extLst>
          </a:blip>
          <a:srcRect l="4103" t="2421" r="443" b="5457"/>
          <a:stretch/>
        </p:blipFill>
        <p:spPr>
          <a:xfrm>
            <a:off x="4499321" y="787992"/>
            <a:ext cx="4382736" cy="2379200"/>
          </a:xfrm>
          <a:prstGeom prst="rect">
            <a:avLst/>
          </a:prstGeom>
        </p:spPr>
      </p:pic>
      <p:sp>
        <p:nvSpPr>
          <p:cNvPr id="14" name="Freeform 13"/>
          <p:cNvSpPr/>
          <p:nvPr/>
        </p:nvSpPr>
        <p:spPr>
          <a:xfrm>
            <a:off x="3867955" y="5671704"/>
            <a:ext cx="1669960" cy="558799"/>
          </a:xfrm>
          <a:custGeom>
            <a:avLst/>
            <a:gdLst>
              <a:gd name="connsiteX0" fmla="*/ 1669960 w 1669960"/>
              <a:gd name="connsiteY0" fmla="*/ 355609 h 558799"/>
              <a:gd name="connsiteX1" fmla="*/ 1171977 w 1669960"/>
              <a:gd name="connsiteY1" fmla="*/ 548792 h 558799"/>
              <a:gd name="connsiteX2" fmla="*/ 764146 w 1669960"/>
              <a:gd name="connsiteY2" fmla="*/ 80859 h 558799"/>
              <a:gd name="connsiteX3" fmla="*/ 0 w 1669960"/>
              <a:gd name="connsiteY3" fmla="*/ 3586 h 558799"/>
            </a:gdLst>
            <a:ahLst/>
            <a:cxnLst>
              <a:cxn ang="0">
                <a:pos x="connsiteX0" y="connsiteY0"/>
              </a:cxn>
              <a:cxn ang="0">
                <a:pos x="connsiteX1" y="connsiteY1"/>
              </a:cxn>
              <a:cxn ang="0">
                <a:pos x="connsiteX2" y="connsiteY2"/>
              </a:cxn>
              <a:cxn ang="0">
                <a:pos x="connsiteX3" y="connsiteY3"/>
              </a:cxn>
            </a:cxnLst>
            <a:rect l="l" t="t" r="r" b="b"/>
            <a:pathLst>
              <a:path w="1669960" h="558799">
                <a:moveTo>
                  <a:pt x="1669960" y="355609"/>
                </a:moveTo>
                <a:cubicBezTo>
                  <a:pt x="1496453" y="475096"/>
                  <a:pt x="1322946" y="594584"/>
                  <a:pt x="1171977" y="548792"/>
                </a:cubicBezTo>
                <a:cubicBezTo>
                  <a:pt x="1021008" y="503000"/>
                  <a:pt x="959475" y="171727"/>
                  <a:pt x="764146" y="80859"/>
                </a:cubicBezTo>
                <a:cubicBezTo>
                  <a:pt x="568817" y="-10009"/>
                  <a:pt x="284408" y="-3212"/>
                  <a:pt x="0" y="35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425780" y="3537397"/>
            <a:ext cx="2099257" cy="1107583"/>
          </a:xfrm>
          <a:custGeom>
            <a:avLst/>
            <a:gdLst>
              <a:gd name="connsiteX0" fmla="*/ 0 w 2099257"/>
              <a:gd name="connsiteY0" fmla="*/ 0 h 1107583"/>
              <a:gd name="connsiteX1" fmla="*/ 407831 w 2099257"/>
              <a:gd name="connsiteY1" fmla="*/ 248992 h 1107583"/>
              <a:gd name="connsiteX2" fmla="*/ 738389 w 2099257"/>
              <a:gd name="connsiteY2" fmla="*/ 914400 h 1107583"/>
              <a:gd name="connsiteX3" fmla="*/ 2099257 w 2099257"/>
              <a:gd name="connsiteY3" fmla="*/ 1107583 h 1107583"/>
            </a:gdLst>
            <a:ahLst/>
            <a:cxnLst>
              <a:cxn ang="0">
                <a:pos x="connsiteX0" y="connsiteY0"/>
              </a:cxn>
              <a:cxn ang="0">
                <a:pos x="connsiteX1" y="connsiteY1"/>
              </a:cxn>
              <a:cxn ang="0">
                <a:pos x="connsiteX2" y="connsiteY2"/>
              </a:cxn>
              <a:cxn ang="0">
                <a:pos x="connsiteX3" y="connsiteY3"/>
              </a:cxn>
            </a:cxnLst>
            <a:rect l="l" t="t" r="r" b="b"/>
            <a:pathLst>
              <a:path w="2099257" h="1107583">
                <a:moveTo>
                  <a:pt x="0" y="0"/>
                </a:moveTo>
                <a:cubicBezTo>
                  <a:pt x="142383" y="48296"/>
                  <a:pt x="284766" y="96592"/>
                  <a:pt x="407831" y="248992"/>
                </a:cubicBezTo>
                <a:cubicBezTo>
                  <a:pt x="530896" y="401392"/>
                  <a:pt x="456485" y="771302"/>
                  <a:pt x="738389" y="914400"/>
                </a:cubicBezTo>
                <a:cubicBezTo>
                  <a:pt x="1020293" y="1057498"/>
                  <a:pt x="1559775" y="1082540"/>
                  <a:pt x="2099257" y="110758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886476" y="2502592"/>
            <a:ext cx="1651439" cy="2430016"/>
          </a:xfrm>
          <a:custGeom>
            <a:avLst/>
            <a:gdLst>
              <a:gd name="connsiteX0" fmla="*/ 603958 w 1651439"/>
              <a:gd name="connsiteY0" fmla="*/ 34546 h 2430016"/>
              <a:gd name="connsiteX1" fmla="*/ 2944 w 1651439"/>
              <a:gd name="connsiteY1" fmla="*/ 154749 h 2430016"/>
              <a:gd name="connsiteX2" fmla="*/ 372138 w 1651439"/>
              <a:gd name="connsiteY2" fmla="*/ 1258039 h 2430016"/>
              <a:gd name="connsiteX3" fmla="*/ 329209 w 1651439"/>
              <a:gd name="connsiteY3" fmla="*/ 2176732 h 2430016"/>
              <a:gd name="connsiteX4" fmla="*/ 1651439 w 1651439"/>
              <a:gd name="connsiteY4" fmla="*/ 2430016 h 243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439" h="2430016">
                <a:moveTo>
                  <a:pt x="603958" y="34546"/>
                </a:moveTo>
                <a:cubicBezTo>
                  <a:pt x="322769" y="-7310"/>
                  <a:pt x="41581" y="-49166"/>
                  <a:pt x="2944" y="154749"/>
                </a:cubicBezTo>
                <a:cubicBezTo>
                  <a:pt x="-35693" y="358664"/>
                  <a:pt x="317761" y="921042"/>
                  <a:pt x="372138" y="1258039"/>
                </a:cubicBezTo>
                <a:cubicBezTo>
                  <a:pt x="426515" y="1595036"/>
                  <a:pt x="115992" y="1981402"/>
                  <a:pt x="329209" y="2176732"/>
                </a:cubicBezTo>
                <a:cubicBezTo>
                  <a:pt x="542426" y="2372062"/>
                  <a:pt x="1434645" y="2389948"/>
                  <a:pt x="1651439" y="243001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791876" y="2029283"/>
            <a:ext cx="643504" cy="369332"/>
          </a:xfrm>
          <a:prstGeom prst="rect">
            <a:avLst/>
          </a:prstGeom>
          <a:noFill/>
        </p:spPr>
        <p:txBody>
          <a:bodyPr wrap="square" rtlCol="0">
            <a:spAutoFit/>
          </a:bodyPr>
          <a:lstStyle/>
          <a:p>
            <a:r>
              <a:rPr lang="en-US" dirty="0" smtClean="0"/>
              <a:t>FLP</a:t>
            </a:r>
            <a:endParaRPr lang="en-US" dirty="0"/>
          </a:p>
        </p:txBody>
      </p:sp>
      <p:sp>
        <p:nvSpPr>
          <p:cNvPr id="18" name="TextBox 17"/>
          <p:cNvSpPr txBox="1"/>
          <p:nvPr/>
        </p:nvSpPr>
        <p:spPr>
          <a:xfrm>
            <a:off x="5029874" y="2231079"/>
            <a:ext cx="1775012" cy="307777"/>
          </a:xfrm>
          <a:prstGeom prst="rect">
            <a:avLst/>
          </a:prstGeom>
          <a:noFill/>
        </p:spPr>
        <p:txBody>
          <a:bodyPr wrap="square" rtlCol="0">
            <a:spAutoFit/>
          </a:bodyPr>
          <a:lstStyle/>
          <a:p>
            <a:r>
              <a:rPr lang="en-US" sz="1400" dirty="0" smtClean="0"/>
              <a:t>Altera </a:t>
            </a:r>
            <a:r>
              <a:rPr lang="en-US" sz="1400" dirty="0" err="1" smtClean="0"/>
              <a:t>Arria</a:t>
            </a:r>
            <a:r>
              <a:rPr lang="en-US" sz="1400" dirty="0" smtClean="0"/>
              <a:t>-X </a:t>
            </a:r>
            <a:r>
              <a:rPr lang="en-US" sz="1400" dirty="0" err="1" smtClean="0"/>
              <a:t>DevKit</a:t>
            </a:r>
            <a:endParaRPr lang="en-US" sz="1400" dirty="0"/>
          </a:p>
        </p:txBody>
      </p:sp>
      <p:sp>
        <p:nvSpPr>
          <p:cNvPr id="19" name="TextBox 18"/>
          <p:cNvSpPr txBox="1"/>
          <p:nvPr/>
        </p:nvSpPr>
        <p:spPr>
          <a:xfrm>
            <a:off x="8361498" y="6099001"/>
            <a:ext cx="762815" cy="369332"/>
          </a:xfrm>
          <a:prstGeom prst="rect">
            <a:avLst/>
          </a:prstGeom>
          <a:noFill/>
        </p:spPr>
        <p:txBody>
          <a:bodyPr wrap="square" rtlCol="0">
            <a:spAutoFit/>
          </a:bodyPr>
          <a:lstStyle/>
          <a:p>
            <a:r>
              <a:rPr lang="en-US" dirty="0" smtClean="0"/>
              <a:t>RUv1</a:t>
            </a:r>
            <a:endParaRPr lang="en-US" dirty="0"/>
          </a:p>
        </p:txBody>
      </p:sp>
      <p:cxnSp>
        <p:nvCxnSpPr>
          <p:cNvPr id="21" name="Straight Connector 20"/>
          <p:cNvCxnSpPr/>
          <p:nvPr/>
        </p:nvCxnSpPr>
        <p:spPr>
          <a:xfrm>
            <a:off x="425416" y="402922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8199" y="6160556"/>
            <a:ext cx="1911928" cy="307777"/>
          </a:xfrm>
          <a:prstGeom prst="rect">
            <a:avLst/>
          </a:prstGeom>
          <a:noFill/>
        </p:spPr>
        <p:txBody>
          <a:bodyPr wrap="square" rtlCol="0">
            <a:spAutoFit/>
          </a:bodyPr>
          <a:lstStyle/>
          <a:p>
            <a:r>
              <a:rPr lang="en-US" sz="1400" dirty="0" smtClean="0"/>
              <a:t>Power Board Prototype</a:t>
            </a:r>
            <a:endParaRPr lang="en-US" sz="1400" dirty="0"/>
          </a:p>
        </p:txBody>
      </p:sp>
      <p:sp>
        <p:nvSpPr>
          <p:cNvPr id="23" name="TextBox 22"/>
          <p:cNvSpPr txBox="1"/>
          <p:nvPr/>
        </p:nvSpPr>
        <p:spPr>
          <a:xfrm>
            <a:off x="9819625" y="5791224"/>
            <a:ext cx="1705727" cy="338554"/>
          </a:xfrm>
          <a:prstGeom prst="rect">
            <a:avLst/>
          </a:prstGeom>
          <a:noFill/>
        </p:spPr>
        <p:txBody>
          <a:bodyPr wrap="square" rtlCol="0">
            <a:spAutoFit/>
          </a:bodyPr>
          <a:lstStyle/>
          <a:p>
            <a:r>
              <a:rPr lang="en-US" sz="1600" dirty="0" smtClean="0"/>
              <a:t>“CRU” Emulator</a:t>
            </a:r>
            <a:endParaRPr lang="en-US" sz="1600" dirty="0"/>
          </a:p>
        </p:txBody>
      </p:sp>
      <p:sp>
        <p:nvSpPr>
          <p:cNvPr id="24" name="TextBox 23"/>
          <p:cNvSpPr txBox="1"/>
          <p:nvPr/>
        </p:nvSpPr>
        <p:spPr>
          <a:xfrm>
            <a:off x="803729" y="2713000"/>
            <a:ext cx="1907037" cy="338554"/>
          </a:xfrm>
          <a:prstGeom prst="rect">
            <a:avLst/>
          </a:prstGeom>
          <a:noFill/>
        </p:spPr>
        <p:txBody>
          <a:bodyPr wrap="square" rtlCol="0">
            <a:spAutoFit/>
          </a:bodyPr>
          <a:lstStyle/>
          <a:p>
            <a:r>
              <a:rPr lang="en-US" sz="1600" dirty="0" smtClean="0"/>
              <a:t>Inner Barrel Module</a:t>
            </a:r>
            <a:endParaRPr lang="en-US" sz="1600" dirty="0"/>
          </a:p>
        </p:txBody>
      </p:sp>
      <p:pic>
        <p:nvPicPr>
          <p:cNvPr id="26" name="Picture 25"/>
          <p:cNvPicPr>
            <a:picLocks noChangeAspect="1"/>
          </p:cNvPicPr>
          <p:nvPr/>
        </p:nvPicPr>
        <p:blipFill>
          <a:blip r:embed="rId11"/>
          <a:stretch>
            <a:fillRect/>
          </a:stretch>
        </p:blipFill>
        <p:spPr>
          <a:xfrm>
            <a:off x="2263995" y="963091"/>
            <a:ext cx="1997361" cy="1130621"/>
          </a:xfrm>
          <a:prstGeom prst="rect">
            <a:avLst/>
          </a:prstGeom>
        </p:spPr>
      </p:pic>
      <p:sp>
        <p:nvSpPr>
          <p:cNvPr id="27" name="TextBox 26"/>
          <p:cNvSpPr txBox="1"/>
          <p:nvPr/>
        </p:nvSpPr>
        <p:spPr>
          <a:xfrm>
            <a:off x="1742713" y="929303"/>
            <a:ext cx="621010" cy="338554"/>
          </a:xfrm>
          <a:prstGeom prst="rect">
            <a:avLst/>
          </a:prstGeom>
          <a:noFill/>
        </p:spPr>
        <p:txBody>
          <a:bodyPr wrap="square" rtlCol="0">
            <a:spAutoFit/>
          </a:bodyPr>
          <a:lstStyle/>
          <a:p>
            <a:r>
              <a:rPr lang="en-US" sz="1600" dirty="0" smtClean="0"/>
              <a:t>CRU</a:t>
            </a:r>
            <a:endParaRPr lang="en-US" sz="1600" dirty="0"/>
          </a:p>
        </p:txBody>
      </p:sp>
    </p:spTree>
    <p:extLst>
      <p:ext uri="{BB962C8B-B14F-4D97-AF65-F5344CB8AC3E}">
        <p14:creationId xmlns:p14="http://schemas.microsoft.com/office/powerpoint/2010/main" val="358409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CRU Interface Tests</a:t>
            </a:r>
            <a:endParaRPr lang="en-US" dirty="0"/>
          </a:p>
        </p:txBody>
      </p:sp>
      <p:sp>
        <p:nvSpPr>
          <p:cNvPr id="7" name="Content Placeholder 6"/>
          <p:cNvSpPr>
            <a:spLocks noGrp="1"/>
          </p:cNvSpPr>
          <p:nvPr>
            <p:ph idx="1"/>
          </p:nvPr>
        </p:nvSpPr>
        <p:spPr/>
        <p:txBody>
          <a:bodyPr>
            <a:normAutofit/>
          </a:bodyPr>
          <a:lstStyle/>
          <a:p>
            <a:r>
              <a:rPr lang="en-US" sz="1600" dirty="0" smtClean="0"/>
              <a:t>Three different Interfaces from CRU to Readout Unit tested: </a:t>
            </a:r>
            <a:r>
              <a:rPr lang="en-US" sz="1600" b="1" dirty="0" smtClean="0"/>
              <a:t>SCA, SWT, Data</a:t>
            </a:r>
          </a:p>
          <a:p>
            <a:r>
              <a:rPr lang="en-US" sz="1600" dirty="0" smtClean="0">
                <a:solidFill>
                  <a:srgbClr val="00B0F0"/>
                </a:solidFill>
              </a:rPr>
              <a:t>SCA interface provided by both C++ and Python library via register write/read</a:t>
            </a:r>
            <a:r>
              <a:rPr lang="en-US" sz="1600" dirty="0" smtClean="0"/>
              <a:t>.</a:t>
            </a:r>
          </a:p>
          <a:p>
            <a:r>
              <a:rPr lang="en-US" sz="1600" dirty="0" smtClean="0"/>
              <a:t>Tested with Python interface library to read voltages, currents and temperatures from RU SCA</a:t>
            </a:r>
          </a:p>
          <a:p>
            <a:r>
              <a:rPr lang="en-US" sz="1600" dirty="0" smtClean="0">
                <a:solidFill>
                  <a:srgbClr val="00B0F0"/>
                </a:solidFill>
              </a:rPr>
              <a:t>SWT interface provided by both C++ and Python library via registers that access SWT FIFOs in CRU firmware</a:t>
            </a:r>
          </a:p>
          <a:p>
            <a:r>
              <a:rPr lang="en-US" sz="1600" dirty="0" smtClean="0"/>
              <a:t>Tested with Python interface library to read and write registers from various wishbone slaves</a:t>
            </a:r>
          </a:p>
          <a:p>
            <a:r>
              <a:rPr lang="en-US" sz="1600" dirty="0" smtClean="0">
                <a:solidFill>
                  <a:srgbClr val="00B0F0"/>
                </a:solidFill>
              </a:rPr>
              <a:t>Data Path Configuration interface via C++ library to interface with configuration registers</a:t>
            </a:r>
          </a:p>
          <a:p>
            <a:r>
              <a:rPr lang="en-US" sz="1600" dirty="0" smtClean="0"/>
              <a:t>Setup Data Streaming into one of 3 modes:</a:t>
            </a:r>
          </a:p>
          <a:p>
            <a:pPr lvl="1"/>
            <a:r>
              <a:rPr lang="en-US" sz="1200" dirty="0" smtClean="0"/>
              <a:t>Packet Mode</a:t>
            </a:r>
          </a:p>
          <a:p>
            <a:pPr lvl="1"/>
            <a:r>
              <a:rPr lang="en-US" sz="1200" dirty="0" smtClean="0"/>
              <a:t>Raw Link streaming (continuous mode)</a:t>
            </a:r>
          </a:p>
          <a:p>
            <a:pPr lvl="1"/>
            <a:r>
              <a:rPr lang="en-US" sz="1200" dirty="0" smtClean="0"/>
              <a:t>Packet Emulator (for testing)</a:t>
            </a:r>
          </a:p>
          <a:p>
            <a:r>
              <a:rPr lang="en-US" sz="1600" dirty="0" smtClean="0"/>
              <a:t>Trigger Interface Path with configurable source:</a:t>
            </a:r>
          </a:p>
          <a:p>
            <a:pPr lvl="1"/>
            <a:r>
              <a:rPr lang="en-US" sz="1200" dirty="0" smtClean="0"/>
              <a:t>CTP Emulator (firmware from CTP group)</a:t>
            </a:r>
          </a:p>
          <a:p>
            <a:pPr lvl="1"/>
            <a:r>
              <a:rPr lang="en-US" sz="1200" dirty="0" smtClean="0"/>
              <a:t>TTC PON (from LTU)</a:t>
            </a:r>
          </a:p>
          <a:p>
            <a:r>
              <a:rPr lang="en-US" sz="1600" dirty="0" smtClean="0">
                <a:solidFill>
                  <a:srgbClr val="00B0F0"/>
                </a:solidFill>
              </a:rPr>
              <a:t>Data output via DMA over </a:t>
            </a:r>
            <a:r>
              <a:rPr lang="en-US" sz="1600" dirty="0" err="1" smtClean="0">
                <a:solidFill>
                  <a:srgbClr val="00B0F0"/>
                </a:solidFill>
              </a:rPr>
              <a:t>PCIe</a:t>
            </a:r>
            <a:r>
              <a:rPr lang="en-US" sz="1600" dirty="0" smtClean="0">
                <a:solidFill>
                  <a:srgbClr val="00B0F0"/>
                </a:solidFill>
              </a:rPr>
              <a:t> to memory of FLP in 8kByte packets</a:t>
            </a:r>
          </a:p>
          <a:p>
            <a:r>
              <a:rPr lang="en-US" sz="1600" dirty="0" smtClean="0"/>
              <a:t>Option to record memory pages to a disk file for later analysis</a:t>
            </a:r>
          </a:p>
          <a:p>
            <a:pPr lvl="1"/>
            <a:endParaRPr lang="en-US" sz="1200" dirty="0" smtClean="0"/>
          </a:p>
          <a:p>
            <a:pPr lvl="1"/>
            <a:endParaRPr lang="en-US" sz="800" dirty="0" smtClean="0"/>
          </a:p>
          <a:p>
            <a:endParaRPr lang="en-US" sz="1600"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36</a:t>
            </a:fld>
            <a:endParaRPr lang="en-US"/>
          </a:p>
        </p:txBody>
      </p:sp>
    </p:spTree>
    <p:extLst>
      <p:ext uri="{BB962C8B-B14F-4D97-AF65-F5344CB8AC3E}">
        <p14:creationId xmlns:p14="http://schemas.microsoft.com/office/powerpoint/2010/main" val="1513915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 simplified logical data flow</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37</a:t>
            </a:fld>
            <a:endParaRPr lang="en-US"/>
          </a:p>
        </p:txBody>
      </p:sp>
      <p:pic>
        <p:nvPicPr>
          <p:cNvPr id="6" name="Picture 5"/>
          <p:cNvPicPr>
            <a:picLocks noChangeAspect="1"/>
          </p:cNvPicPr>
          <p:nvPr/>
        </p:nvPicPr>
        <p:blipFill>
          <a:blip r:embed="rId2"/>
          <a:stretch>
            <a:fillRect/>
          </a:stretch>
        </p:blipFill>
        <p:spPr>
          <a:xfrm>
            <a:off x="2073739" y="1687844"/>
            <a:ext cx="8954469" cy="4628397"/>
          </a:xfrm>
          <a:prstGeom prst="rect">
            <a:avLst/>
          </a:prstGeom>
        </p:spPr>
      </p:pic>
      <p:sp>
        <p:nvSpPr>
          <p:cNvPr id="7" name="TextBox 6"/>
          <p:cNvSpPr txBox="1"/>
          <p:nvPr/>
        </p:nvSpPr>
        <p:spPr>
          <a:xfrm>
            <a:off x="1951046" y="900418"/>
            <a:ext cx="2166199" cy="646331"/>
          </a:xfrm>
          <a:prstGeom prst="rect">
            <a:avLst/>
          </a:prstGeom>
          <a:noFill/>
        </p:spPr>
        <p:txBody>
          <a:bodyPr wrap="square" rtlCol="0">
            <a:spAutoFit/>
          </a:bodyPr>
          <a:lstStyle/>
          <a:p>
            <a:pPr algn="ctr"/>
            <a:r>
              <a:rPr lang="en-US" dirty="0" smtClean="0"/>
              <a:t>Trigger Emulation inside CRU Firmware</a:t>
            </a:r>
            <a:endParaRPr lang="en-US" dirty="0"/>
          </a:p>
        </p:txBody>
      </p:sp>
      <p:sp>
        <p:nvSpPr>
          <p:cNvPr id="8" name="Right Arrow 7"/>
          <p:cNvSpPr/>
          <p:nvPr/>
        </p:nvSpPr>
        <p:spPr>
          <a:xfrm rot="1995966">
            <a:off x="3976138" y="1526437"/>
            <a:ext cx="706520" cy="303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8851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Arrival in CRU - Continuous and Triggered</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1" y="1792739"/>
            <a:ext cx="10058400" cy="12717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91" y="4230520"/>
            <a:ext cx="10058400" cy="1549783"/>
          </a:xfrm>
          <a:prstGeom prst="rect">
            <a:avLst/>
          </a:prstGeom>
        </p:spPr>
      </p:pic>
      <p:sp>
        <p:nvSpPr>
          <p:cNvPr id="7" name="TextBox 6"/>
          <p:cNvSpPr txBox="1"/>
          <p:nvPr/>
        </p:nvSpPr>
        <p:spPr>
          <a:xfrm>
            <a:off x="772595" y="1457172"/>
            <a:ext cx="1823910" cy="276999"/>
          </a:xfrm>
          <a:prstGeom prst="rect">
            <a:avLst/>
          </a:prstGeom>
          <a:noFill/>
        </p:spPr>
        <p:txBody>
          <a:bodyPr wrap="square" rtlCol="0">
            <a:spAutoFit/>
          </a:bodyPr>
          <a:lstStyle/>
          <a:p>
            <a:r>
              <a:rPr lang="en-US" sz="1200" dirty="0" smtClean="0"/>
              <a:t>Continuous Readout</a:t>
            </a:r>
            <a:endParaRPr lang="en-US" sz="1200" dirty="0"/>
          </a:p>
        </p:txBody>
      </p:sp>
      <p:sp>
        <p:nvSpPr>
          <p:cNvPr id="9" name="TextBox 8"/>
          <p:cNvSpPr txBox="1"/>
          <p:nvPr/>
        </p:nvSpPr>
        <p:spPr>
          <a:xfrm>
            <a:off x="772595" y="3953521"/>
            <a:ext cx="1823910" cy="276999"/>
          </a:xfrm>
          <a:prstGeom prst="rect">
            <a:avLst/>
          </a:prstGeom>
          <a:noFill/>
        </p:spPr>
        <p:txBody>
          <a:bodyPr wrap="square" rtlCol="0">
            <a:spAutoFit/>
          </a:bodyPr>
          <a:lstStyle/>
          <a:p>
            <a:r>
              <a:rPr lang="en-US" sz="1200" dirty="0" smtClean="0"/>
              <a:t>Triggered Readout</a:t>
            </a:r>
            <a:endParaRPr lang="en-US" sz="1200" dirty="0"/>
          </a:p>
        </p:txBody>
      </p:sp>
    </p:spTree>
    <p:extLst>
      <p:ext uri="{BB962C8B-B14F-4D97-AF65-F5344CB8AC3E}">
        <p14:creationId xmlns:p14="http://schemas.microsoft.com/office/powerpoint/2010/main" val="1711907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 “Readout Card” (ROC) Interface library</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39</a:t>
            </a:fld>
            <a:endParaRPr lang="en-US"/>
          </a:p>
        </p:txBody>
      </p:sp>
      <p:pic>
        <p:nvPicPr>
          <p:cNvPr id="6" name="Picture 5"/>
          <p:cNvPicPr>
            <a:picLocks noChangeAspect="1"/>
          </p:cNvPicPr>
          <p:nvPr/>
        </p:nvPicPr>
        <p:blipFill>
          <a:blip r:embed="rId2"/>
          <a:stretch>
            <a:fillRect/>
          </a:stretch>
        </p:blipFill>
        <p:spPr>
          <a:xfrm>
            <a:off x="1444259" y="1795843"/>
            <a:ext cx="9115425" cy="3619500"/>
          </a:xfrm>
          <a:prstGeom prst="rect">
            <a:avLst/>
          </a:prstGeom>
        </p:spPr>
      </p:pic>
    </p:spTree>
    <p:extLst>
      <p:ext uri="{BB962C8B-B14F-4D97-AF65-F5344CB8AC3E}">
        <p14:creationId xmlns:p14="http://schemas.microsoft.com/office/powerpoint/2010/main" val="2701438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Flash FPGA</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a:t>
            </a:fld>
            <a:endParaRPr lang="en-US"/>
          </a:p>
        </p:txBody>
      </p:sp>
    </p:spTree>
    <p:extLst>
      <p:ext uri="{BB962C8B-B14F-4D97-AF65-F5344CB8AC3E}">
        <p14:creationId xmlns:p14="http://schemas.microsoft.com/office/powerpoint/2010/main" val="222589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Readout – </a:t>
            </a:r>
            <a:r>
              <a:rPr lang="en-US" dirty="0"/>
              <a:t>D</a:t>
            </a:r>
            <a:r>
              <a:rPr lang="en-US" dirty="0" smtClean="0"/>
              <a:t>ata </a:t>
            </a:r>
            <a:r>
              <a:rPr lang="en-US" dirty="0"/>
              <a:t>R</a:t>
            </a:r>
            <a:r>
              <a:rPr lang="en-US" dirty="0" smtClean="0"/>
              <a:t>ate Specifications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40</a:t>
            </a:fld>
            <a:endParaRPr lang="en-US"/>
          </a:p>
        </p:txBody>
      </p:sp>
      <p:pic>
        <p:nvPicPr>
          <p:cNvPr id="9" name="Picture 2" descr="http://aliceinfo.cern.ch/ITSUpgrade/sites/aliceinfo.cern.ch.ITSUpgrade/files/documents/WELCOME/its_layout_rev3.png"/>
          <p:cNvPicPr>
            <a:picLocks noChangeAspect="1" noChangeArrowheads="1"/>
          </p:cNvPicPr>
          <p:nvPr/>
        </p:nvPicPr>
        <p:blipFill rotWithShape="1">
          <a:blip r:embed="rId2">
            <a:duotone>
              <a:srgbClr val="F8F8F8">
                <a:shade val="45000"/>
                <a:satMod val="135000"/>
              </a:srgbClr>
              <a:prstClr val="white"/>
            </a:duotone>
            <a:extLst>
              <a:ext uri="{28A0092B-C50C-407E-A947-70E740481C1C}">
                <a14:useLocalDpi xmlns:a14="http://schemas.microsoft.com/office/drawing/2010/main" val="0"/>
              </a:ext>
            </a:extLst>
          </a:blip>
          <a:srcRect l="17337" r="11154"/>
          <a:stretch/>
        </p:blipFill>
        <p:spPr bwMode="auto">
          <a:xfrm>
            <a:off x="2898578" y="1268700"/>
            <a:ext cx="6365863" cy="460864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215600" y="2348850"/>
            <a:ext cx="2160300" cy="2160300"/>
          </a:xfrm>
          <a:prstGeom prst="roundRect">
            <a:avLst>
              <a:gd name="adj" fmla="val 6589"/>
            </a:avLst>
          </a:prstGeom>
          <a:solidFill>
            <a:srgbClr val="92D050">
              <a:lumMod val="75000"/>
            </a:srgbClr>
          </a:solidFill>
          <a:ln w="19050" cap="flat" cmpd="sng" algn="ctr">
            <a:solidFill>
              <a:srgbClr val="92D050"/>
            </a:solidFill>
            <a:prstDash val="soli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ALICE baseline requirements: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Calibri Light" panose="020F0302020204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50 kHz </a:t>
            </a:r>
            <a:r>
              <a:rPr kumimoji="0" lang="en-US" sz="200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Pb-Pb</a:t>
            </a:r>
            <a:endParaRPr kumimoji="0" lang="en-US" sz="2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200 kHz p-p</a:t>
            </a:r>
          </a:p>
        </p:txBody>
      </p:sp>
      <p:sp>
        <p:nvSpPr>
          <p:cNvPr id="11" name="Rounded Rectangle 10"/>
          <p:cNvSpPr/>
          <p:nvPr/>
        </p:nvSpPr>
        <p:spPr>
          <a:xfrm>
            <a:off x="6816100" y="2348850"/>
            <a:ext cx="2160300" cy="2160300"/>
          </a:xfrm>
          <a:prstGeom prst="roundRect">
            <a:avLst>
              <a:gd name="adj" fmla="val 6589"/>
            </a:avLst>
          </a:prstGeom>
          <a:solidFill>
            <a:srgbClr val="C00000"/>
          </a:solidFill>
          <a:ln w="19050" cap="flat" cmpd="sng" algn="ctr">
            <a:solidFill>
              <a:srgbClr val="FF0000"/>
            </a:solidFill>
            <a:prstDash val="soli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ITS design specification: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Calibri Light" panose="020F0302020204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100 kHz </a:t>
            </a:r>
            <a:r>
              <a:rPr kumimoji="0" lang="en-US" sz="2000" b="1"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Pb-Pb</a:t>
            </a:r>
            <a:endParaRPr kumimoji="0" lang="en-US" sz="2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mn-cs"/>
              </a:rPr>
              <a:t>400 kHz p-p</a:t>
            </a:r>
          </a:p>
        </p:txBody>
      </p:sp>
    </p:spTree>
    <p:extLst>
      <p:ext uri="{BB962C8B-B14F-4D97-AF65-F5344CB8AC3E}">
        <p14:creationId xmlns:p14="http://schemas.microsoft.com/office/powerpoint/2010/main" val="813251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rate – </a:t>
            </a:r>
            <a:r>
              <a:rPr lang="en-US" dirty="0" err="1" smtClean="0">
                <a:solidFill>
                  <a:srgbClr val="FF0000"/>
                </a:solidFill>
              </a:rPr>
              <a:t>PbPb</a:t>
            </a:r>
            <a:r>
              <a:rPr lang="en-US" dirty="0" smtClean="0">
                <a:solidFill>
                  <a:srgbClr val="FF0000"/>
                </a:solidFill>
              </a:rPr>
              <a:t> @ 100kHz </a:t>
            </a:r>
            <a:r>
              <a:rPr lang="en-US" dirty="0" smtClean="0"/>
              <a:t>per Readout Unit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41</a:t>
            </a:fld>
            <a:endParaRPr lang="en-US"/>
          </a:p>
        </p:txBody>
      </p:sp>
      <p:pic>
        <p:nvPicPr>
          <p:cNvPr id="6" name="Picture 5"/>
          <p:cNvPicPr>
            <a:picLocks noChangeAspect="1"/>
          </p:cNvPicPr>
          <p:nvPr/>
        </p:nvPicPr>
        <p:blipFill rotWithShape="1">
          <a:blip r:embed="rId2"/>
          <a:srcRect t="-1" b="3438"/>
          <a:stretch/>
        </p:blipFill>
        <p:spPr>
          <a:xfrm>
            <a:off x="982024" y="964463"/>
            <a:ext cx="8928100" cy="5148000"/>
          </a:xfrm>
          <a:prstGeom prst="rect">
            <a:avLst/>
          </a:prstGeom>
        </p:spPr>
      </p:pic>
    </p:spTree>
    <p:extLst>
      <p:ext uri="{BB962C8B-B14F-4D97-AF65-F5344CB8AC3E}">
        <p14:creationId xmlns:p14="http://schemas.microsoft.com/office/powerpoint/2010/main" val="4155617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 bench tool performance</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42</a:t>
            </a:fld>
            <a:endParaRPr lang="en-US"/>
          </a:p>
        </p:txBody>
      </p:sp>
      <p:pic>
        <p:nvPicPr>
          <p:cNvPr id="6" name="Picture 5"/>
          <p:cNvPicPr>
            <a:picLocks noChangeAspect="1"/>
          </p:cNvPicPr>
          <p:nvPr/>
        </p:nvPicPr>
        <p:blipFill>
          <a:blip r:embed="rId2"/>
          <a:stretch>
            <a:fillRect/>
          </a:stretch>
        </p:blipFill>
        <p:spPr>
          <a:xfrm>
            <a:off x="1181109" y="1570997"/>
            <a:ext cx="8610600" cy="4724400"/>
          </a:xfrm>
          <a:prstGeom prst="rect">
            <a:avLst/>
          </a:prstGeom>
        </p:spPr>
      </p:pic>
      <p:sp>
        <p:nvSpPr>
          <p:cNvPr id="7" name="Rectangle 6"/>
          <p:cNvSpPr/>
          <p:nvPr/>
        </p:nvSpPr>
        <p:spPr>
          <a:xfrm>
            <a:off x="1677980" y="1550970"/>
            <a:ext cx="631596" cy="3946516"/>
          </a:xfrm>
          <a:prstGeom prst="rect">
            <a:avLst/>
          </a:prstGeom>
          <a:solidFill>
            <a:srgbClr val="0070C0">
              <a:alpha val="20000"/>
            </a:srgbClr>
          </a:solidFill>
          <a:ln w="254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Bent Arrow 7"/>
          <p:cNvSpPr/>
          <p:nvPr/>
        </p:nvSpPr>
        <p:spPr>
          <a:xfrm rot="2773183">
            <a:off x="2284819" y="1583966"/>
            <a:ext cx="1284424" cy="479537"/>
          </a:xfrm>
          <a:prstGeom prst="bentArrow">
            <a:avLst/>
          </a:prstGeom>
          <a:solidFill>
            <a:srgbClr val="0070C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3129706" y="1084565"/>
            <a:ext cx="3437801" cy="646331"/>
          </a:xfrm>
          <a:prstGeom prst="rect">
            <a:avLst/>
          </a:prstGeom>
          <a:noFill/>
          <a:ln w="25400">
            <a:solidFill>
              <a:srgbClr val="002060"/>
            </a:solidFill>
          </a:ln>
        </p:spPr>
        <p:txBody>
          <a:bodyPr wrap="none" rtlCol="0">
            <a:spAutoFit/>
          </a:bodyPr>
          <a:lstStyle/>
          <a:p>
            <a:r>
              <a:rPr lang="en-US" b="1" dirty="0" smtClean="0"/>
              <a:t>FLP 2 CRUs 4 </a:t>
            </a:r>
            <a:r>
              <a:rPr lang="en-US" b="1" dirty="0" err="1" smtClean="0"/>
              <a:t>PCIe</a:t>
            </a:r>
            <a:r>
              <a:rPr lang="en-US" b="1" dirty="0" smtClean="0"/>
              <a:t> endpoints</a:t>
            </a:r>
          </a:p>
          <a:p>
            <a:r>
              <a:rPr lang="en-US" b="1" dirty="0" smtClean="0"/>
              <a:t>Total throughput</a:t>
            </a:r>
            <a:endParaRPr lang="en-US" b="1" dirty="0"/>
          </a:p>
        </p:txBody>
      </p:sp>
    </p:spTree>
    <p:extLst>
      <p:ext uri="{BB962C8B-B14F-4D97-AF65-F5344CB8AC3E}">
        <p14:creationId xmlns:p14="http://schemas.microsoft.com/office/powerpoint/2010/main" val="4201753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a:t>
            </a:r>
            <a:r>
              <a:rPr lang="en-US" dirty="0" smtClean="0"/>
              <a:t>Slides - Firmware</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43</a:t>
            </a:fld>
            <a:endParaRPr lang="en-US"/>
          </a:p>
        </p:txBody>
      </p:sp>
    </p:spTree>
    <p:extLst>
      <p:ext uri="{BB962C8B-B14F-4D97-AF65-F5344CB8AC3E}">
        <p14:creationId xmlns:p14="http://schemas.microsoft.com/office/powerpoint/2010/main" val="1739508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Firmware Development Environment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44</a:t>
            </a:fld>
            <a:endParaRPr lang="en-US"/>
          </a:p>
        </p:txBody>
      </p:sp>
      <p:sp>
        <p:nvSpPr>
          <p:cNvPr id="6" name="Content Placeholder 4"/>
          <p:cNvSpPr txBox="1">
            <a:spLocks/>
          </p:cNvSpPr>
          <p:nvPr/>
        </p:nvSpPr>
        <p:spPr>
          <a:xfrm>
            <a:off x="339417" y="888214"/>
            <a:ext cx="10308284" cy="5760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u="sng" dirty="0" smtClean="0">
                <a:solidFill>
                  <a:srgbClr val="00B0F0"/>
                </a:solidFill>
              </a:rPr>
              <a:t>E-group</a:t>
            </a:r>
            <a:r>
              <a:rPr lang="en-US" sz="1400" dirty="0" smtClean="0"/>
              <a:t>: All communication between firmware developers is organized through membership in a CERN e-group (</a:t>
            </a:r>
            <a:r>
              <a:rPr lang="en-US" sz="1400" dirty="0" smtClean="0">
                <a:hlinkClick r:id="rId2"/>
              </a:rPr>
              <a:t>alice-its-wp10-firmware@cern.ch</a:t>
            </a:r>
            <a:r>
              <a:rPr lang="en-US" sz="1400" dirty="0" smtClean="0"/>
              <a:t>). The e-group is also used for access control to the version control system (</a:t>
            </a:r>
            <a:r>
              <a:rPr lang="en-US" sz="1400" dirty="0" err="1" smtClean="0"/>
              <a:t>gitlab</a:t>
            </a:r>
            <a:r>
              <a:rPr lang="en-US" sz="1400" dirty="0" smtClean="0"/>
              <a:t>) and the issue tracking system (JIRA)</a:t>
            </a:r>
          </a:p>
          <a:p>
            <a:r>
              <a:rPr lang="en-US" sz="1400" b="1" u="sng" dirty="0">
                <a:solidFill>
                  <a:srgbClr val="00B0F0"/>
                </a:solidFill>
              </a:rPr>
              <a:t>Online Documentation</a:t>
            </a:r>
            <a:r>
              <a:rPr lang="en-US" sz="1400" dirty="0"/>
              <a:t>: </a:t>
            </a:r>
            <a:r>
              <a:rPr lang="en-US" sz="1400" dirty="0" smtClean="0"/>
              <a:t>Documentation of hardware, Firmware, and software is posted at the WP10 </a:t>
            </a:r>
            <a:r>
              <a:rPr lang="en-US" sz="1400" dirty="0" err="1"/>
              <a:t>Twiki</a:t>
            </a:r>
            <a:r>
              <a:rPr lang="en-US" sz="1400" dirty="0"/>
              <a:t> page in the “ALICE Web” </a:t>
            </a:r>
            <a:r>
              <a:rPr lang="en-US" sz="1400" dirty="0" err="1" smtClean="0"/>
              <a:t>Twiki</a:t>
            </a:r>
            <a:r>
              <a:rPr lang="en-US" sz="1400" dirty="0"/>
              <a:t>: https://twiki.cern.ch/twiki/bin/view/ALICE/ITS-WP10</a:t>
            </a:r>
          </a:p>
          <a:p>
            <a:r>
              <a:rPr lang="en-US" sz="1400" b="1" u="sng" dirty="0" smtClean="0">
                <a:solidFill>
                  <a:srgbClr val="00B0F0"/>
                </a:solidFill>
              </a:rPr>
              <a:t>Hardware Programming languages</a:t>
            </a:r>
            <a:r>
              <a:rPr lang="en-US" sz="1400" dirty="0" smtClean="0"/>
              <a:t>: We decided to allow 3 different firmware languages: </a:t>
            </a:r>
            <a:r>
              <a:rPr lang="en-US" sz="1400" b="1" dirty="0" smtClean="0"/>
              <a:t>VHDL</a:t>
            </a:r>
            <a:r>
              <a:rPr lang="en-US" sz="1400" dirty="0" smtClean="0"/>
              <a:t>, </a:t>
            </a:r>
            <a:r>
              <a:rPr lang="en-US" sz="1400" b="1" dirty="0" smtClean="0"/>
              <a:t>Verilog</a:t>
            </a:r>
            <a:r>
              <a:rPr lang="en-US" sz="1400" dirty="0" smtClean="0"/>
              <a:t> and </a:t>
            </a:r>
            <a:r>
              <a:rPr lang="en-US" sz="1400" b="1" dirty="0" smtClean="0"/>
              <a:t>System Verilog</a:t>
            </a:r>
            <a:r>
              <a:rPr lang="en-US" sz="1400" dirty="0" smtClean="0"/>
              <a:t>. Currently, the prototype development is on the Xilinx 7-series, and the </a:t>
            </a:r>
            <a:r>
              <a:rPr lang="en-US" sz="1400" dirty="0" err="1" smtClean="0"/>
              <a:t>Vivado</a:t>
            </a:r>
            <a:r>
              <a:rPr lang="en-US" sz="1400" dirty="0" smtClean="0"/>
              <a:t> toolset supports all 3 languages.</a:t>
            </a:r>
          </a:p>
          <a:p>
            <a:r>
              <a:rPr lang="en-US" sz="1400" b="1" u="sng" dirty="0" smtClean="0">
                <a:solidFill>
                  <a:srgbClr val="00B0F0"/>
                </a:solidFill>
              </a:rPr>
              <a:t>Tool Sets</a:t>
            </a:r>
            <a:r>
              <a:rPr lang="en-US" sz="1400" dirty="0" smtClean="0"/>
              <a:t>: The current design of the Readout Unit (RU) foresees the main programmable logic to be a Xilinx SRAM based </a:t>
            </a:r>
            <a:r>
              <a:rPr lang="en-US" sz="1400" dirty="0" err="1" smtClean="0"/>
              <a:t>Kintex</a:t>
            </a:r>
            <a:r>
              <a:rPr lang="en-US" sz="1400" dirty="0" smtClean="0"/>
              <a:t> </a:t>
            </a:r>
            <a:r>
              <a:rPr lang="en-US" sz="1400" dirty="0" err="1" smtClean="0"/>
              <a:t>UltraScale</a:t>
            </a:r>
            <a:r>
              <a:rPr lang="en-US" sz="1400" dirty="0" smtClean="0"/>
              <a:t>(+). Prototyping was started with a Xilinx Kintex-7. These devices are supported by the </a:t>
            </a:r>
            <a:r>
              <a:rPr lang="en-US" sz="1400" b="1" dirty="0" smtClean="0"/>
              <a:t>Xilinx </a:t>
            </a:r>
            <a:r>
              <a:rPr lang="en-US" sz="1400" b="1" dirty="0" err="1" smtClean="0"/>
              <a:t>Vivado</a:t>
            </a:r>
            <a:r>
              <a:rPr lang="en-US" sz="1400" b="1" dirty="0" smtClean="0"/>
              <a:t> </a:t>
            </a:r>
            <a:r>
              <a:rPr lang="en-US" sz="1400" dirty="0" smtClean="0"/>
              <a:t>Toolset. We are currently using </a:t>
            </a:r>
            <a:r>
              <a:rPr lang="en-US" sz="1400" dirty="0" err="1" smtClean="0"/>
              <a:t>Vivado</a:t>
            </a:r>
            <a:r>
              <a:rPr lang="en-US" sz="1400" dirty="0" smtClean="0"/>
              <a:t> version </a:t>
            </a:r>
            <a:r>
              <a:rPr lang="en-US" sz="1400" b="1" dirty="0" smtClean="0"/>
              <a:t>2017.4</a:t>
            </a:r>
            <a:r>
              <a:rPr lang="en-US" sz="1400" dirty="0" smtClean="0"/>
              <a:t>.  The RU design also includes a flash-based device to support scrubbing. This device is foreseen to be the ProAsic-3 from </a:t>
            </a:r>
            <a:r>
              <a:rPr lang="en-US" sz="1400" dirty="0" err="1" smtClean="0"/>
              <a:t>Microsemi</a:t>
            </a:r>
            <a:r>
              <a:rPr lang="en-US" sz="1400" dirty="0"/>
              <a:t> </a:t>
            </a:r>
            <a:r>
              <a:rPr lang="en-US" sz="1400" dirty="0" smtClean="0"/>
              <a:t>which is supported by the </a:t>
            </a:r>
            <a:r>
              <a:rPr lang="en-US" sz="1400" b="1" dirty="0" err="1" smtClean="0"/>
              <a:t>Microsemi</a:t>
            </a:r>
            <a:r>
              <a:rPr lang="en-US" sz="1400" b="1" dirty="0" smtClean="0"/>
              <a:t> Libero </a:t>
            </a:r>
            <a:r>
              <a:rPr lang="en-US" sz="1400" b="1" dirty="0" err="1" smtClean="0"/>
              <a:t>SoC</a:t>
            </a:r>
            <a:r>
              <a:rPr lang="en-US" sz="1400" b="1" dirty="0" smtClean="0"/>
              <a:t> Design Suite</a:t>
            </a:r>
            <a:r>
              <a:rPr lang="en-US" sz="1400" dirty="0" smtClean="0"/>
              <a:t>. To develop detector specific logic on the CRU requires the use of the </a:t>
            </a:r>
            <a:r>
              <a:rPr lang="en-US" sz="1400" b="1" dirty="0" smtClean="0"/>
              <a:t>Altera </a:t>
            </a:r>
            <a:r>
              <a:rPr lang="en-US" sz="1400" b="1" dirty="0" err="1" smtClean="0"/>
              <a:t>Quartus</a:t>
            </a:r>
            <a:r>
              <a:rPr lang="en-US" sz="1400" b="1" dirty="0" smtClean="0"/>
              <a:t> </a:t>
            </a:r>
            <a:r>
              <a:rPr lang="en-US" sz="1400" dirty="0" smtClean="0"/>
              <a:t>toolset. We are considering evaluating this toolset in the future. For FX3 (USB) firmware design, we are using the </a:t>
            </a:r>
            <a:r>
              <a:rPr lang="en-US" sz="1400" b="1" dirty="0" smtClean="0"/>
              <a:t>Cypress EZ-USB Suite </a:t>
            </a:r>
            <a:r>
              <a:rPr lang="en-US" sz="1400" dirty="0" smtClean="0"/>
              <a:t>&amp; </a:t>
            </a:r>
            <a:r>
              <a:rPr lang="en-US" sz="1400" b="1" dirty="0" smtClean="0"/>
              <a:t>GPIF-II Designer</a:t>
            </a:r>
            <a:r>
              <a:rPr lang="en-US" sz="1400" dirty="0" smtClean="0"/>
              <a:t>.</a:t>
            </a:r>
            <a:endParaRPr lang="en-US" sz="1400" b="1" dirty="0" smtClean="0"/>
          </a:p>
          <a:p>
            <a:r>
              <a:rPr lang="en-US" sz="1400" b="1" u="sng" dirty="0" smtClean="0">
                <a:solidFill>
                  <a:srgbClr val="00B0F0"/>
                </a:solidFill>
              </a:rPr>
              <a:t>Simulations</a:t>
            </a:r>
            <a:r>
              <a:rPr lang="en-US" sz="1400" dirty="0" smtClean="0"/>
              <a:t>: Currently two toolsets are used for firmware test benches: </a:t>
            </a:r>
            <a:r>
              <a:rPr lang="en-US" sz="1400" b="1" dirty="0" smtClean="0"/>
              <a:t>Mentor </a:t>
            </a:r>
            <a:r>
              <a:rPr lang="en-US" sz="1400" b="1" dirty="0" err="1" smtClean="0"/>
              <a:t>Modelsim</a:t>
            </a:r>
            <a:r>
              <a:rPr lang="en-US" sz="1400" b="1" dirty="0" smtClean="0"/>
              <a:t> </a:t>
            </a:r>
            <a:r>
              <a:rPr lang="en-US" sz="1400" dirty="0" smtClean="0"/>
              <a:t>and </a:t>
            </a:r>
            <a:r>
              <a:rPr lang="en-US" sz="1400" b="1" dirty="0" smtClean="0"/>
              <a:t>Cadence Incisive (</a:t>
            </a:r>
            <a:r>
              <a:rPr lang="en-US" sz="1400" b="1" dirty="0" err="1" smtClean="0"/>
              <a:t>NCSim</a:t>
            </a:r>
            <a:r>
              <a:rPr lang="en-US" sz="1400" b="1" dirty="0" smtClean="0"/>
              <a:t>)</a:t>
            </a:r>
            <a:r>
              <a:rPr lang="en-US" sz="1400" dirty="0" smtClean="0"/>
              <a:t>. The Cadence tools is only used by CERN collaborators at the moment.</a:t>
            </a:r>
            <a:endParaRPr lang="en-US" sz="1400" b="1" dirty="0" smtClean="0"/>
          </a:p>
          <a:p>
            <a:r>
              <a:rPr lang="en-US" sz="1400" b="1" u="sng" dirty="0" smtClean="0">
                <a:solidFill>
                  <a:srgbClr val="00B0F0"/>
                </a:solidFill>
              </a:rPr>
              <a:t>Coding Style</a:t>
            </a:r>
            <a:r>
              <a:rPr lang="en-US" sz="1400" dirty="0" smtClean="0"/>
              <a:t>: For firmware coding in VHDL, a coding style document </a:t>
            </a:r>
            <a:r>
              <a:rPr lang="en-US" sz="1400" dirty="0"/>
              <a:t>was developed: https://twiki.cern.ch/twiki/bin/view/ALICE/FwDevFlowMethods </a:t>
            </a:r>
            <a:endParaRPr lang="en-US" sz="1400" dirty="0" smtClean="0"/>
          </a:p>
          <a:p>
            <a:r>
              <a:rPr lang="en-US" sz="1400" b="1" u="sng" dirty="0" smtClean="0">
                <a:solidFill>
                  <a:srgbClr val="00B0F0"/>
                </a:solidFill>
              </a:rPr>
              <a:t>Scripting</a:t>
            </a:r>
            <a:r>
              <a:rPr lang="en-US" sz="1400" dirty="0" smtClean="0"/>
              <a:t>: Most firmware toolsets support scripting in </a:t>
            </a:r>
            <a:r>
              <a:rPr lang="en-US" sz="1400" b="1" dirty="0" err="1" smtClean="0"/>
              <a:t>Tcl</a:t>
            </a:r>
            <a:r>
              <a:rPr lang="en-US" sz="1400" dirty="0" smtClean="0"/>
              <a:t>. </a:t>
            </a:r>
            <a:r>
              <a:rPr lang="en-US" sz="1400" dirty="0" err="1" smtClean="0"/>
              <a:t>Tcl</a:t>
            </a:r>
            <a:r>
              <a:rPr lang="en-US" sz="1400" dirty="0" smtClean="0"/>
              <a:t> is the scripting </a:t>
            </a:r>
            <a:r>
              <a:rPr lang="en-US" sz="1400" dirty="0" err="1" smtClean="0"/>
              <a:t>languate</a:t>
            </a:r>
            <a:r>
              <a:rPr lang="en-US" sz="1400" dirty="0" smtClean="0"/>
              <a:t> integrated in the </a:t>
            </a:r>
            <a:r>
              <a:rPr lang="en-US" sz="1400" dirty="0" err="1" smtClean="0"/>
              <a:t>Vivado</a:t>
            </a:r>
            <a:r>
              <a:rPr lang="en-US" sz="1400" dirty="0" smtClean="0"/>
              <a:t> tool environment. The firmware projects developed in WP10 are required to include a </a:t>
            </a:r>
            <a:r>
              <a:rPr lang="en-US" sz="1400" dirty="0" err="1" smtClean="0"/>
              <a:t>Tcl</a:t>
            </a:r>
            <a:r>
              <a:rPr lang="en-US" sz="1400" dirty="0" smtClean="0"/>
              <a:t> script to create the project and compile it to ensure common project configuration amongst developers. An optional “</a:t>
            </a:r>
            <a:r>
              <a:rPr lang="en-US" sz="1400" dirty="0" err="1" smtClean="0"/>
              <a:t>Makefile</a:t>
            </a:r>
            <a:r>
              <a:rPr lang="en-US" sz="1400" dirty="0" smtClean="0"/>
              <a:t>” can be used to call targeted </a:t>
            </a:r>
            <a:r>
              <a:rPr lang="en-US" sz="1400" dirty="0" err="1"/>
              <a:t>T</a:t>
            </a:r>
            <a:r>
              <a:rPr lang="en-US" sz="1400" dirty="0" err="1" smtClean="0"/>
              <a:t>cl</a:t>
            </a:r>
            <a:r>
              <a:rPr lang="en-US" sz="1400" dirty="0" smtClean="0"/>
              <a:t> scripts for various tasks (project creation, compilation, simulation, etc…) </a:t>
            </a:r>
          </a:p>
        </p:txBody>
      </p:sp>
    </p:spTree>
    <p:extLst>
      <p:ext uri="{BB962C8B-B14F-4D97-AF65-F5344CB8AC3E}">
        <p14:creationId xmlns:p14="http://schemas.microsoft.com/office/powerpoint/2010/main" val="5358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45</a:t>
            </a:fld>
            <a:endParaRPr lang="en-US"/>
          </a:p>
        </p:txBody>
      </p:sp>
      <p:sp>
        <p:nvSpPr>
          <p:cNvPr id="6" name="Content Placeholder 4"/>
          <p:cNvSpPr txBox="1">
            <a:spLocks/>
          </p:cNvSpPr>
          <p:nvPr/>
        </p:nvSpPr>
        <p:spPr>
          <a:xfrm>
            <a:off x="251400" y="692620"/>
            <a:ext cx="8425170" cy="5760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u="sng" dirty="0" smtClean="0">
                <a:solidFill>
                  <a:srgbClr val="00B0F0"/>
                </a:solidFill>
              </a:rPr>
              <a:t>Hardware Platform</a:t>
            </a:r>
            <a:r>
              <a:rPr lang="en-US" sz="1400" dirty="0" smtClean="0"/>
              <a:t>:</a:t>
            </a:r>
            <a:r>
              <a:rPr lang="en-US" sz="1400" u="sng" dirty="0" smtClean="0"/>
              <a:t> </a:t>
            </a:r>
            <a:r>
              <a:rPr lang="en-US" sz="1400" dirty="0" smtClean="0"/>
              <a:t>The main supported platform is currently a PC running the </a:t>
            </a:r>
            <a:r>
              <a:rPr lang="en-US" sz="1400" b="1" dirty="0" smtClean="0"/>
              <a:t>CERN CentOS 7 </a:t>
            </a:r>
            <a:r>
              <a:rPr lang="en-US" sz="1400" dirty="0" smtClean="0"/>
              <a:t>(CC7) operating system with </a:t>
            </a:r>
            <a:r>
              <a:rPr lang="en-US" sz="1400" dirty="0" err="1" smtClean="0"/>
              <a:t>Vivado</a:t>
            </a:r>
            <a:r>
              <a:rPr lang="en-US" sz="1400" dirty="0" smtClean="0"/>
              <a:t> 2016.4 and </a:t>
            </a:r>
            <a:r>
              <a:rPr lang="en-US" sz="1400" dirty="0" err="1" smtClean="0"/>
              <a:t>Modelsim</a:t>
            </a:r>
            <a:r>
              <a:rPr lang="en-US" sz="1400" dirty="0" smtClean="0"/>
              <a:t> SE 10.4a installed. Similar features can be achieved by using the Windows </a:t>
            </a:r>
            <a:r>
              <a:rPr lang="en-US" sz="1400" dirty="0" err="1" smtClean="0"/>
              <a:t>mingw</a:t>
            </a:r>
            <a:r>
              <a:rPr lang="en-US" sz="1400" dirty="0" smtClean="0"/>
              <a:t> platform with the </a:t>
            </a:r>
            <a:r>
              <a:rPr lang="en-US" sz="1400" dirty="0" err="1" smtClean="0"/>
              <a:t>Msys</a:t>
            </a:r>
            <a:r>
              <a:rPr lang="en-US" sz="1400" dirty="0" smtClean="0"/>
              <a:t> shell, but full compatibility with the Linux development is not guarantied by WP10</a:t>
            </a:r>
          </a:p>
          <a:p>
            <a:r>
              <a:rPr lang="en-US" sz="1400" b="1" u="sng" dirty="0" smtClean="0">
                <a:solidFill>
                  <a:srgbClr val="00B0F0"/>
                </a:solidFill>
              </a:rPr>
              <a:t>Software Environment</a:t>
            </a:r>
            <a:r>
              <a:rPr lang="en-US" sz="1400" dirty="0" smtClean="0"/>
              <a:t>: To ensure compatibility for software co-development it is recommended to install the </a:t>
            </a:r>
            <a:r>
              <a:rPr lang="en-US" sz="1400" b="1" dirty="0" smtClean="0"/>
              <a:t>Linux </a:t>
            </a:r>
            <a:r>
              <a:rPr lang="en-US" sz="1400" b="1" dirty="0"/>
              <a:t>Developer </a:t>
            </a:r>
            <a:r>
              <a:rPr lang="en-US" sz="1400" b="1" dirty="0" smtClean="0"/>
              <a:t>Toolset</a:t>
            </a:r>
            <a:r>
              <a:rPr lang="en-US" sz="1400" dirty="0" smtClean="0"/>
              <a:t> </a:t>
            </a:r>
            <a:r>
              <a:rPr lang="en-US" sz="1400" dirty="0"/>
              <a:t>in CC7 (</a:t>
            </a:r>
            <a:r>
              <a:rPr lang="en-US" sz="1400" dirty="0">
                <a:hlinkClick r:id="rId2"/>
              </a:rPr>
              <a:t>https://linux.web.cern.ch/linux/devtoolset</a:t>
            </a:r>
            <a:r>
              <a:rPr lang="en-US" sz="1400" dirty="0" smtClean="0">
                <a:hlinkClick r:id="rId2"/>
              </a:rPr>
              <a:t>/</a:t>
            </a:r>
            <a:r>
              <a:rPr lang="en-US" sz="1400" dirty="0" smtClean="0"/>
              <a:t>), which provides more up-to-date compilers and libraries. Python is used for scripting to interact with the WP10 prototype hardware (currently via USB). We use the Continuum Analytics </a:t>
            </a:r>
            <a:r>
              <a:rPr lang="en-US" sz="1400" b="1" dirty="0" smtClean="0"/>
              <a:t>Anaconda</a:t>
            </a:r>
            <a:r>
              <a:rPr lang="en-US" sz="1400" dirty="0" smtClean="0"/>
              <a:t> platform (Python 3.6 version) to provide </a:t>
            </a:r>
            <a:r>
              <a:rPr lang="en-US" sz="1400" dirty="0"/>
              <a:t>the python tools (</a:t>
            </a:r>
            <a:r>
              <a:rPr lang="en-US" sz="1400" dirty="0">
                <a:hlinkClick r:id="rId3"/>
              </a:rPr>
              <a:t>https://</a:t>
            </a:r>
            <a:r>
              <a:rPr lang="en-US" sz="1400" dirty="0" smtClean="0">
                <a:hlinkClick r:id="rId3"/>
              </a:rPr>
              <a:t>www.continuum.io/anaconda-overview</a:t>
            </a:r>
            <a:r>
              <a:rPr lang="en-US" sz="1400" dirty="0" smtClean="0"/>
              <a:t>). This platform is also available for Windows.</a:t>
            </a:r>
          </a:p>
          <a:p>
            <a:r>
              <a:rPr lang="en-US" sz="1400" b="1" u="sng" dirty="0" smtClean="0">
                <a:solidFill>
                  <a:srgbClr val="00B0F0"/>
                </a:solidFill>
              </a:rPr>
              <a:t>Version Control</a:t>
            </a:r>
            <a:r>
              <a:rPr lang="en-US" sz="1400" dirty="0" smtClean="0"/>
              <a:t>: CERN </a:t>
            </a:r>
            <a:r>
              <a:rPr lang="en-US" sz="1400" dirty="0" err="1" smtClean="0"/>
              <a:t>gitlab</a:t>
            </a:r>
            <a:r>
              <a:rPr lang="en-US" sz="1400" dirty="0" smtClean="0"/>
              <a:t> is used for version control of the firmware and software development within WP10. The </a:t>
            </a:r>
            <a:r>
              <a:rPr lang="en-US" sz="1400" dirty="0" err="1" smtClean="0"/>
              <a:t>gitlab</a:t>
            </a:r>
            <a:r>
              <a:rPr lang="en-US" sz="1400" dirty="0" smtClean="0"/>
              <a:t> group for WP10 is located at: </a:t>
            </a:r>
            <a:r>
              <a:rPr lang="en-US" sz="1400" dirty="0" smtClean="0">
                <a:hlinkClick r:id="rId4"/>
              </a:rPr>
              <a:t>https</a:t>
            </a:r>
            <a:r>
              <a:rPr lang="en-US" sz="1400" dirty="0">
                <a:hlinkClick r:id="rId4"/>
              </a:rPr>
              <a:t>://</a:t>
            </a:r>
            <a:r>
              <a:rPr lang="en-US" sz="1400" dirty="0" smtClean="0">
                <a:hlinkClick r:id="rId4"/>
              </a:rPr>
              <a:t>gitlab.cern.ch/alice-its-wp10-firmware/</a:t>
            </a:r>
            <a:r>
              <a:rPr lang="en-US" sz="1400" dirty="0" smtClean="0"/>
              <a:t>. Membership in this </a:t>
            </a:r>
            <a:r>
              <a:rPr lang="en-US" sz="1400" dirty="0" err="1" smtClean="0"/>
              <a:t>gitlab</a:t>
            </a:r>
            <a:r>
              <a:rPr lang="en-US" sz="1400" dirty="0" smtClean="0"/>
              <a:t> group is via the e-group. Various projects are hosted in this </a:t>
            </a:r>
            <a:r>
              <a:rPr lang="en-US" sz="1400" dirty="0" err="1" smtClean="0"/>
              <a:t>gitlab</a:t>
            </a:r>
            <a:r>
              <a:rPr lang="en-US" sz="1400" dirty="0" smtClean="0"/>
              <a:t> group, the main prototype development is currently in the project “itswp10”.</a:t>
            </a:r>
          </a:p>
          <a:p>
            <a:r>
              <a:rPr lang="en-US" sz="1400" b="1" u="sng" dirty="0" smtClean="0">
                <a:solidFill>
                  <a:srgbClr val="00B0F0"/>
                </a:solidFill>
              </a:rPr>
              <a:t>Issue Tracking</a:t>
            </a:r>
            <a:r>
              <a:rPr lang="en-US" sz="1400" dirty="0" smtClean="0"/>
              <a:t>: CERN JIRA is used for issue tracking. The WP10 issues are tracked underneath the ALICE project JIRA at</a:t>
            </a:r>
            <a:r>
              <a:rPr lang="en-US" sz="1400" dirty="0"/>
              <a:t>: </a:t>
            </a:r>
            <a:r>
              <a:rPr lang="en-US" sz="1400" dirty="0">
                <a:hlinkClick r:id="rId5"/>
              </a:rPr>
              <a:t>https://</a:t>
            </a:r>
            <a:r>
              <a:rPr lang="en-US" sz="1400" dirty="0" smtClean="0">
                <a:hlinkClick r:id="rId5"/>
              </a:rPr>
              <a:t>alice.its.cern.ch/jira/projects/IT</a:t>
            </a:r>
            <a:r>
              <a:rPr lang="en-US" sz="1400" dirty="0" smtClean="0"/>
              <a:t>. </a:t>
            </a:r>
            <a:endParaRPr lang="en-US" sz="1400" u="sng" dirty="0" smtClean="0">
              <a:solidFill>
                <a:schemeClr val="accent4"/>
              </a:solidFill>
            </a:endParaRPr>
          </a:p>
          <a:p>
            <a:r>
              <a:rPr lang="en-US" sz="1400" b="1" u="sng" dirty="0" smtClean="0">
                <a:solidFill>
                  <a:srgbClr val="00B0F0"/>
                </a:solidFill>
              </a:rPr>
              <a:t>File exchange</a:t>
            </a:r>
            <a:r>
              <a:rPr lang="en-US" sz="1400" dirty="0" smtClean="0"/>
              <a:t>: Files that are too big or not version controlled are exchanged via a shared </a:t>
            </a:r>
            <a:r>
              <a:rPr lang="en-US" sz="1400" b="1" dirty="0" err="1" smtClean="0"/>
              <a:t>CERNbox</a:t>
            </a:r>
            <a:r>
              <a:rPr lang="en-US" sz="1400" dirty="0" smtClean="0"/>
              <a:t>. Currently, this is by invitation only, since the </a:t>
            </a:r>
            <a:r>
              <a:rPr lang="en-US" sz="1400" dirty="0" err="1" smtClean="0"/>
              <a:t>CERNbox</a:t>
            </a:r>
            <a:r>
              <a:rPr lang="en-US" sz="1400" dirty="0" smtClean="0"/>
              <a:t> account used is a private account.</a:t>
            </a:r>
            <a:endParaRPr lang="en-US" sz="1400" b="1" u="sng" dirty="0" smtClean="0">
              <a:solidFill>
                <a:schemeClr val="accent4"/>
              </a:solidFill>
            </a:endParaRPr>
          </a:p>
        </p:txBody>
      </p:sp>
    </p:spTree>
    <p:extLst>
      <p:ext uri="{BB962C8B-B14F-4D97-AF65-F5344CB8AC3E}">
        <p14:creationId xmlns:p14="http://schemas.microsoft.com/office/powerpoint/2010/main" val="2147232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a:t>
            </a:r>
            <a:r>
              <a:rPr lang="en-US" dirty="0" smtClean="0"/>
              <a:t>Slides – Control Interfaces</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46</a:t>
            </a:fld>
            <a:endParaRPr lang="en-US"/>
          </a:p>
        </p:txBody>
      </p:sp>
    </p:spTree>
    <p:extLst>
      <p:ext uri="{BB962C8B-B14F-4D97-AF65-F5344CB8AC3E}">
        <p14:creationId xmlns:p14="http://schemas.microsoft.com/office/powerpoint/2010/main" val="2311178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Opencores</a:t>
            </a:r>
            <a:r>
              <a:rPr lang="en-US" dirty="0" smtClean="0"/>
              <a:t> CAN Protocol Controller</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47</a:t>
            </a:fld>
            <a:endParaRPr lang="en-US"/>
          </a:p>
        </p:txBody>
      </p:sp>
      <p:sp>
        <p:nvSpPr>
          <p:cNvPr id="6" name="Plassholder for innhold 2"/>
          <p:cNvSpPr txBox="1">
            <a:spLocks/>
          </p:cNvSpPr>
          <p:nvPr/>
        </p:nvSpPr>
        <p:spPr>
          <a:xfrm>
            <a:off x="838200" y="932873"/>
            <a:ext cx="10515600" cy="5244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hlinkClick r:id="rId2"/>
              </a:rPr>
              <a:t>https://opencores.org/project,can</a:t>
            </a:r>
            <a:endParaRPr lang="en-US" dirty="0" smtClean="0"/>
          </a:p>
          <a:p>
            <a:r>
              <a:rPr lang="en-US" dirty="0" smtClean="0"/>
              <a:t>Written in Verilog</a:t>
            </a:r>
          </a:p>
          <a:p>
            <a:r>
              <a:rPr lang="en-US" dirty="0" smtClean="0"/>
              <a:t>Supports basic CAN and extended CAN</a:t>
            </a:r>
          </a:p>
          <a:p>
            <a:pPr lvl="1"/>
            <a:r>
              <a:rPr lang="en-US" dirty="0" smtClean="0"/>
              <a:t>11-bit ID and 29-bit ID</a:t>
            </a:r>
          </a:p>
          <a:p>
            <a:pPr lvl="1"/>
            <a:r>
              <a:rPr lang="en-US" dirty="0" smtClean="0"/>
              <a:t>ID mask and filtering</a:t>
            </a:r>
          </a:p>
          <a:p>
            <a:r>
              <a:rPr lang="en-US" dirty="0" smtClean="0"/>
              <a:t>Up to 1Mbps operation</a:t>
            </a:r>
          </a:p>
          <a:p>
            <a:r>
              <a:rPr lang="en-US" dirty="0" smtClean="0"/>
              <a:t>Transmit/receive/error interrupts</a:t>
            </a:r>
          </a:p>
          <a:p>
            <a:r>
              <a:rPr lang="en-US" dirty="0" smtClean="0"/>
              <a:t>Wishbone interface (8-bit address and data)</a:t>
            </a:r>
          </a:p>
          <a:p>
            <a:r>
              <a:rPr lang="en-US" dirty="0" smtClean="0"/>
              <a:t>Register map compatible with Philips SJA1000 CAN Controller IC</a:t>
            </a:r>
          </a:p>
          <a:p>
            <a:pPr lvl="1"/>
            <a:r>
              <a:rPr lang="en-US" dirty="0" smtClean="0">
                <a:hlinkClick r:id="rId3"/>
              </a:rPr>
              <a:t>https://www.nxp.com/docs/en/data-sheet/SJA1000.pdf</a:t>
            </a:r>
            <a:endParaRPr lang="en-US" dirty="0" smtClean="0"/>
          </a:p>
          <a:p>
            <a:r>
              <a:rPr lang="en-US" dirty="0" smtClean="0"/>
              <a:t>Size: 12k gates (930 flip-flops)</a:t>
            </a:r>
          </a:p>
          <a:p>
            <a:endParaRPr lang="en-US" dirty="0"/>
          </a:p>
        </p:txBody>
      </p:sp>
    </p:spTree>
    <p:extLst>
      <p:ext uri="{BB962C8B-B14F-4D97-AF65-F5344CB8AC3E}">
        <p14:creationId xmlns:p14="http://schemas.microsoft.com/office/powerpoint/2010/main" val="2313670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CANbus</a:t>
            </a:r>
            <a:r>
              <a:rPr lang="en-US" dirty="0" smtClean="0"/>
              <a:t> protocol proposal</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48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773135437"/>
              </p:ext>
            </p:extLst>
          </p:nvPr>
        </p:nvGraphicFramePr>
        <p:xfrm>
          <a:off x="127160" y="1610489"/>
          <a:ext cx="5623560" cy="365760"/>
        </p:xfrm>
        <a:graphic>
          <a:graphicData uri="http://schemas.openxmlformats.org/drawingml/2006/table">
            <a:tbl>
              <a:tblPr firstRow="1" firstCol="1" lastRow="1" lastCol="1" bandRow="1" bandCol="1"/>
              <a:tblGrid>
                <a:gridCol w="552450">
                  <a:extLst>
                    <a:ext uri="{9D8B030D-6E8A-4147-A177-3AD203B41FA5}">
                      <a16:colId xmlns:a16="http://schemas.microsoft.com/office/drawing/2014/main" val="1233733315"/>
                    </a:ext>
                  </a:extLst>
                </a:gridCol>
                <a:gridCol w="506730">
                  <a:extLst>
                    <a:ext uri="{9D8B030D-6E8A-4147-A177-3AD203B41FA5}">
                      <a16:colId xmlns:a16="http://schemas.microsoft.com/office/drawing/2014/main" val="2777414956"/>
                    </a:ext>
                  </a:extLst>
                </a:gridCol>
                <a:gridCol w="506730">
                  <a:extLst>
                    <a:ext uri="{9D8B030D-6E8A-4147-A177-3AD203B41FA5}">
                      <a16:colId xmlns:a16="http://schemas.microsoft.com/office/drawing/2014/main" val="1618596538"/>
                    </a:ext>
                  </a:extLst>
                </a:gridCol>
                <a:gridCol w="506730">
                  <a:extLst>
                    <a:ext uri="{9D8B030D-6E8A-4147-A177-3AD203B41FA5}">
                      <a16:colId xmlns:a16="http://schemas.microsoft.com/office/drawing/2014/main" val="1236925987"/>
                    </a:ext>
                  </a:extLst>
                </a:gridCol>
                <a:gridCol w="506730">
                  <a:extLst>
                    <a:ext uri="{9D8B030D-6E8A-4147-A177-3AD203B41FA5}">
                      <a16:colId xmlns:a16="http://schemas.microsoft.com/office/drawing/2014/main" val="544297882"/>
                    </a:ext>
                  </a:extLst>
                </a:gridCol>
                <a:gridCol w="507365">
                  <a:extLst>
                    <a:ext uri="{9D8B030D-6E8A-4147-A177-3AD203B41FA5}">
                      <a16:colId xmlns:a16="http://schemas.microsoft.com/office/drawing/2014/main" val="404063058"/>
                    </a:ext>
                  </a:extLst>
                </a:gridCol>
                <a:gridCol w="507365">
                  <a:extLst>
                    <a:ext uri="{9D8B030D-6E8A-4147-A177-3AD203B41FA5}">
                      <a16:colId xmlns:a16="http://schemas.microsoft.com/office/drawing/2014/main" val="539664105"/>
                    </a:ext>
                  </a:extLst>
                </a:gridCol>
                <a:gridCol w="507365">
                  <a:extLst>
                    <a:ext uri="{9D8B030D-6E8A-4147-A177-3AD203B41FA5}">
                      <a16:colId xmlns:a16="http://schemas.microsoft.com/office/drawing/2014/main" val="2826254596"/>
                    </a:ext>
                  </a:extLst>
                </a:gridCol>
                <a:gridCol w="507365">
                  <a:extLst>
                    <a:ext uri="{9D8B030D-6E8A-4147-A177-3AD203B41FA5}">
                      <a16:colId xmlns:a16="http://schemas.microsoft.com/office/drawing/2014/main" val="1042774946"/>
                    </a:ext>
                  </a:extLst>
                </a:gridCol>
                <a:gridCol w="507365">
                  <a:extLst>
                    <a:ext uri="{9D8B030D-6E8A-4147-A177-3AD203B41FA5}">
                      <a16:colId xmlns:a16="http://schemas.microsoft.com/office/drawing/2014/main" val="2287603320"/>
                    </a:ext>
                  </a:extLst>
                </a:gridCol>
                <a:gridCol w="507365">
                  <a:extLst>
                    <a:ext uri="{9D8B030D-6E8A-4147-A177-3AD203B41FA5}">
                      <a16:colId xmlns:a16="http://schemas.microsoft.com/office/drawing/2014/main" val="1616079224"/>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ID[10]</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ID[9]</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ID[8]</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ID[7]</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ID[6]</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ID[5]</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ID[4]</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ID[2]</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ID[1]</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ID[0]</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14279682"/>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N[6]</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N[5]</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N[4]</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N[2]</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N[1]</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N[0]</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C[3]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C[2]</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C[1]</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C[0]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314692936"/>
                  </a:ext>
                </a:extLst>
              </a:tr>
            </a:tbl>
          </a:graphicData>
        </a:graphic>
      </p:graphicFrame>
      <p:sp>
        <p:nvSpPr>
          <p:cNvPr id="7" name="Rectangle 6"/>
          <p:cNvSpPr/>
          <p:nvPr/>
        </p:nvSpPr>
        <p:spPr>
          <a:xfrm>
            <a:off x="407210" y="1083448"/>
            <a:ext cx="4056140" cy="523220"/>
          </a:xfrm>
          <a:prstGeom prst="rect">
            <a:avLst/>
          </a:prstGeom>
        </p:spPr>
        <p:txBody>
          <a:bodyPr wrap="square">
            <a:spAutoFit/>
          </a:bodyPr>
          <a:lstStyle/>
          <a:p>
            <a:pPr marL="457200"/>
            <a:r>
              <a:rPr lang="en-US" sz="1400" dirty="0" err="1">
                <a:solidFill>
                  <a:prstClr val="black"/>
                </a:solidFill>
                <a:latin typeface="Times New Roman" panose="02020603050405020304" pitchFamily="18" charset="0"/>
                <a:ea typeface="Times New Roman" panose="02020603050405020304" pitchFamily="18" charset="0"/>
              </a:rPr>
              <a:t>MsgID</a:t>
            </a:r>
            <a:r>
              <a:rPr lang="en-US" sz="1400" dirty="0">
                <a:solidFill>
                  <a:prstClr val="black"/>
                </a:solidFill>
                <a:latin typeface="Times New Roman" panose="02020603050405020304" pitchFamily="18" charset="0"/>
                <a:ea typeface="Times New Roman" panose="02020603050405020304" pitchFamily="18" charset="0"/>
              </a:rPr>
              <a:t>[10:4]	= N[6:0]	= </a:t>
            </a:r>
            <a:r>
              <a:rPr lang="en-US" sz="1400" dirty="0" err="1">
                <a:solidFill>
                  <a:prstClr val="black"/>
                </a:solidFill>
                <a:latin typeface="Times New Roman" panose="02020603050405020304" pitchFamily="18" charset="0"/>
                <a:ea typeface="Times New Roman" panose="02020603050405020304" pitchFamily="18" charset="0"/>
              </a:rPr>
              <a:t>NodeID</a:t>
            </a:r>
            <a:r>
              <a:rPr lang="en-US" sz="1400" dirty="0">
                <a:solidFill>
                  <a:prstClr val="black"/>
                </a:solidFill>
                <a:latin typeface="Times New Roman" panose="02020603050405020304" pitchFamily="18" charset="0"/>
                <a:ea typeface="Times New Roman" panose="02020603050405020304" pitchFamily="18" charset="0"/>
              </a:rPr>
              <a:t> </a:t>
            </a:r>
          </a:p>
          <a:p>
            <a:pPr marL="457200"/>
            <a:r>
              <a:rPr lang="en-US" sz="1400" dirty="0" err="1">
                <a:solidFill>
                  <a:prstClr val="black"/>
                </a:solidFill>
                <a:latin typeface="Times New Roman" panose="02020603050405020304" pitchFamily="18" charset="0"/>
                <a:ea typeface="Times New Roman" panose="02020603050405020304" pitchFamily="18" charset="0"/>
              </a:rPr>
              <a:t>MsgID</a:t>
            </a:r>
            <a:r>
              <a:rPr lang="en-US" sz="1400" dirty="0">
                <a:solidFill>
                  <a:prstClr val="black"/>
                </a:solidFill>
                <a:latin typeface="Times New Roman" panose="02020603050405020304" pitchFamily="18" charset="0"/>
                <a:ea typeface="Times New Roman" panose="02020603050405020304" pitchFamily="18" charset="0"/>
              </a:rPr>
              <a:t>[3:0]	= C[3:0]	= Command</a:t>
            </a:r>
          </a:p>
        </p:txBody>
      </p:sp>
      <p:graphicFrame>
        <p:nvGraphicFramePr>
          <p:cNvPr id="8" name="Table 7"/>
          <p:cNvGraphicFramePr>
            <a:graphicFrameLocks noGrp="1"/>
          </p:cNvGraphicFramePr>
          <p:nvPr>
            <p:extLst>
              <p:ext uri="{D42A27DB-BD31-4B8C-83A1-F6EECF244321}">
                <p14:modId xmlns:p14="http://schemas.microsoft.com/office/powerpoint/2010/main" val="1741374565"/>
              </p:ext>
            </p:extLst>
          </p:nvPr>
        </p:nvGraphicFramePr>
        <p:xfrm>
          <a:off x="551230" y="2559207"/>
          <a:ext cx="3600500" cy="1280160"/>
        </p:xfrm>
        <a:graphic>
          <a:graphicData uri="http://schemas.openxmlformats.org/drawingml/2006/table">
            <a:tbl>
              <a:tblPr firstRow="1" firstCol="1" lastRow="1" lastCol="1" bandRow="1" bandCol="1"/>
              <a:tblGrid>
                <a:gridCol w="1152160">
                  <a:extLst>
                    <a:ext uri="{9D8B030D-6E8A-4147-A177-3AD203B41FA5}">
                      <a16:colId xmlns:a16="http://schemas.microsoft.com/office/drawing/2014/main" val="3448008259"/>
                    </a:ext>
                  </a:extLst>
                </a:gridCol>
                <a:gridCol w="2448340">
                  <a:extLst>
                    <a:ext uri="{9D8B030D-6E8A-4147-A177-3AD203B41FA5}">
                      <a16:colId xmlns:a16="http://schemas.microsoft.com/office/drawing/2014/main" val="388718146"/>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Command Code</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Meaning</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163214060"/>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DATA</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197992920"/>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2</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“WRITE” command</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941111474"/>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Write Response (optional)</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293822285"/>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4</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“READ” command</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333942092"/>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5</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Read Response</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342332191"/>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7</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”STATUS” or “ALERT”</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91362112"/>
                  </a:ext>
                </a:extLst>
              </a:tr>
            </a:tbl>
          </a:graphicData>
        </a:graphic>
      </p:graphicFrame>
      <p:sp>
        <p:nvSpPr>
          <p:cNvPr id="9" name="TextBox 8"/>
          <p:cNvSpPr txBox="1"/>
          <p:nvPr/>
        </p:nvSpPr>
        <p:spPr>
          <a:xfrm>
            <a:off x="263190" y="620610"/>
            <a:ext cx="7777080" cy="360050"/>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Emulate a “network topology”: Divide 11 bit CAN ID field into a “Node ID” and a “Command” field:</a:t>
            </a:r>
          </a:p>
        </p:txBody>
      </p:sp>
      <p:graphicFrame>
        <p:nvGraphicFramePr>
          <p:cNvPr id="10" name="Table 9"/>
          <p:cNvGraphicFramePr>
            <a:graphicFrameLocks noGrp="1"/>
          </p:cNvGraphicFramePr>
          <p:nvPr>
            <p:extLst>
              <p:ext uri="{D42A27DB-BD31-4B8C-83A1-F6EECF244321}">
                <p14:modId xmlns:p14="http://schemas.microsoft.com/office/powerpoint/2010/main" val="3587163324"/>
              </p:ext>
            </p:extLst>
          </p:nvPr>
        </p:nvGraphicFramePr>
        <p:xfrm>
          <a:off x="596871" y="4313069"/>
          <a:ext cx="3096430" cy="548640"/>
        </p:xfrm>
        <a:graphic>
          <a:graphicData uri="http://schemas.openxmlformats.org/drawingml/2006/table">
            <a:tbl>
              <a:tblPr firstRow="1" firstCol="1" lastRow="1" lastCol="1" bandRow="1" bandCol="1"/>
              <a:tblGrid>
                <a:gridCol w="1008139">
                  <a:extLst>
                    <a:ext uri="{9D8B030D-6E8A-4147-A177-3AD203B41FA5}">
                      <a16:colId xmlns:a16="http://schemas.microsoft.com/office/drawing/2014/main" val="1613227229"/>
                    </a:ext>
                  </a:extLst>
                </a:gridCol>
                <a:gridCol w="2088291">
                  <a:extLst>
                    <a:ext uri="{9D8B030D-6E8A-4147-A177-3AD203B41FA5}">
                      <a16:colId xmlns:a16="http://schemas.microsoft.com/office/drawing/2014/main" val="4261779013"/>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Write (2)</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Write Command</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741402155"/>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smtClean="0">
                          <a:effectLst/>
                        </a:rPr>
                        <a:t>Bytes 0 - 1:</a:t>
                      </a:r>
                      <a:endParaRPr lang="en-US" sz="1200" dirty="0">
                        <a:effectLst/>
                        <a:latin typeface="Times New Roman" panose="02020603050405020304" pitchFamily="18" charset="0"/>
                        <a:ea typeface="Times New Roman" panose="02020603050405020304" pitchFamily="18" charset="0"/>
                      </a:endParaRPr>
                    </a:p>
                  </a:txBody>
                  <a:tcPr marL="73025" marR="73025" marT="0" marB="0">
                    <a:lnL w="12700" cmpd="sng">
                      <a:solidFill>
                        <a:sysClr val="window" lastClr="FFFFFF"/>
                      </a:solidFill>
                    </a:lnL>
                    <a:lnR w="12700" cmpd="sng">
                      <a:solidFill>
                        <a:sysClr val="window" lastClr="FFFFFF"/>
                      </a:solidFill>
                    </a:lnR>
                    <a:lnT w="381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“Address” of this “WRITE”. </a:t>
                      </a:r>
                      <a:endParaRPr lang="en-US" sz="1200" dirty="0">
                        <a:effectLst/>
                        <a:latin typeface="Times New Roman" panose="02020603050405020304" pitchFamily="18" charset="0"/>
                        <a:ea typeface="Times New Roman" panose="02020603050405020304" pitchFamily="18" charset="0"/>
                      </a:endParaRPr>
                    </a:p>
                  </a:txBody>
                  <a:tcPr marL="73025" marR="73025" marT="0" marB="0">
                    <a:lnL w="12700" cmpd="sng">
                      <a:solidFill>
                        <a:sysClr val="window" lastClr="FFFFFF"/>
                      </a:solidFill>
                    </a:lnL>
                    <a:lnR w="12700" cmpd="sng">
                      <a:solidFill>
                        <a:sysClr val="window" lastClr="FFFFFF"/>
                      </a:solidFill>
                    </a:lnR>
                    <a:lnT w="381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883831177"/>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Bytes </a:t>
                      </a:r>
                      <a:r>
                        <a:rPr lang="en-US" sz="1200" dirty="0" smtClean="0">
                          <a:effectLst/>
                        </a:rPr>
                        <a:t>2 </a:t>
                      </a:r>
                      <a:r>
                        <a:rPr lang="en-US" sz="1200" dirty="0">
                          <a:effectLst/>
                        </a:rPr>
                        <a:t>– </a:t>
                      </a:r>
                      <a:r>
                        <a:rPr lang="en-US" sz="1200" dirty="0" smtClean="0">
                          <a:effectLst/>
                        </a:rPr>
                        <a:t>3:</a:t>
                      </a:r>
                      <a:endParaRPr lang="en-US" sz="1200" dirty="0">
                        <a:effectLst/>
                        <a:latin typeface="Times New Roman" panose="02020603050405020304" pitchFamily="18" charset="0"/>
                        <a:ea typeface="Times New Roman" panose="02020603050405020304" pitchFamily="18" charset="0"/>
                      </a:endParaRPr>
                    </a:p>
                  </a:txBody>
                  <a:tcPr marL="73025" marR="7302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smtClean="0">
                          <a:effectLst/>
                        </a:rPr>
                        <a:t>“Data”</a:t>
                      </a:r>
                      <a:endParaRPr lang="en-US" sz="1200" dirty="0">
                        <a:effectLst/>
                        <a:latin typeface="Times New Roman" panose="02020603050405020304" pitchFamily="18" charset="0"/>
                        <a:ea typeface="Times New Roman" panose="02020603050405020304" pitchFamily="18" charset="0"/>
                      </a:endParaRPr>
                    </a:p>
                  </a:txBody>
                  <a:tcPr marL="73025" marR="7302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64860697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44794345"/>
              </p:ext>
            </p:extLst>
          </p:nvPr>
        </p:nvGraphicFramePr>
        <p:xfrm>
          <a:off x="562669" y="5235112"/>
          <a:ext cx="5669915" cy="1097280"/>
        </p:xfrm>
        <a:graphic>
          <a:graphicData uri="http://schemas.openxmlformats.org/drawingml/2006/table">
            <a:tbl>
              <a:tblPr firstRow="1" firstCol="1" lastRow="1" lastCol="1" bandRow="1" bandCol="1"/>
              <a:tblGrid>
                <a:gridCol w="1140721">
                  <a:extLst>
                    <a:ext uri="{9D8B030D-6E8A-4147-A177-3AD203B41FA5}">
                      <a16:colId xmlns:a16="http://schemas.microsoft.com/office/drawing/2014/main" val="1925891930"/>
                    </a:ext>
                  </a:extLst>
                </a:gridCol>
                <a:gridCol w="4529194">
                  <a:extLst>
                    <a:ext uri="{9D8B030D-6E8A-4147-A177-3AD203B41FA5}">
                      <a16:colId xmlns:a16="http://schemas.microsoft.com/office/drawing/2014/main" val="3330265814"/>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Write Response (3)</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Length = </a:t>
                      </a:r>
                      <a:r>
                        <a:rPr lang="en-US" sz="1200" dirty="0" smtClean="0">
                          <a:effectLst/>
                        </a:rPr>
                        <a:t>3</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790399347"/>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smtClean="0">
                          <a:effectLst/>
                        </a:rPr>
                        <a:t>Bytes 0-1: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“Address” </a:t>
                      </a:r>
                      <a:r>
                        <a:rPr lang="en-US" sz="1200" dirty="0" smtClean="0">
                          <a:effectLst/>
                        </a:rPr>
                        <a:t>(</a:t>
                      </a:r>
                      <a:r>
                        <a:rPr lang="en-US" sz="1200" dirty="0">
                          <a:effectLst/>
                        </a:rPr>
                        <a:t>copied from the received </a:t>
                      </a:r>
                      <a:r>
                        <a:rPr lang="en-US" sz="1200" dirty="0" smtClean="0">
                          <a:effectLst/>
                        </a:rPr>
                        <a:t>message).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718775932"/>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Byte </a:t>
                      </a:r>
                      <a:r>
                        <a:rPr lang="en-US" sz="1200" dirty="0" smtClean="0">
                          <a:effectLst/>
                        </a:rPr>
                        <a:t>2:</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Status resulting from this write or sub-command.  A value=0 indicates successful completion.  Non-zero values indicate (various) errors (to be </a:t>
                      </a:r>
                      <a:r>
                        <a:rPr lang="en-US" sz="1200" dirty="0" smtClean="0">
                          <a:effectLst/>
                        </a:rPr>
                        <a:t>determined)</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721564289"/>
                  </a:ext>
                </a:extLst>
              </a:tr>
            </a:tbl>
          </a:graphicData>
        </a:graphic>
      </p:graphicFrame>
      <p:sp>
        <p:nvSpPr>
          <p:cNvPr id="12" name="TextBox 11"/>
          <p:cNvSpPr txBox="1"/>
          <p:nvPr/>
        </p:nvSpPr>
        <p:spPr>
          <a:xfrm>
            <a:off x="562668" y="4075157"/>
            <a:ext cx="2148861" cy="237912"/>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Write Request:</a:t>
            </a:r>
          </a:p>
        </p:txBody>
      </p:sp>
      <p:sp>
        <p:nvSpPr>
          <p:cNvPr id="13" name="TextBox 12"/>
          <p:cNvSpPr txBox="1"/>
          <p:nvPr/>
        </p:nvSpPr>
        <p:spPr>
          <a:xfrm>
            <a:off x="567919" y="4980665"/>
            <a:ext cx="2148861" cy="237912"/>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Write Response:</a:t>
            </a:r>
          </a:p>
        </p:txBody>
      </p:sp>
      <p:graphicFrame>
        <p:nvGraphicFramePr>
          <p:cNvPr id="14" name="Table 13"/>
          <p:cNvGraphicFramePr>
            <a:graphicFrameLocks noGrp="1"/>
          </p:cNvGraphicFramePr>
          <p:nvPr>
            <p:extLst>
              <p:ext uri="{D42A27DB-BD31-4B8C-83A1-F6EECF244321}">
                <p14:modId xmlns:p14="http://schemas.microsoft.com/office/powerpoint/2010/main" val="1892924205"/>
              </p:ext>
            </p:extLst>
          </p:nvPr>
        </p:nvGraphicFramePr>
        <p:xfrm>
          <a:off x="6456050" y="4481695"/>
          <a:ext cx="3600500" cy="365760"/>
        </p:xfrm>
        <a:graphic>
          <a:graphicData uri="http://schemas.openxmlformats.org/drawingml/2006/table">
            <a:tbl>
              <a:tblPr firstRow="1" firstCol="1" lastRow="1" lastCol="1" bandRow="1" bandCol="1"/>
              <a:tblGrid>
                <a:gridCol w="1008139">
                  <a:extLst>
                    <a:ext uri="{9D8B030D-6E8A-4147-A177-3AD203B41FA5}">
                      <a16:colId xmlns:a16="http://schemas.microsoft.com/office/drawing/2014/main" val="4028326568"/>
                    </a:ext>
                  </a:extLst>
                </a:gridCol>
                <a:gridCol w="2592361">
                  <a:extLst>
                    <a:ext uri="{9D8B030D-6E8A-4147-A177-3AD203B41FA5}">
                      <a16:colId xmlns:a16="http://schemas.microsoft.com/office/drawing/2014/main" val="3420234425"/>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Read (4)</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smtClean="0">
                          <a:effectLst/>
                        </a:rPr>
                        <a:t>Length= 2</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3753117248"/>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smtClean="0">
                          <a:effectLst/>
                        </a:rPr>
                        <a:t>Bytes 0-1: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“Address” of this “READ”.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098949058"/>
                  </a:ext>
                </a:extLst>
              </a:tr>
            </a:tbl>
          </a:graphicData>
        </a:graphic>
      </p:graphicFrame>
      <p:sp>
        <p:nvSpPr>
          <p:cNvPr id="15" name="TextBox 14"/>
          <p:cNvSpPr txBox="1"/>
          <p:nvPr/>
        </p:nvSpPr>
        <p:spPr>
          <a:xfrm>
            <a:off x="6457218" y="4171516"/>
            <a:ext cx="2148861" cy="237912"/>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Read Request:</a:t>
            </a:r>
          </a:p>
        </p:txBody>
      </p:sp>
      <p:graphicFrame>
        <p:nvGraphicFramePr>
          <p:cNvPr id="16" name="Table 15"/>
          <p:cNvGraphicFramePr>
            <a:graphicFrameLocks noGrp="1"/>
          </p:cNvGraphicFramePr>
          <p:nvPr>
            <p:extLst>
              <p:ext uri="{D42A27DB-BD31-4B8C-83A1-F6EECF244321}">
                <p14:modId xmlns:p14="http://schemas.microsoft.com/office/powerpoint/2010/main" val="1630519561"/>
              </p:ext>
            </p:extLst>
          </p:nvPr>
        </p:nvGraphicFramePr>
        <p:xfrm>
          <a:off x="6456050" y="5234294"/>
          <a:ext cx="5669915" cy="1097280"/>
        </p:xfrm>
        <a:graphic>
          <a:graphicData uri="http://schemas.openxmlformats.org/drawingml/2006/table">
            <a:tbl>
              <a:tblPr firstRow="1" firstCol="1" lastRow="1" lastCol="1" bandRow="1" bandCol="1"/>
              <a:tblGrid>
                <a:gridCol w="1097280">
                  <a:extLst>
                    <a:ext uri="{9D8B030D-6E8A-4147-A177-3AD203B41FA5}">
                      <a16:colId xmlns:a16="http://schemas.microsoft.com/office/drawing/2014/main" val="3623623147"/>
                    </a:ext>
                  </a:extLst>
                </a:gridCol>
                <a:gridCol w="4572635">
                  <a:extLst>
                    <a:ext uri="{9D8B030D-6E8A-4147-A177-3AD203B41FA5}">
                      <a16:colId xmlns:a16="http://schemas.microsoft.com/office/drawing/2014/main" val="1683760304"/>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Read Response (5)</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Length </a:t>
                      </a:r>
                      <a:r>
                        <a:rPr lang="en-US" sz="1200" dirty="0" smtClean="0">
                          <a:effectLst/>
                        </a:rPr>
                        <a:t>2 </a:t>
                      </a:r>
                      <a:r>
                        <a:rPr lang="en-US" sz="1200" dirty="0">
                          <a:effectLst/>
                        </a:rPr>
                        <a:t>to </a:t>
                      </a:r>
                      <a:r>
                        <a:rPr lang="en-US" sz="1200" dirty="0" smtClean="0">
                          <a:effectLst/>
                        </a:rPr>
                        <a:t>4 </a:t>
                      </a:r>
                      <a:r>
                        <a:rPr lang="en-US" sz="1200" dirty="0">
                          <a:effectLst/>
                        </a:rPr>
                        <a:t>bytes</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973542036"/>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Byte </a:t>
                      </a:r>
                      <a:r>
                        <a:rPr lang="en-US" sz="1200" dirty="0" smtClean="0">
                          <a:effectLst/>
                        </a:rPr>
                        <a:t>0-1:</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a:effectLst/>
                        </a:rPr>
                        <a:t>“Address” of this “READ” (copied from the received message).</a:t>
                      </a:r>
                      <a:endParaRPr lang="en-US" sz="120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235736002"/>
                  </a:ext>
                </a:extLst>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a:effectLst/>
                        </a:rPr>
                        <a:t>Bytes </a:t>
                      </a:r>
                      <a:r>
                        <a:rPr lang="en-US" sz="1200" dirty="0" smtClean="0">
                          <a:effectLst/>
                        </a:rPr>
                        <a:t>2-3:</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r>
                        <a:rPr lang="en-US" sz="1200" dirty="0" smtClean="0">
                          <a:effectLst/>
                        </a:rPr>
                        <a:t>2 </a:t>
                      </a:r>
                      <a:r>
                        <a:rPr lang="en-US" sz="1200" dirty="0">
                          <a:effectLst/>
                        </a:rPr>
                        <a:t>additional bytes representing data value resulting from “reading” the requested address.  Lack of these bytes (i.e. a short message) indicates an invalid read address/request.</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696624005"/>
                  </a:ext>
                </a:extLst>
              </a:tr>
            </a:tbl>
          </a:graphicData>
        </a:graphic>
      </p:graphicFrame>
      <p:sp>
        <p:nvSpPr>
          <p:cNvPr id="17" name="TextBox 16"/>
          <p:cNvSpPr txBox="1"/>
          <p:nvPr/>
        </p:nvSpPr>
        <p:spPr>
          <a:xfrm>
            <a:off x="6450047" y="4980044"/>
            <a:ext cx="2148861" cy="237912"/>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Read Response:</a:t>
            </a:r>
          </a:p>
        </p:txBody>
      </p:sp>
      <p:sp>
        <p:nvSpPr>
          <p:cNvPr id="18" name="TextBox 17"/>
          <p:cNvSpPr txBox="1"/>
          <p:nvPr/>
        </p:nvSpPr>
        <p:spPr>
          <a:xfrm>
            <a:off x="551230" y="2343177"/>
            <a:ext cx="2004842" cy="216030"/>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Command Codes</a:t>
            </a:r>
          </a:p>
        </p:txBody>
      </p:sp>
      <p:sp>
        <p:nvSpPr>
          <p:cNvPr id="19" name="TextBox 18"/>
          <p:cNvSpPr txBox="1"/>
          <p:nvPr/>
        </p:nvSpPr>
        <p:spPr>
          <a:xfrm>
            <a:off x="551230" y="1907733"/>
            <a:ext cx="3816530" cy="289141"/>
          </a:xfrm>
          <a:prstGeom prst="rect">
            <a:avLst/>
          </a:prstGeom>
          <a:noFill/>
        </p:spPr>
        <p:txBody>
          <a:bodyPr wrap="square" lIns="36000" tIns="36000" rIns="36000" bIns="36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F3F3F"/>
                </a:solidFill>
                <a:effectLst/>
                <a:uLnTx/>
                <a:uFillTx/>
              </a:rPr>
              <a:t>Allows for up to 128 nodes per CAN network</a:t>
            </a:r>
          </a:p>
        </p:txBody>
      </p:sp>
      <p:pic>
        <p:nvPicPr>
          <p:cNvPr id="20" name="Picture 19">
            <a:extLst>
              <a:ext uri="{FF2B5EF4-FFF2-40B4-BE49-F238E27FC236}">
                <a16:creationId xmlns:a16="http://schemas.microsoft.com/office/drawing/2014/main" id="{CB5C546A-377D-42BB-970D-67CA056D3140}"/>
              </a:ext>
            </a:extLst>
          </p:cNvPr>
          <p:cNvPicPr>
            <a:picLocks noChangeAspect="1"/>
          </p:cNvPicPr>
          <p:nvPr/>
        </p:nvPicPr>
        <p:blipFill>
          <a:blip r:embed="rId2"/>
          <a:stretch>
            <a:fillRect/>
          </a:stretch>
        </p:blipFill>
        <p:spPr>
          <a:xfrm>
            <a:off x="5852976" y="995075"/>
            <a:ext cx="6308035" cy="2941469"/>
          </a:xfrm>
          <a:prstGeom prst="rect">
            <a:avLst/>
          </a:prstGeom>
        </p:spPr>
      </p:pic>
    </p:spTree>
    <p:extLst>
      <p:ext uri="{BB962C8B-B14F-4D97-AF65-F5344CB8AC3E}">
        <p14:creationId xmlns:p14="http://schemas.microsoft.com/office/powerpoint/2010/main" val="3155496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D0BEE4E4-E047-6A49-BCB9-4D06E7BA237B}" type="slidenum">
              <a:rPr lang="nb-NO" smtClean="0"/>
              <a:pPr/>
              <a:t>49</a:t>
            </a:fld>
            <a:endParaRPr lang="nb-NO" dirty="0"/>
          </a:p>
        </p:txBody>
      </p:sp>
      <p:sp>
        <p:nvSpPr>
          <p:cNvPr id="2" name="Tittel 1"/>
          <p:cNvSpPr>
            <a:spLocks noGrp="1"/>
          </p:cNvSpPr>
          <p:nvPr>
            <p:ph type="title" idx="4294967295"/>
          </p:nvPr>
        </p:nvSpPr>
        <p:spPr>
          <a:xfrm>
            <a:off x="0" y="55563"/>
            <a:ext cx="9401175" cy="660400"/>
          </a:xfrm>
        </p:spPr>
        <p:txBody>
          <a:bodyPr/>
          <a:lstStyle/>
          <a:p>
            <a:pPr>
              <a:lnSpc>
                <a:spcPct val="100000"/>
              </a:lnSpc>
            </a:pPr>
            <a:r>
              <a:rPr lang="nb-NO" dirty="0"/>
              <a:t>OpenCores CAN Protocol Controller Simulations</a:t>
            </a:r>
          </a:p>
        </p:txBody>
      </p:sp>
      <p:sp>
        <p:nvSpPr>
          <p:cNvPr id="3" name="Plassholder for innhold 2"/>
          <p:cNvSpPr>
            <a:spLocks noGrp="1"/>
          </p:cNvSpPr>
          <p:nvPr>
            <p:ph idx="4294967295"/>
          </p:nvPr>
        </p:nvSpPr>
        <p:spPr>
          <a:xfrm>
            <a:off x="0" y="933450"/>
            <a:ext cx="10515600" cy="5243513"/>
          </a:xfrm>
        </p:spPr>
        <p:txBody>
          <a:bodyPr/>
          <a:lstStyle/>
          <a:p>
            <a:r>
              <a:rPr lang="en-US" dirty="0"/>
              <a:t>Tested using a simple </a:t>
            </a:r>
            <a:r>
              <a:rPr lang="en-US" dirty="0" err="1"/>
              <a:t>Bitvis</a:t>
            </a:r>
            <a:r>
              <a:rPr lang="en-US" dirty="0"/>
              <a:t> UVVM style testbench</a:t>
            </a:r>
          </a:p>
          <a:p>
            <a:r>
              <a:rPr lang="en-US" dirty="0"/>
              <a:t>Two instances of the CAN controller connected</a:t>
            </a:r>
          </a:p>
          <a:p>
            <a:r>
              <a:rPr lang="en-US" dirty="0"/>
              <a:t>Two separate WB interfaces to write to each controller</a:t>
            </a:r>
          </a:p>
          <a:p>
            <a:r>
              <a:rPr lang="en-US" dirty="0"/>
              <a:t>40 MHz clock</a:t>
            </a:r>
          </a:p>
        </p:txBody>
      </p:sp>
      <p:pic>
        <p:nvPicPr>
          <p:cNvPr id="9" name="Picture 8">
            <a:extLst>
              <a:ext uri="{FF2B5EF4-FFF2-40B4-BE49-F238E27FC236}">
                <a16:creationId xmlns:a16="http://schemas.microsoft.com/office/drawing/2014/main" id="{B7909A2F-E132-4414-9C1D-0819C579C652}"/>
              </a:ext>
            </a:extLst>
          </p:cNvPr>
          <p:cNvPicPr>
            <a:picLocks noChangeAspect="1"/>
          </p:cNvPicPr>
          <p:nvPr/>
        </p:nvPicPr>
        <p:blipFill>
          <a:blip r:embed="rId3"/>
          <a:stretch>
            <a:fillRect/>
          </a:stretch>
        </p:blipFill>
        <p:spPr>
          <a:xfrm>
            <a:off x="1400175" y="3506195"/>
            <a:ext cx="9391650" cy="1990725"/>
          </a:xfrm>
          <a:prstGeom prst="rect">
            <a:avLst/>
          </a:prstGeom>
        </p:spPr>
      </p:pic>
      <p:sp>
        <p:nvSpPr>
          <p:cNvPr id="6" name="Date Placeholder 5"/>
          <p:cNvSpPr>
            <a:spLocks noGrp="1"/>
          </p:cNvSpPr>
          <p:nvPr>
            <p:ph type="dt" sz="half" idx="10"/>
          </p:nvPr>
        </p:nvSpPr>
        <p:spPr/>
        <p:txBody>
          <a:bodyPr/>
          <a:lstStyle/>
          <a:p>
            <a:r>
              <a:rPr lang="en-US" smtClean="0"/>
              <a:t>13-Apr-2018</a:t>
            </a:r>
            <a:endParaRPr lang="en-US"/>
          </a:p>
        </p:txBody>
      </p:sp>
      <p:sp>
        <p:nvSpPr>
          <p:cNvPr id="7" name="Footer Placeholder 6"/>
          <p:cNvSpPr>
            <a:spLocks noGrp="1"/>
          </p:cNvSpPr>
          <p:nvPr>
            <p:ph type="ftr" sz="quarter" idx="11"/>
          </p:nvPr>
        </p:nvSpPr>
        <p:spPr/>
        <p:txBody>
          <a:bodyPr/>
          <a:lstStyle/>
          <a:p>
            <a:r>
              <a:rPr lang="en-US" smtClean="0"/>
              <a:t>Production Readyness Review</a:t>
            </a:r>
            <a:endParaRPr lang="en-US"/>
          </a:p>
        </p:txBody>
      </p:sp>
    </p:spTree>
    <p:extLst>
      <p:ext uri="{BB962C8B-B14F-4D97-AF65-F5344CB8AC3E}">
        <p14:creationId xmlns:p14="http://schemas.microsoft.com/office/powerpoint/2010/main" val="401790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Flash FPGA: Configuration and Scrubbing</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5</a:t>
            </a:fld>
            <a:endParaRPr lang="en-US"/>
          </a:p>
        </p:txBody>
      </p:sp>
      <p:sp>
        <p:nvSpPr>
          <p:cNvPr id="55" name="Freeform 50"/>
          <p:cNvSpPr>
            <a:spLocks/>
          </p:cNvSpPr>
          <p:nvPr/>
        </p:nvSpPr>
        <p:spPr bwMode="auto">
          <a:xfrm>
            <a:off x="6076425" y="4633726"/>
            <a:ext cx="80963" cy="752475"/>
          </a:xfrm>
          <a:custGeom>
            <a:avLst/>
            <a:gdLst>
              <a:gd name="T0" fmla="*/ 25 w 51"/>
              <a:gd name="T1" fmla="*/ 474 h 474"/>
              <a:gd name="T2" fmla="*/ 0 w 51"/>
              <a:gd name="T3" fmla="*/ 373 h 474"/>
              <a:gd name="T4" fmla="*/ 13 w 51"/>
              <a:gd name="T5" fmla="*/ 373 h 474"/>
              <a:gd name="T6" fmla="*/ 13 w 51"/>
              <a:gd name="T7" fmla="*/ 102 h 474"/>
              <a:gd name="T8" fmla="*/ 0 w 51"/>
              <a:gd name="T9" fmla="*/ 102 h 474"/>
              <a:gd name="T10" fmla="*/ 25 w 51"/>
              <a:gd name="T11" fmla="*/ 0 h 474"/>
              <a:gd name="T12" fmla="*/ 51 w 51"/>
              <a:gd name="T13" fmla="*/ 102 h 474"/>
              <a:gd name="T14" fmla="*/ 38 w 51"/>
              <a:gd name="T15" fmla="*/ 102 h 474"/>
              <a:gd name="T16" fmla="*/ 38 w 51"/>
              <a:gd name="T17" fmla="*/ 373 h 474"/>
              <a:gd name="T18" fmla="*/ 51 w 51"/>
              <a:gd name="T19" fmla="*/ 373 h 474"/>
              <a:gd name="T20" fmla="*/ 25 w 51"/>
              <a:gd name="T21"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474">
                <a:moveTo>
                  <a:pt x="25" y="474"/>
                </a:moveTo>
                <a:lnTo>
                  <a:pt x="0" y="373"/>
                </a:lnTo>
                <a:lnTo>
                  <a:pt x="13" y="373"/>
                </a:lnTo>
                <a:lnTo>
                  <a:pt x="13" y="102"/>
                </a:lnTo>
                <a:lnTo>
                  <a:pt x="0" y="102"/>
                </a:lnTo>
                <a:lnTo>
                  <a:pt x="25" y="0"/>
                </a:lnTo>
                <a:lnTo>
                  <a:pt x="51" y="102"/>
                </a:lnTo>
                <a:lnTo>
                  <a:pt x="38" y="102"/>
                </a:lnTo>
                <a:lnTo>
                  <a:pt x="38" y="373"/>
                </a:lnTo>
                <a:lnTo>
                  <a:pt x="51" y="373"/>
                </a:lnTo>
                <a:lnTo>
                  <a:pt x="25" y="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TextBox 55"/>
          <p:cNvSpPr txBox="1"/>
          <p:nvPr/>
        </p:nvSpPr>
        <p:spPr>
          <a:xfrm>
            <a:off x="8945605" y="1951555"/>
            <a:ext cx="2999408" cy="738664"/>
          </a:xfrm>
          <a:prstGeom prst="rect">
            <a:avLst/>
          </a:prstGeom>
          <a:noFill/>
        </p:spPr>
        <p:txBody>
          <a:bodyPr wrap="square" rtlCol="0">
            <a:spAutoFit/>
          </a:bodyPr>
          <a:lstStyle/>
          <a:p>
            <a:r>
              <a:rPr lang="en-US" sz="1400" dirty="0" smtClean="0"/>
              <a:t>Details in </a:t>
            </a:r>
          </a:p>
          <a:p>
            <a:r>
              <a:rPr lang="en-US" sz="1400" dirty="0" smtClean="0"/>
              <a:t>“System scrubbing &amp; re-programming” talk</a:t>
            </a:r>
            <a:endParaRPr lang="en-US" sz="1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2058202"/>
            <a:ext cx="9284785" cy="3736560"/>
          </a:xfrm>
          <a:prstGeom prst="rect">
            <a:avLst/>
          </a:prstGeom>
        </p:spPr>
      </p:pic>
    </p:spTree>
    <p:extLst>
      <p:ext uri="{BB962C8B-B14F-4D97-AF65-F5344CB8AC3E}">
        <p14:creationId xmlns:p14="http://schemas.microsoft.com/office/powerpoint/2010/main" val="1713942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nSpc>
                <a:spcPct val="100000"/>
              </a:lnSpc>
            </a:pPr>
            <a:r>
              <a:rPr lang="nb-NO" dirty="0"/>
              <a:t>OpenCores CAN Protocol Controller Simulations</a:t>
            </a:r>
          </a:p>
        </p:txBody>
      </p:sp>
      <p:sp>
        <p:nvSpPr>
          <p:cNvPr id="5" name="Plassholder for lysbildenummer 4"/>
          <p:cNvSpPr>
            <a:spLocks noGrp="1"/>
          </p:cNvSpPr>
          <p:nvPr>
            <p:ph type="sldNum" sz="quarter" idx="12"/>
          </p:nvPr>
        </p:nvSpPr>
        <p:spPr/>
        <p:txBody>
          <a:bodyPr/>
          <a:lstStyle/>
          <a:p>
            <a:fld id="{D0BEE4E4-E047-6A49-BCB9-4D06E7BA237B}" type="slidenum">
              <a:rPr lang="nb-NO" smtClean="0"/>
              <a:pPr/>
              <a:t>50</a:t>
            </a:fld>
            <a:endParaRPr lang="nb-NO" dirty="0"/>
          </a:p>
        </p:txBody>
      </p:sp>
      <p:sp>
        <p:nvSpPr>
          <p:cNvPr id="3" name="Plassholder for innhold 2"/>
          <p:cNvSpPr>
            <a:spLocks noGrp="1"/>
          </p:cNvSpPr>
          <p:nvPr>
            <p:ph idx="4294967295"/>
          </p:nvPr>
        </p:nvSpPr>
        <p:spPr>
          <a:xfrm>
            <a:off x="0" y="933450"/>
            <a:ext cx="10515600" cy="5243513"/>
          </a:xfrm>
        </p:spPr>
        <p:txBody>
          <a:bodyPr/>
          <a:lstStyle/>
          <a:p>
            <a:r>
              <a:rPr lang="en-US" dirty="0"/>
              <a:t>Bit Timing Register (BTR0) configured for 4x baud clock </a:t>
            </a:r>
            <a:r>
              <a:rPr lang="en-US" dirty="0" err="1"/>
              <a:t>prescale</a:t>
            </a:r>
            <a:endParaRPr lang="en-US" dirty="0"/>
          </a:p>
          <a:p>
            <a:r>
              <a:rPr lang="en-US" dirty="0"/>
              <a:t>t</a:t>
            </a:r>
            <a:r>
              <a:rPr lang="en-US" baseline="-25000" dirty="0"/>
              <a:t>SEG1</a:t>
            </a:r>
            <a:r>
              <a:rPr lang="en-US" dirty="0"/>
              <a:t> set to 7 baud clocks, t</a:t>
            </a:r>
            <a:r>
              <a:rPr lang="en-US" baseline="-25000" dirty="0"/>
              <a:t>SEG2</a:t>
            </a:r>
            <a:r>
              <a:rPr lang="en-US" dirty="0"/>
              <a:t> set to 3 baud clocks, in BTR1</a:t>
            </a:r>
          </a:p>
          <a:p>
            <a:r>
              <a:rPr lang="en-US" dirty="0" err="1"/>
              <a:t>t</a:t>
            </a:r>
            <a:r>
              <a:rPr lang="en-US" baseline="-25000" dirty="0" err="1"/>
              <a:t>SYNCSEG</a:t>
            </a:r>
            <a:r>
              <a:rPr lang="en-US" dirty="0"/>
              <a:t> is always 1 baud clock</a:t>
            </a:r>
          </a:p>
          <a:p>
            <a:r>
              <a:rPr lang="en-US" dirty="0"/>
              <a:t>Gives us a bit rate of 40 MHz / (4 * (1+7+3)) = 1Mbps</a:t>
            </a:r>
          </a:p>
          <a:p>
            <a:endParaRPr lang="en-US" dirty="0"/>
          </a:p>
        </p:txBody>
      </p:sp>
      <p:pic>
        <p:nvPicPr>
          <p:cNvPr id="6" name="Picture 5">
            <a:extLst>
              <a:ext uri="{FF2B5EF4-FFF2-40B4-BE49-F238E27FC236}">
                <a16:creationId xmlns:a16="http://schemas.microsoft.com/office/drawing/2014/main" id="{602F884F-E876-4AAD-9F32-E815F1BAD012}"/>
              </a:ext>
            </a:extLst>
          </p:cNvPr>
          <p:cNvPicPr>
            <a:picLocks noChangeAspect="1"/>
          </p:cNvPicPr>
          <p:nvPr/>
        </p:nvPicPr>
        <p:blipFill>
          <a:blip r:embed="rId3"/>
          <a:stretch>
            <a:fillRect/>
          </a:stretch>
        </p:blipFill>
        <p:spPr>
          <a:xfrm>
            <a:off x="2373844" y="3380501"/>
            <a:ext cx="7381558" cy="2979862"/>
          </a:xfrm>
          <a:prstGeom prst="rect">
            <a:avLst/>
          </a:prstGeom>
        </p:spPr>
      </p:pic>
      <p:sp>
        <p:nvSpPr>
          <p:cNvPr id="7" name="Date Placeholder 6"/>
          <p:cNvSpPr>
            <a:spLocks noGrp="1"/>
          </p:cNvSpPr>
          <p:nvPr>
            <p:ph type="dt" sz="half" idx="10"/>
          </p:nvPr>
        </p:nvSpPr>
        <p:spPr/>
        <p:txBody>
          <a:bodyPr/>
          <a:lstStyle/>
          <a:p>
            <a:r>
              <a:rPr lang="en-US" smtClean="0"/>
              <a:t>13-Apr-2018</a:t>
            </a:r>
            <a:endParaRPr lang="en-US"/>
          </a:p>
        </p:txBody>
      </p:sp>
      <p:sp>
        <p:nvSpPr>
          <p:cNvPr id="8" name="Footer Placeholder 7"/>
          <p:cNvSpPr>
            <a:spLocks noGrp="1"/>
          </p:cNvSpPr>
          <p:nvPr>
            <p:ph type="ftr" sz="quarter" idx="11"/>
          </p:nvPr>
        </p:nvSpPr>
        <p:spPr/>
        <p:txBody>
          <a:bodyPr/>
          <a:lstStyle/>
          <a:p>
            <a:r>
              <a:rPr lang="en-US" smtClean="0"/>
              <a:t>Production Readyness Review</a:t>
            </a:r>
            <a:endParaRPr lang="en-US"/>
          </a:p>
        </p:txBody>
      </p:sp>
    </p:spTree>
    <p:extLst>
      <p:ext uri="{BB962C8B-B14F-4D97-AF65-F5344CB8AC3E}">
        <p14:creationId xmlns:p14="http://schemas.microsoft.com/office/powerpoint/2010/main" val="110223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nSpc>
                <a:spcPct val="100000"/>
              </a:lnSpc>
            </a:pPr>
            <a:r>
              <a:rPr lang="nb-NO" dirty="0"/>
              <a:t>OpenCores CAN Protocol Controller Simulations</a:t>
            </a:r>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Plassholder for bunntekst 3"/>
          <p:cNvSpPr>
            <a:spLocks noGrp="1"/>
          </p:cNvSpPr>
          <p:nvPr>
            <p:ph type="ftr" sz="quarter" idx="11"/>
          </p:nvPr>
        </p:nvSpPr>
        <p:spPr/>
        <p:txBody>
          <a:bodyPr/>
          <a:lstStyle/>
          <a:p>
            <a:r>
              <a:rPr lang="nb-NO" dirty="0" smtClean="0"/>
              <a:t>Production Readyness Review</a:t>
            </a:r>
            <a:endParaRPr lang="nb-NO" dirty="0"/>
          </a:p>
        </p:txBody>
      </p:sp>
      <p:sp>
        <p:nvSpPr>
          <p:cNvPr id="5" name="Plassholder for lysbildenummer 4"/>
          <p:cNvSpPr>
            <a:spLocks noGrp="1"/>
          </p:cNvSpPr>
          <p:nvPr>
            <p:ph type="sldNum" sz="quarter" idx="12"/>
          </p:nvPr>
        </p:nvSpPr>
        <p:spPr/>
        <p:txBody>
          <a:bodyPr/>
          <a:lstStyle/>
          <a:p>
            <a:fld id="{D0BEE4E4-E047-6A49-BCB9-4D06E7BA237B}" type="slidenum">
              <a:rPr lang="nb-NO" smtClean="0"/>
              <a:pPr/>
              <a:t>51</a:t>
            </a:fld>
            <a:endParaRPr lang="nb-NO" dirty="0"/>
          </a:p>
        </p:txBody>
      </p:sp>
      <p:sp>
        <p:nvSpPr>
          <p:cNvPr id="9" name="Content Placeholder 8">
            <a:extLst>
              <a:ext uri="{FF2B5EF4-FFF2-40B4-BE49-F238E27FC236}">
                <a16:creationId xmlns:a16="http://schemas.microsoft.com/office/drawing/2014/main" id="{946D1018-DFE6-47A0-A392-3BBF6DE992EE}"/>
              </a:ext>
            </a:extLst>
          </p:cNvPr>
          <p:cNvSpPr>
            <a:spLocks noGrp="1"/>
          </p:cNvSpPr>
          <p:nvPr>
            <p:ph idx="4294967295"/>
          </p:nvPr>
        </p:nvSpPr>
        <p:spPr>
          <a:xfrm>
            <a:off x="0" y="933450"/>
            <a:ext cx="10515600" cy="5243513"/>
          </a:xfrm>
        </p:spPr>
        <p:txBody>
          <a:bodyPr>
            <a:normAutofit/>
          </a:bodyPr>
          <a:lstStyle/>
          <a:p>
            <a:r>
              <a:rPr lang="nb-NO" sz="2400" dirty="0" err="1"/>
              <a:t>Simulation</a:t>
            </a:r>
            <a:r>
              <a:rPr lang="nb-NO" sz="2400" dirty="0"/>
              <a:t> </a:t>
            </a:r>
            <a:r>
              <a:rPr lang="nb-NO" sz="2400" dirty="0" err="1"/>
              <a:t>waveforms</a:t>
            </a:r>
            <a:r>
              <a:rPr lang="nb-NO" sz="2400" dirty="0"/>
              <a:t>, </a:t>
            </a:r>
            <a:r>
              <a:rPr lang="nb-NO" sz="2400" dirty="0" err="1"/>
              <a:t>showing</a:t>
            </a:r>
            <a:r>
              <a:rPr lang="nb-NO" sz="2400" dirty="0"/>
              <a:t> initial WB </a:t>
            </a:r>
            <a:r>
              <a:rPr lang="nb-NO" sz="2400" dirty="0" err="1"/>
              <a:t>transactions</a:t>
            </a:r>
            <a:r>
              <a:rPr lang="nb-NO" sz="2400" dirty="0"/>
              <a:t> </a:t>
            </a:r>
            <a:r>
              <a:rPr lang="nb-NO" sz="2400" dirty="0" err="1"/>
              <a:t>on</a:t>
            </a:r>
            <a:r>
              <a:rPr lang="nb-NO" sz="2400" dirty="0"/>
              <a:t> </a:t>
            </a:r>
            <a:r>
              <a:rPr lang="nb-NO" sz="2400" dirty="0" err="1"/>
              <a:t>both</a:t>
            </a:r>
            <a:r>
              <a:rPr lang="nb-NO" sz="2400" dirty="0"/>
              <a:t> </a:t>
            </a:r>
            <a:r>
              <a:rPr lang="nb-NO" sz="2400" dirty="0" err="1"/>
              <a:t>controllers</a:t>
            </a:r>
            <a:r>
              <a:rPr lang="nb-NO" sz="2400" dirty="0"/>
              <a:t>, CAN </a:t>
            </a:r>
            <a:r>
              <a:rPr lang="nb-NO" sz="2400" dirty="0" err="1"/>
              <a:t>transmission</a:t>
            </a:r>
            <a:r>
              <a:rPr lang="nb-NO" sz="2400" dirty="0"/>
              <a:t>, and CAN IRQ lines </a:t>
            </a:r>
            <a:r>
              <a:rPr lang="nb-NO" sz="2400" dirty="0" err="1"/>
              <a:t>going</a:t>
            </a:r>
            <a:r>
              <a:rPr lang="nb-NO" sz="2400" dirty="0"/>
              <a:t> </a:t>
            </a:r>
            <a:r>
              <a:rPr lang="nb-NO" sz="2400" dirty="0" err="1"/>
              <a:t>low</a:t>
            </a:r>
            <a:r>
              <a:rPr lang="nb-NO" sz="2400" dirty="0"/>
              <a:t> </a:t>
            </a:r>
            <a:r>
              <a:rPr lang="nb-NO" sz="2400" dirty="0" err="1"/>
              <a:t>after</a:t>
            </a:r>
            <a:r>
              <a:rPr lang="nb-NO" sz="2400" dirty="0"/>
              <a:t> </a:t>
            </a:r>
            <a:r>
              <a:rPr lang="nb-NO" sz="2400" dirty="0" err="1"/>
              <a:t>message</a:t>
            </a:r>
            <a:endParaRPr lang="en-US" sz="2400" dirty="0"/>
          </a:p>
        </p:txBody>
      </p:sp>
      <p:pic>
        <p:nvPicPr>
          <p:cNvPr id="10" name="Picture 9">
            <a:extLst>
              <a:ext uri="{FF2B5EF4-FFF2-40B4-BE49-F238E27FC236}">
                <a16:creationId xmlns:a16="http://schemas.microsoft.com/office/drawing/2014/main" id="{DB8D5E78-9297-4BEF-BE8F-8499407FD9E9}"/>
              </a:ext>
            </a:extLst>
          </p:cNvPr>
          <p:cNvPicPr>
            <a:picLocks noChangeAspect="1"/>
          </p:cNvPicPr>
          <p:nvPr/>
        </p:nvPicPr>
        <p:blipFill>
          <a:blip r:embed="rId3"/>
          <a:stretch>
            <a:fillRect/>
          </a:stretch>
        </p:blipFill>
        <p:spPr>
          <a:xfrm>
            <a:off x="962628" y="1917175"/>
            <a:ext cx="10619598" cy="3919622"/>
          </a:xfrm>
          <a:prstGeom prst="rect">
            <a:avLst/>
          </a:prstGeom>
        </p:spPr>
      </p:pic>
    </p:spTree>
    <p:extLst>
      <p:ext uri="{BB962C8B-B14F-4D97-AF65-F5344CB8AC3E}">
        <p14:creationId xmlns:p14="http://schemas.microsoft.com/office/powerpoint/2010/main" val="2744435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nSpc>
                <a:spcPct val="100000"/>
              </a:lnSpc>
            </a:pPr>
            <a:r>
              <a:rPr lang="nb-NO" dirty="0"/>
              <a:t>OpenCores CAN Protocol Controller Simulations</a:t>
            </a:r>
          </a:p>
        </p:txBody>
      </p:sp>
      <p:sp>
        <p:nvSpPr>
          <p:cNvPr id="6" name="Date Placeholder 5"/>
          <p:cNvSpPr>
            <a:spLocks noGrp="1"/>
          </p:cNvSpPr>
          <p:nvPr>
            <p:ph type="dt" sz="half" idx="10"/>
          </p:nvPr>
        </p:nvSpPr>
        <p:spPr/>
        <p:txBody>
          <a:bodyPr/>
          <a:lstStyle/>
          <a:p>
            <a:r>
              <a:rPr lang="en-US" smtClean="0"/>
              <a:t>13-Apr-2018</a:t>
            </a:r>
            <a:endParaRPr lang="en-US"/>
          </a:p>
        </p:txBody>
      </p:sp>
      <p:sp>
        <p:nvSpPr>
          <p:cNvPr id="4" name="Plassholder for bunntekst 3"/>
          <p:cNvSpPr>
            <a:spLocks noGrp="1"/>
          </p:cNvSpPr>
          <p:nvPr>
            <p:ph type="ftr" sz="quarter" idx="11"/>
          </p:nvPr>
        </p:nvSpPr>
        <p:spPr/>
        <p:txBody>
          <a:bodyPr/>
          <a:lstStyle/>
          <a:p>
            <a:r>
              <a:rPr lang="nb-NO" smtClean="0"/>
              <a:t>Production Readyness Review</a:t>
            </a:r>
            <a:endParaRPr lang="nb-NO" dirty="0"/>
          </a:p>
        </p:txBody>
      </p:sp>
      <p:sp>
        <p:nvSpPr>
          <p:cNvPr id="5" name="Plassholder for lysbildenummer 4"/>
          <p:cNvSpPr>
            <a:spLocks noGrp="1"/>
          </p:cNvSpPr>
          <p:nvPr>
            <p:ph type="sldNum" sz="quarter" idx="12"/>
          </p:nvPr>
        </p:nvSpPr>
        <p:spPr/>
        <p:txBody>
          <a:bodyPr/>
          <a:lstStyle/>
          <a:p>
            <a:fld id="{D0BEE4E4-E047-6A49-BCB9-4D06E7BA237B}" type="slidenum">
              <a:rPr lang="nb-NO" smtClean="0"/>
              <a:pPr/>
              <a:t>52</a:t>
            </a:fld>
            <a:endParaRPr lang="nb-NO" dirty="0"/>
          </a:p>
        </p:txBody>
      </p:sp>
      <p:sp>
        <p:nvSpPr>
          <p:cNvPr id="9" name="Content Placeholder 8">
            <a:extLst>
              <a:ext uri="{FF2B5EF4-FFF2-40B4-BE49-F238E27FC236}">
                <a16:creationId xmlns:a16="http://schemas.microsoft.com/office/drawing/2014/main" id="{946D1018-DFE6-47A0-A392-3BBF6DE992EE}"/>
              </a:ext>
            </a:extLst>
          </p:cNvPr>
          <p:cNvSpPr>
            <a:spLocks noGrp="1"/>
          </p:cNvSpPr>
          <p:nvPr>
            <p:ph idx="4294967295"/>
          </p:nvPr>
        </p:nvSpPr>
        <p:spPr>
          <a:xfrm>
            <a:off x="0" y="933450"/>
            <a:ext cx="10515600" cy="5243513"/>
          </a:xfrm>
        </p:spPr>
        <p:txBody>
          <a:bodyPr/>
          <a:lstStyle/>
          <a:p>
            <a:r>
              <a:rPr lang="nb-NO" dirty="0" err="1"/>
              <a:t>sample_point</a:t>
            </a:r>
            <a:r>
              <a:rPr lang="nb-NO" dirty="0"/>
              <a:t> marks </a:t>
            </a:r>
            <a:r>
              <a:rPr lang="nb-NO" dirty="0" err="1"/>
              <a:t>the</a:t>
            </a:r>
            <a:r>
              <a:rPr lang="nb-NO" dirty="0"/>
              <a:t> </a:t>
            </a:r>
            <a:r>
              <a:rPr lang="nb-NO" dirty="0" err="1"/>
              <a:t>point</a:t>
            </a:r>
            <a:r>
              <a:rPr lang="nb-NO" dirty="0"/>
              <a:t> </a:t>
            </a:r>
            <a:r>
              <a:rPr lang="nb-NO" dirty="0" err="1"/>
              <a:t>where</a:t>
            </a:r>
            <a:r>
              <a:rPr lang="nb-NO" dirty="0"/>
              <a:t> bits </a:t>
            </a:r>
            <a:r>
              <a:rPr lang="nb-NO" dirty="0" err="1"/>
              <a:t>on</a:t>
            </a:r>
            <a:r>
              <a:rPr lang="nb-NO" dirty="0"/>
              <a:t> </a:t>
            </a:r>
            <a:r>
              <a:rPr lang="nb-NO" dirty="0" err="1"/>
              <a:t>rx_i</a:t>
            </a:r>
            <a:r>
              <a:rPr lang="nb-NO" dirty="0"/>
              <a:t> </a:t>
            </a:r>
            <a:r>
              <a:rPr lang="nb-NO" dirty="0" err="1"/>
              <a:t>are</a:t>
            </a:r>
            <a:r>
              <a:rPr lang="nb-NO" dirty="0"/>
              <a:t> </a:t>
            </a:r>
            <a:r>
              <a:rPr lang="nb-NO" dirty="0" err="1"/>
              <a:t>being</a:t>
            </a:r>
            <a:r>
              <a:rPr lang="nb-NO" dirty="0"/>
              <a:t> </a:t>
            </a:r>
            <a:r>
              <a:rPr lang="nb-NO" dirty="0" err="1"/>
              <a:t>sampled</a:t>
            </a:r>
            <a:endParaRPr lang="nb-NO" dirty="0"/>
          </a:p>
          <a:p>
            <a:r>
              <a:rPr lang="nb-NO" dirty="0"/>
              <a:t>The </a:t>
            </a:r>
            <a:r>
              <a:rPr lang="nb-NO" dirty="0" err="1"/>
              <a:t>simulated</a:t>
            </a:r>
            <a:r>
              <a:rPr lang="nb-NO" dirty="0"/>
              <a:t> bit </a:t>
            </a:r>
            <a:r>
              <a:rPr lang="nb-NO" dirty="0" err="1"/>
              <a:t>period</a:t>
            </a:r>
            <a:r>
              <a:rPr lang="nb-NO" dirty="0"/>
              <a:t> is 1 </a:t>
            </a:r>
            <a:r>
              <a:rPr lang="nb-NO" dirty="0" err="1"/>
              <a:t>us</a:t>
            </a:r>
            <a:r>
              <a:rPr lang="nb-NO" dirty="0"/>
              <a:t>, as it </a:t>
            </a:r>
            <a:r>
              <a:rPr lang="nb-NO" dirty="0" err="1"/>
              <a:t>was</a:t>
            </a:r>
            <a:r>
              <a:rPr lang="nb-NO" dirty="0"/>
              <a:t> </a:t>
            </a:r>
            <a:r>
              <a:rPr lang="nb-NO" dirty="0" err="1"/>
              <a:t>configured</a:t>
            </a:r>
            <a:r>
              <a:rPr lang="nb-NO" dirty="0"/>
              <a:t> for</a:t>
            </a:r>
          </a:p>
          <a:p>
            <a:r>
              <a:rPr lang="nb-NO" dirty="0"/>
              <a:t>The sampling </a:t>
            </a:r>
            <a:r>
              <a:rPr lang="nb-NO" dirty="0" err="1"/>
              <a:t>point</a:t>
            </a:r>
            <a:r>
              <a:rPr lang="nb-NO" dirty="0"/>
              <a:t> is </a:t>
            </a:r>
            <a:r>
              <a:rPr lang="nb-NO" dirty="0" err="1"/>
              <a:t>located</a:t>
            </a:r>
            <a:r>
              <a:rPr lang="nb-NO" dirty="0"/>
              <a:t> at 7/10ths </a:t>
            </a:r>
            <a:r>
              <a:rPr lang="nb-NO" dirty="0" err="1"/>
              <a:t>of</a:t>
            </a:r>
            <a:r>
              <a:rPr lang="nb-NO" dirty="0"/>
              <a:t> a </a:t>
            </a:r>
            <a:r>
              <a:rPr lang="nb-NO" dirty="0" err="1"/>
              <a:t>microsecond</a:t>
            </a:r>
            <a:r>
              <a:rPr lang="nb-NO" dirty="0"/>
              <a:t> </a:t>
            </a:r>
            <a:r>
              <a:rPr lang="nb-NO" dirty="0" err="1"/>
              <a:t>into</a:t>
            </a:r>
            <a:r>
              <a:rPr lang="nb-NO" dirty="0"/>
              <a:t> </a:t>
            </a:r>
            <a:r>
              <a:rPr lang="nb-NO" dirty="0" err="1"/>
              <a:t>each</a:t>
            </a:r>
            <a:r>
              <a:rPr lang="nb-NO" dirty="0"/>
              <a:t> bit, </a:t>
            </a:r>
            <a:r>
              <a:rPr lang="nb-NO" dirty="0" err="1"/>
              <a:t>corresponding</a:t>
            </a:r>
            <a:r>
              <a:rPr lang="nb-NO" dirty="0"/>
              <a:t> to </a:t>
            </a:r>
            <a:r>
              <a:rPr lang="nb-NO" dirty="0" err="1"/>
              <a:t>what</a:t>
            </a:r>
            <a:r>
              <a:rPr lang="nb-NO" dirty="0"/>
              <a:t> </a:t>
            </a:r>
            <a:r>
              <a:rPr lang="en-US" dirty="0"/>
              <a:t>t</a:t>
            </a:r>
            <a:r>
              <a:rPr lang="en-US" baseline="-25000" dirty="0"/>
              <a:t>SEG1</a:t>
            </a:r>
            <a:r>
              <a:rPr lang="en-US" dirty="0"/>
              <a:t> and t</a:t>
            </a:r>
            <a:r>
              <a:rPr lang="en-US" baseline="-25000" dirty="0"/>
              <a:t>SEG2</a:t>
            </a:r>
            <a:r>
              <a:rPr lang="en-US" dirty="0"/>
              <a:t> were configured for</a:t>
            </a:r>
          </a:p>
        </p:txBody>
      </p:sp>
      <p:pic>
        <p:nvPicPr>
          <p:cNvPr id="3" name="Picture 2">
            <a:extLst>
              <a:ext uri="{FF2B5EF4-FFF2-40B4-BE49-F238E27FC236}">
                <a16:creationId xmlns:a16="http://schemas.microsoft.com/office/drawing/2014/main" id="{C671E0BF-8413-4267-8F9D-C9B272EFDD5C}"/>
              </a:ext>
            </a:extLst>
          </p:cNvPr>
          <p:cNvPicPr>
            <a:picLocks noChangeAspect="1"/>
          </p:cNvPicPr>
          <p:nvPr/>
        </p:nvPicPr>
        <p:blipFill>
          <a:blip r:embed="rId3"/>
          <a:stretch>
            <a:fillRect/>
          </a:stretch>
        </p:blipFill>
        <p:spPr>
          <a:xfrm>
            <a:off x="627377" y="4343734"/>
            <a:ext cx="10937246" cy="1464401"/>
          </a:xfrm>
          <a:prstGeom prst="rect">
            <a:avLst/>
          </a:prstGeom>
        </p:spPr>
      </p:pic>
    </p:spTree>
    <p:extLst>
      <p:ext uri="{BB962C8B-B14F-4D97-AF65-F5344CB8AC3E}">
        <p14:creationId xmlns:p14="http://schemas.microsoft.com/office/powerpoint/2010/main" val="782838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nSpc>
                <a:spcPct val="100000"/>
              </a:lnSpc>
            </a:pPr>
            <a:r>
              <a:rPr lang="nb-NO" dirty="0"/>
              <a:t>OpenCores CAN Protocol Controller Simulations</a:t>
            </a:r>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Plassholder for bunntekst 3"/>
          <p:cNvSpPr>
            <a:spLocks noGrp="1"/>
          </p:cNvSpPr>
          <p:nvPr>
            <p:ph type="ftr" sz="quarter" idx="11"/>
          </p:nvPr>
        </p:nvSpPr>
        <p:spPr/>
        <p:txBody>
          <a:bodyPr/>
          <a:lstStyle/>
          <a:p>
            <a:r>
              <a:rPr lang="nb-NO" smtClean="0"/>
              <a:t>Production Readyness Review</a:t>
            </a:r>
            <a:endParaRPr lang="nb-NO" dirty="0"/>
          </a:p>
        </p:txBody>
      </p:sp>
      <p:sp>
        <p:nvSpPr>
          <p:cNvPr id="5" name="Plassholder for lysbildenummer 4"/>
          <p:cNvSpPr>
            <a:spLocks noGrp="1"/>
          </p:cNvSpPr>
          <p:nvPr>
            <p:ph type="sldNum" sz="quarter" idx="12"/>
          </p:nvPr>
        </p:nvSpPr>
        <p:spPr/>
        <p:txBody>
          <a:bodyPr/>
          <a:lstStyle/>
          <a:p>
            <a:fld id="{D0BEE4E4-E047-6A49-BCB9-4D06E7BA237B}" type="slidenum">
              <a:rPr lang="nb-NO" smtClean="0"/>
              <a:pPr/>
              <a:t>53</a:t>
            </a:fld>
            <a:endParaRPr lang="nb-NO" dirty="0"/>
          </a:p>
        </p:txBody>
      </p:sp>
      <p:sp>
        <p:nvSpPr>
          <p:cNvPr id="9" name="Content Placeholder 8">
            <a:extLst>
              <a:ext uri="{FF2B5EF4-FFF2-40B4-BE49-F238E27FC236}">
                <a16:creationId xmlns:a16="http://schemas.microsoft.com/office/drawing/2014/main" id="{946D1018-DFE6-47A0-A392-3BBF6DE992EE}"/>
              </a:ext>
            </a:extLst>
          </p:cNvPr>
          <p:cNvSpPr>
            <a:spLocks noGrp="1"/>
          </p:cNvSpPr>
          <p:nvPr>
            <p:ph idx="4294967295"/>
          </p:nvPr>
        </p:nvSpPr>
        <p:spPr>
          <a:xfrm>
            <a:off x="0" y="933450"/>
            <a:ext cx="10515600" cy="5243513"/>
          </a:xfrm>
        </p:spPr>
        <p:txBody>
          <a:bodyPr/>
          <a:lstStyle/>
          <a:p>
            <a:pPr marL="0" indent="0">
              <a:buNone/>
            </a:pPr>
            <a:r>
              <a:rPr lang="en-US" dirty="0"/>
              <a:t>Testbench log</a:t>
            </a:r>
          </a:p>
        </p:txBody>
      </p:sp>
      <p:sp>
        <p:nvSpPr>
          <p:cNvPr id="6" name="TextBox 5">
            <a:extLst>
              <a:ext uri="{FF2B5EF4-FFF2-40B4-BE49-F238E27FC236}">
                <a16:creationId xmlns:a16="http://schemas.microsoft.com/office/drawing/2014/main" id="{AFFED33F-A590-4E3C-9A50-D207A0F28B91}"/>
              </a:ext>
            </a:extLst>
          </p:cNvPr>
          <p:cNvSpPr txBox="1"/>
          <p:nvPr/>
        </p:nvSpPr>
        <p:spPr>
          <a:xfrm>
            <a:off x="987450" y="2233319"/>
            <a:ext cx="10569953" cy="4185761"/>
          </a:xfrm>
          <a:prstGeom prst="rect">
            <a:avLst/>
          </a:prstGeom>
          <a:noFill/>
        </p:spPr>
        <p:txBody>
          <a:bodyPr wrap="square" rtlCol="0">
            <a:spAutoFit/>
          </a:bodyPr>
          <a:lstStyle/>
          <a:p>
            <a:r>
              <a:rPr lang="en-US" sz="700" dirty="0">
                <a:latin typeface="Courier Code" panose="02000509000000000000" pitchFamily="49" charset="0"/>
              </a:rPr>
              <a:t># UVVM: ID_LOG_HDR                      4940.0 ns  TB seq.              Start a transaction from CAN0 to CAN1</a:t>
            </a:r>
          </a:p>
          <a:p>
            <a:r>
              <a:rPr lang="en-US" sz="700" dirty="0">
                <a:latin typeface="Courier Code" panose="02000509000000000000" pitchFamily="49" charset="0"/>
              </a:rPr>
              <a:t># UVVM: -------------------------------------------------------------------------------------------------------------------------------------------------------------------------</a:t>
            </a:r>
          </a:p>
          <a:p>
            <a:r>
              <a:rPr lang="en-US" sz="700" dirty="0">
                <a:latin typeface="Courier Code" panose="02000509000000000000" pitchFamily="49" charset="0"/>
              </a:rPr>
              <a:t># UVVM: ID_BFM                          5115.0 ns  TB seq.              </a:t>
            </a:r>
            <a:r>
              <a:rPr lang="en-US" sz="700" dirty="0" err="1">
                <a:latin typeface="Courier Code" panose="02000509000000000000" pitchFamily="49" charset="0"/>
              </a:rPr>
              <a:t>wb_write</a:t>
            </a:r>
            <a:r>
              <a:rPr lang="en-US" sz="700" dirty="0">
                <a:latin typeface="Courier Code" panose="02000509000000000000" pitchFamily="49" charset="0"/>
              </a:rPr>
              <a:t>(A:x"0A", </a:t>
            </a:r>
            <a:r>
              <a:rPr lang="en-US" sz="700" dirty="0" err="1">
                <a:latin typeface="Courier Code" panose="02000509000000000000" pitchFamily="49" charset="0"/>
              </a:rPr>
              <a:t>x"BB</a:t>
            </a:r>
            <a:r>
              <a:rPr lang="en-US" sz="700" dirty="0">
                <a:latin typeface="Courier Code" panose="02000509000000000000" pitchFamily="49" charset="0"/>
              </a:rPr>
              <a:t>") completed. Set TXID1 to </a:t>
            </a:r>
            <a:r>
              <a:rPr lang="en-US" sz="700" dirty="0" err="1">
                <a:latin typeface="Courier Code" panose="02000509000000000000" pitchFamily="49" charset="0"/>
              </a:rPr>
              <a:t>xBB</a:t>
            </a:r>
            <a:endParaRPr lang="en-US" sz="700" dirty="0">
              <a:latin typeface="Courier Code" panose="02000509000000000000" pitchFamily="49" charset="0"/>
            </a:endParaRPr>
          </a:p>
          <a:p>
            <a:r>
              <a:rPr lang="en-US" sz="700" dirty="0">
                <a:latin typeface="Courier Code" panose="02000509000000000000" pitchFamily="49" charset="0"/>
              </a:rPr>
              <a:t># UVVM: ID_BFM                          5465.0 ns  TB seq.              </a:t>
            </a:r>
            <a:r>
              <a:rPr lang="en-US" sz="700" dirty="0" err="1">
                <a:latin typeface="Courier Code" panose="02000509000000000000" pitchFamily="49" charset="0"/>
              </a:rPr>
              <a:t>wb_write</a:t>
            </a:r>
            <a:r>
              <a:rPr lang="en-US" sz="700" dirty="0">
                <a:latin typeface="Courier Code" panose="02000509000000000000" pitchFamily="49" charset="0"/>
              </a:rPr>
              <a:t>(A:x"0B", x"08") completed. Set TXID2 to x08, 8 bytes data</a:t>
            </a:r>
          </a:p>
          <a:p>
            <a:r>
              <a:rPr lang="en-US" sz="700" dirty="0">
                <a:latin typeface="Courier Code" panose="02000509000000000000" pitchFamily="49" charset="0"/>
              </a:rPr>
              <a:t># UVVM: ID_BFM                          5815.0 ns  TB seq.              </a:t>
            </a:r>
            <a:r>
              <a:rPr lang="en-US" sz="700" dirty="0" err="1">
                <a:latin typeface="Courier Code" panose="02000509000000000000" pitchFamily="49" charset="0"/>
              </a:rPr>
              <a:t>wb_write</a:t>
            </a:r>
            <a:r>
              <a:rPr lang="en-US" sz="700" dirty="0">
                <a:latin typeface="Courier Code" panose="02000509000000000000" pitchFamily="49" charset="0"/>
              </a:rPr>
              <a:t>(A:x"0C", x"11") completed. Set data1 to x11</a:t>
            </a:r>
          </a:p>
          <a:p>
            <a:r>
              <a:rPr lang="en-US" sz="700" dirty="0">
                <a:latin typeface="Courier Code" panose="02000509000000000000" pitchFamily="49" charset="0"/>
              </a:rPr>
              <a:t># UVVM: ID_BFM                          6165.0 ns  TB seq.              </a:t>
            </a:r>
            <a:r>
              <a:rPr lang="en-US" sz="700" dirty="0" err="1">
                <a:latin typeface="Courier Code" panose="02000509000000000000" pitchFamily="49" charset="0"/>
              </a:rPr>
              <a:t>wb_write</a:t>
            </a:r>
            <a:r>
              <a:rPr lang="en-US" sz="700" dirty="0">
                <a:latin typeface="Courier Code" panose="02000509000000000000" pitchFamily="49" charset="0"/>
              </a:rPr>
              <a:t>(A:x"0D", x"22") completed. Set data2 to x22</a:t>
            </a:r>
          </a:p>
          <a:p>
            <a:r>
              <a:rPr lang="en-US" sz="700" dirty="0">
                <a:latin typeface="Courier Code" panose="02000509000000000000" pitchFamily="49" charset="0"/>
              </a:rPr>
              <a:t># UVVM: ID_BFM                          6515.0 ns  TB seq.              </a:t>
            </a:r>
            <a:r>
              <a:rPr lang="en-US" sz="700" dirty="0" err="1">
                <a:latin typeface="Courier Code" panose="02000509000000000000" pitchFamily="49" charset="0"/>
              </a:rPr>
              <a:t>wb_write</a:t>
            </a:r>
            <a:r>
              <a:rPr lang="en-US" sz="700" dirty="0">
                <a:latin typeface="Courier Code" panose="02000509000000000000" pitchFamily="49" charset="0"/>
              </a:rPr>
              <a:t>(A:x"0E", x"33") completed. Set data3 to x33</a:t>
            </a:r>
          </a:p>
          <a:p>
            <a:r>
              <a:rPr lang="en-US" sz="700" dirty="0">
                <a:latin typeface="Courier Code" panose="02000509000000000000" pitchFamily="49" charset="0"/>
              </a:rPr>
              <a:t># UVVM: ID_BFM                          6865.0 ns  TB seq.              </a:t>
            </a:r>
            <a:r>
              <a:rPr lang="en-US" sz="700" dirty="0" err="1">
                <a:latin typeface="Courier Code" panose="02000509000000000000" pitchFamily="49" charset="0"/>
              </a:rPr>
              <a:t>wb_write</a:t>
            </a:r>
            <a:r>
              <a:rPr lang="en-US" sz="700" dirty="0">
                <a:latin typeface="Courier Code" panose="02000509000000000000" pitchFamily="49" charset="0"/>
              </a:rPr>
              <a:t>(A:x"0F", x"44") completed. Set data4 to x44</a:t>
            </a:r>
          </a:p>
          <a:p>
            <a:r>
              <a:rPr lang="en-US" sz="700" dirty="0">
                <a:latin typeface="Courier Code" panose="02000509000000000000" pitchFamily="49" charset="0"/>
              </a:rPr>
              <a:t># UVVM: ID_BFM                          7215.0 ns  TB seq.              </a:t>
            </a:r>
            <a:r>
              <a:rPr lang="en-US" sz="700" dirty="0" err="1">
                <a:latin typeface="Courier Code" panose="02000509000000000000" pitchFamily="49" charset="0"/>
              </a:rPr>
              <a:t>wb_write</a:t>
            </a:r>
            <a:r>
              <a:rPr lang="en-US" sz="700" dirty="0">
                <a:latin typeface="Courier Code" panose="02000509000000000000" pitchFamily="49" charset="0"/>
              </a:rPr>
              <a:t>(A:x"10", x"55") completed. Set data5 to x55</a:t>
            </a:r>
          </a:p>
          <a:p>
            <a:r>
              <a:rPr lang="en-US" sz="700" dirty="0">
                <a:latin typeface="Courier Code" panose="02000509000000000000" pitchFamily="49" charset="0"/>
              </a:rPr>
              <a:t># UVVM: ID_BFM                          7565.0 ns  TB seq.              </a:t>
            </a:r>
            <a:r>
              <a:rPr lang="en-US" sz="700" dirty="0" err="1">
                <a:latin typeface="Courier Code" panose="02000509000000000000" pitchFamily="49" charset="0"/>
              </a:rPr>
              <a:t>wb_write</a:t>
            </a:r>
            <a:r>
              <a:rPr lang="en-US" sz="700" dirty="0">
                <a:latin typeface="Courier Code" panose="02000509000000000000" pitchFamily="49" charset="0"/>
              </a:rPr>
              <a:t>(A:x"11", x"66") completed. Set data6 to x66</a:t>
            </a:r>
          </a:p>
          <a:p>
            <a:r>
              <a:rPr lang="en-US" sz="700" dirty="0">
                <a:latin typeface="Courier Code" panose="02000509000000000000" pitchFamily="49" charset="0"/>
              </a:rPr>
              <a:t># UVVM: ID_BFM                          7915.0 ns  TB seq.              </a:t>
            </a:r>
            <a:r>
              <a:rPr lang="en-US" sz="700" dirty="0" err="1">
                <a:latin typeface="Courier Code" panose="02000509000000000000" pitchFamily="49" charset="0"/>
              </a:rPr>
              <a:t>wb_write</a:t>
            </a:r>
            <a:r>
              <a:rPr lang="en-US" sz="700" dirty="0">
                <a:latin typeface="Courier Code" panose="02000509000000000000" pitchFamily="49" charset="0"/>
              </a:rPr>
              <a:t>(A:x"12", x"77") completed. Set data7 to x77</a:t>
            </a:r>
          </a:p>
          <a:p>
            <a:r>
              <a:rPr lang="en-US" sz="700" dirty="0">
                <a:latin typeface="Courier Code" panose="02000509000000000000" pitchFamily="49" charset="0"/>
              </a:rPr>
              <a:t># UVVM: ID_BFM                          8265.0 ns  TB seq.              </a:t>
            </a:r>
            <a:r>
              <a:rPr lang="en-US" sz="700" dirty="0" err="1">
                <a:latin typeface="Courier Code" panose="02000509000000000000" pitchFamily="49" charset="0"/>
              </a:rPr>
              <a:t>wb_write</a:t>
            </a:r>
            <a:r>
              <a:rPr lang="en-US" sz="700" dirty="0">
                <a:latin typeface="Courier Code" panose="02000509000000000000" pitchFamily="49" charset="0"/>
              </a:rPr>
              <a:t>(A:x"13", x"88") completed. Set data8 to x88</a:t>
            </a:r>
          </a:p>
          <a:p>
            <a:r>
              <a:rPr lang="en-US" sz="700" dirty="0">
                <a:latin typeface="Courier Code" panose="02000509000000000000" pitchFamily="49" charset="0"/>
              </a:rPr>
              <a:t># UVVM: ID_BFM                          8615.0 ns  TB seq.              </a:t>
            </a:r>
            <a:r>
              <a:rPr lang="en-US" sz="700" dirty="0" err="1">
                <a:latin typeface="Courier Code" panose="02000509000000000000" pitchFamily="49" charset="0"/>
              </a:rPr>
              <a:t>wb_write</a:t>
            </a:r>
            <a:r>
              <a:rPr lang="en-US" sz="700" dirty="0">
                <a:latin typeface="Courier Code" panose="02000509000000000000" pitchFamily="49" charset="0"/>
              </a:rPr>
              <a:t>(A:x"01", x"01") completed. Request transmission on CAN0</a:t>
            </a:r>
          </a:p>
          <a:p>
            <a:r>
              <a:rPr lang="en-US" sz="700" dirty="0">
                <a:latin typeface="Courier Code" panose="02000509000000000000" pitchFamily="49" charset="0"/>
              </a:rPr>
              <a:t># UVVM: </a:t>
            </a:r>
          </a:p>
          <a:p>
            <a:r>
              <a:rPr lang="en-US" sz="700" dirty="0">
                <a:latin typeface="Courier Code" panose="02000509000000000000" pitchFamily="49" charset="0"/>
              </a:rPr>
              <a:t># UVVM: </a:t>
            </a:r>
          </a:p>
          <a:p>
            <a:r>
              <a:rPr lang="en-US" sz="700" dirty="0">
                <a:latin typeface="Courier Code" panose="02000509000000000000" pitchFamily="49" charset="0"/>
              </a:rPr>
              <a:t># UVVM: ID_LOG_HDR                      8615.0 ns  TB seq.              Wait for CAN1 to receive message</a:t>
            </a:r>
          </a:p>
          <a:p>
            <a:r>
              <a:rPr lang="en-US" sz="700" dirty="0">
                <a:latin typeface="Courier Code" panose="02000509000000000000" pitchFamily="49" charset="0"/>
              </a:rPr>
              <a:t># UVVM: -------------------------------------------------------------------------------------------------------------------------------------------------------------------------</a:t>
            </a:r>
          </a:p>
          <a:p>
            <a:r>
              <a:rPr lang="en-US" sz="700" dirty="0">
                <a:latin typeface="Courier Code" panose="02000509000000000000" pitchFamily="49" charset="0"/>
              </a:rPr>
              <a:t># UVVM: </a:t>
            </a:r>
          </a:p>
          <a:p>
            <a:r>
              <a:rPr lang="en-US" sz="700" dirty="0">
                <a:latin typeface="Courier Code" panose="02000509000000000000" pitchFamily="49" charset="0"/>
              </a:rPr>
              <a:t># UVVM: </a:t>
            </a:r>
          </a:p>
          <a:p>
            <a:r>
              <a:rPr lang="en-US" sz="700" dirty="0">
                <a:latin typeface="Courier Code" panose="02000509000000000000" pitchFamily="49" charset="0"/>
              </a:rPr>
              <a:t># UVVM: ID_LOG_HDR                    125613.5 ns  TB seq.              Got interrupt from CAN1.</a:t>
            </a:r>
          </a:p>
          <a:p>
            <a:r>
              <a:rPr lang="en-US" sz="700" dirty="0">
                <a:latin typeface="Courier Code" panose="02000509000000000000" pitchFamily="49" charset="0"/>
              </a:rPr>
              <a:t># UVVM: -------------------------------------------------------------------------------------------------------------------------------------------------------------------------</a:t>
            </a:r>
          </a:p>
          <a:p>
            <a:r>
              <a:rPr lang="en-US" sz="700" dirty="0">
                <a:latin typeface="Courier Code" panose="02000509000000000000" pitchFamily="49" charset="0"/>
              </a:rPr>
              <a:t># UVVM: ID_BFM                        125790.0 ns  TB seq.              </a:t>
            </a:r>
            <a:r>
              <a:rPr lang="en-US" sz="700" dirty="0" err="1">
                <a:latin typeface="Courier Code" panose="02000509000000000000" pitchFamily="49" charset="0"/>
              </a:rPr>
              <a:t>wb_check</a:t>
            </a:r>
            <a:r>
              <a:rPr lang="en-US" sz="700" dirty="0">
                <a:latin typeface="Courier Code" panose="02000509000000000000" pitchFamily="49" charset="0"/>
              </a:rPr>
              <a:t>(A:x"00", </a:t>
            </a:r>
            <a:r>
              <a:rPr lang="en-US" sz="700" dirty="0" err="1">
                <a:latin typeface="Courier Code" panose="02000509000000000000" pitchFamily="49" charset="0"/>
              </a:rPr>
              <a:t>x"XX</a:t>
            </a:r>
            <a:r>
              <a:rPr lang="en-US" sz="700" dirty="0">
                <a:latin typeface="Courier Code" panose="02000509000000000000" pitchFamily="49" charset="0"/>
              </a:rPr>
              <a:t>")=&gt; OK, received data = x"3E". Check that CAN0 transmit interrupt was set</a:t>
            </a:r>
          </a:p>
          <a:p>
            <a:r>
              <a:rPr lang="en-US" sz="700" dirty="0">
                <a:latin typeface="Courier Code" panose="02000509000000000000" pitchFamily="49" charset="0"/>
              </a:rPr>
              <a:t># UVVM: ID_BFM                        126140.0 ns  TB seq.              </a:t>
            </a:r>
            <a:r>
              <a:rPr lang="en-US" sz="700" dirty="0" err="1">
                <a:latin typeface="Courier Code" panose="02000509000000000000" pitchFamily="49" charset="0"/>
              </a:rPr>
              <a:t>wb_check</a:t>
            </a:r>
            <a:r>
              <a:rPr lang="en-US" sz="700" dirty="0">
                <a:latin typeface="Courier Code" panose="02000509000000000000" pitchFamily="49" charset="0"/>
              </a:rPr>
              <a:t>(A:x"02", </a:t>
            </a:r>
            <a:r>
              <a:rPr lang="en-US" sz="700" dirty="0" err="1">
                <a:latin typeface="Courier Code" panose="02000509000000000000" pitchFamily="49" charset="0"/>
              </a:rPr>
              <a:t>x"XX</a:t>
            </a:r>
            <a:r>
              <a:rPr lang="en-US" sz="700" dirty="0">
                <a:latin typeface="Courier Code" panose="02000509000000000000" pitchFamily="49" charset="0"/>
              </a:rPr>
              <a:t>")=&gt; OK, received data = x"2C". Check that CAN0 transmit complete status bit is set</a:t>
            </a:r>
          </a:p>
          <a:p>
            <a:r>
              <a:rPr lang="en-US" sz="700" dirty="0">
                <a:latin typeface="Courier Code" panose="02000509000000000000" pitchFamily="49" charset="0"/>
              </a:rPr>
              <a:t># UVVM: ID_BFM                        126315.0 ns  TB seq.              </a:t>
            </a:r>
            <a:r>
              <a:rPr lang="en-US" sz="700" dirty="0" err="1">
                <a:latin typeface="Courier Code" panose="02000509000000000000" pitchFamily="49" charset="0"/>
              </a:rPr>
              <a:t>wb_check</a:t>
            </a:r>
            <a:r>
              <a:rPr lang="en-US" sz="700" dirty="0">
                <a:latin typeface="Courier Code" panose="02000509000000000000" pitchFamily="49" charset="0"/>
              </a:rPr>
              <a:t>(A:x"00", </a:t>
            </a:r>
            <a:r>
              <a:rPr lang="en-US" sz="700" dirty="0" err="1">
                <a:latin typeface="Courier Code" panose="02000509000000000000" pitchFamily="49" charset="0"/>
              </a:rPr>
              <a:t>x"XX</a:t>
            </a:r>
            <a:r>
              <a:rPr lang="en-US" sz="700" dirty="0">
                <a:latin typeface="Courier Code" panose="02000509000000000000" pitchFamily="49" charset="0"/>
              </a:rPr>
              <a:t>")=&gt; OK, received data = x"3E". Check that CAN1 receive interrupt was set</a:t>
            </a:r>
          </a:p>
          <a:p>
            <a:r>
              <a:rPr lang="en-US" sz="700" dirty="0">
                <a:latin typeface="Courier Code" panose="02000509000000000000" pitchFamily="49" charset="0"/>
              </a:rPr>
              <a:t># UVVM: </a:t>
            </a:r>
          </a:p>
          <a:p>
            <a:r>
              <a:rPr lang="en-US" sz="700" dirty="0">
                <a:latin typeface="Courier Code" panose="02000509000000000000" pitchFamily="49" charset="0"/>
              </a:rPr>
              <a:t># UVVM: </a:t>
            </a:r>
          </a:p>
          <a:p>
            <a:r>
              <a:rPr lang="en-US" sz="700" dirty="0">
                <a:latin typeface="Courier Code" panose="02000509000000000000" pitchFamily="49" charset="0"/>
              </a:rPr>
              <a:t># UVVM: ID_LOG_HDR                    127315.0 ns  TB seq.              Verify message received by CAN1</a:t>
            </a:r>
          </a:p>
          <a:p>
            <a:r>
              <a:rPr lang="en-US" sz="700" dirty="0">
                <a:latin typeface="Courier Code" panose="02000509000000000000" pitchFamily="49" charset="0"/>
              </a:rPr>
              <a:t># UVVM: -------------------------------------------------------------------------------------------------------------------------------------------------------------------------</a:t>
            </a:r>
          </a:p>
          <a:p>
            <a:r>
              <a:rPr lang="en-US" sz="700" dirty="0">
                <a:latin typeface="Courier Code" panose="02000509000000000000" pitchFamily="49" charset="0"/>
              </a:rPr>
              <a:t># UVVM: ID_BFM                        127490.0 ns  TB seq.              </a:t>
            </a:r>
            <a:r>
              <a:rPr lang="en-US" sz="700" dirty="0" err="1">
                <a:latin typeface="Courier Code" panose="02000509000000000000" pitchFamily="49" charset="0"/>
              </a:rPr>
              <a:t>wb_check</a:t>
            </a:r>
            <a:r>
              <a:rPr lang="en-US" sz="700" dirty="0">
                <a:latin typeface="Courier Code" panose="02000509000000000000" pitchFamily="49" charset="0"/>
              </a:rPr>
              <a:t>(A:x"14", </a:t>
            </a:r>
            <a:r>
              <a:rPr lang="en-US" sz="700" dirty="0" err="1">
                <a:latin typeface="Courier Code" panose="02000509000000000000" pitchFamily="49" charset="0"/>
              </a:rPr>
              <a:t>x"BB</a:t>
            </a:r>
            <a:r>
              <a:rPr lang="en-US" sz="700" dirty="0">
                <a:latin typeface="Courier Code" panose="02000509000000000000" pitchFamily="49" charset="0"/>
              </a:rPr>
              <a:t>")=&gt; OK, received data = </a:t>
            </a:r>
            <a:r>
              <a:rPr lang="en-US" sz="700" dirty="0" err="1">
                <a:latin typeface="Courier Code" panose="02000509000000000000" pitchFamily="49" charset="0"/>
              </a:rPr>
              <a:t>x"BB</a:t>
            </a:r>
            <a:r>
              <a:rPr lang="en-US" sz="700" dirty="0">
                <a:latin typeface="Courier Code" panose="02000509000000000000" pitchFamily="49" charset="0"/>
              </a:rPr>
              <a:t>". Verify received RXID1</a:t>
            </a:r>
          </a:p>
          <a:p>
            <a:r>
              <a:rPr lang="en-US" sz="700" dirty="0">
                <a:latin typeface="Courier Code" panose="02000509000000000000" pitchFamily="49" charset="0"/>
              </a:rPr>
              <a:t># UVVM: ID_BFM                        127840.0 ns  TB seq.              </a:t>
            </a:r>
            <a:r>
              <a:rPr lang="en-US" sz="700" dirty="0" err="1">
                <a:latin typeface="Courier Code" panose="02000509000000000000" pitchFamily="49" charset="0"/>
              </a:rPr>
              <a:t>wb_check</a:t>
            </a:r>
            <a:r>
              <a:rPr lang="en-US" sz="700" dirty="0">
                <a:latin typeface="Courier Code" panose="02000509000000000000" pitchFamily="49" charset="0"/>
              </a:rPr>
              <a:t>(A:x"15", x"08")=&gt; OK, received data = x"8". Verify received RXID2, 8 bytes data</a:t>
            </a:r>
          </a:p>
          <a:p>
            <a:r>
              <a:rPr lang="en-US" sz="700" dirty="0">
                <a:latin typeface="Courier Code" panose="02000509000000000000" pitchFamily="49" charset="0"/>
              </a:rPr>
              <a:t># UVVM: ID_BFM                        128190.0 ns  TB seq.              </a:t>
            </a:r>
            <a:r>
              <a:rPr lang="en-US" sz="700" dirty="0" err="1">
                <a:latin typeface="Courier Code" panose="02000509000000000000" pitchFamily="49" charset="0"/>
              </a:rPr>
              <a:t>wb_check</a:t>
            </a:r>
            <a:r>
              <a:rPr lang="en-US" sz="700" dirty="0">
                <a:latin typeface="Courier Code" panose="02000509000000000000" pitchFamily="49" charset="0"/>
              </a:rPr>
              <a:t>(A:x"16", x"11")=&gt; OK, received data = x"11". Verify received data byte 1</a:t>
            </a:r>
          </a:p>
          <a:p>
            <a:r>
              <a:rPr lang="en-US" sz="700" dirty="0">
                <a:latin typeface="Courier Code" panose="02000509000000000000" pitchFamily="49" charset="0"/>
              </a:rPr>
              <a:t># UVVM: ID_BFM                        128540.0 ns  TB seq.              </a:t>
            </a:r>
            <a:r>
              <a:rPr lang="en-US" sz="700" dirty="0" err="1">
                <a:latin typeface="Courier Code" panose="02000509000000000000" pitchFamily="49" charset="0"/>
              </a:rPr>
              <a:t>wb_check</a:t>
            </a:r>
            <a:r>
              <a:rPr lang="en-US" sz="700" dirty="0">
                <a:latin typeface="Courier Code" panose="02000509000000000000" pitchFamily="49" charset="0"/>
              </a:rPr>
              <a:t>(A:x"17", x"22")=&gt; OK, received data = x"22". Verify received data byte 2</a:t>
            </a:r>
          </a:p>
          <a:p>
            <a:r>
              <a:rPr lang="en-US" sz="700" dirty="0">
                <a:latin typeface="Courier Code" panose="02000509000000000000" pitchFamily="49" charset="0"/>
              </a:rPr>
              <a:t># UVVM: ID_BFM                        128890.0 ns  TB seq.              </a:t>
            </a:r>
            <a:r>
              <a:rPr lang="en-US" sz="700" dirty="0" err="1">
                <a:latin typeface="Courier Code" panose="02000509000000000000" pitchFamily="49" charset="0"/>
              </a:rPr>
              <a:t>wb_check</a:t>
            </a:r>
            <a:r>
              <a:rPr lang="en-US" sz="700" dirty="0">
                <a:latin typeface="Courier Code" panose="02000509000000000000" pitchFamily="49" charset="0"/>
              </a:rPr>
              <a:t>(A:x"18", x"33")=&gt; OK, received data = x"33". Verify received data byte 3</a:t>
            </a:r>
          </a:p>
          <a:p>
            <a:r>
              <a:rPr lang="en-US" sz="700" dirty="0">
                <a:latin typeface="Courier Code" panose="02000509000000000000" pitchFamily="49" charset="0"/>
              </a:rPr>
              <a:t># UVVM: ID_BFM                        129240.0 ns  TB seq.              </a:t>
            </a:r>
            <a:r>
              <a:rPr lang="en-US" sz="700" dirty="0" err="1">
                <a:latin typeface="Courier Code" panose="02000509000000000000" pitchFamily="49" charset="0"/>
              </a:rPr>
              <a:t>wb_check</a:t>
            </a:r>
            <a:r>
              <a:rPr lang="en-US" sz="700" dirty="0">
                <a:latin typeface="Courier Code" panose="02000509000000000000" pitchFamily="49" charset="0"/>
              </a:rPr>
              <a:t>(A:x"19", x"44")=&gt; OK, received data = x"44". Verify received data byte 4</a:t>
            </a:r>
          </a:p>
          <a:p>
            <a:r>
              <a:rPr lang="en-US" sz="700" dirty="0">
                <a:latin typeface="Courier Code" panose="02000509000000000000" pitchFamily="49" charset="0"/>
              </a:rPr>
              <a:t># UVVM: ID_BFM                        129590.0 ns  TB seq.              </a:t>
            </a:r>
            <a:r>
              <a:rPr lang="en-US" sz="700" dirty="0" err="1">
                <a:latin typeface="Courier Code" panose="02000509000000000000" pitchFamily="49" charset="0"/>
              </a:rPr>
              <a:t>wb_check</a:t>
            </a:r>
            <a:r>
              <a:rPr lang="en-US" sz="700" dirty="0">
                <a:latin typeface="Courier Code" panose="02000509000000000000" pitchFamily="49" charset="0"/>
              </a:rPr>
              <a:t>(A:x"1A", x"55")=&gt; OK, received data = x"55". Verify received data byte 5</a:t>
            </a:r>
          </a:p>
          <a:p>
            <a:r>
              <a:rPr lang="en-US" sz="700" dirty="0">
                <a:latin typeface="Courier Code" panose="02000509000000000000" pitchFamily="49" charset="0"/>
              </a:rPr>
              <a:t># UVVM: ID_BFM                        129940.0 ns  TB seq.              </a:t>
            </a:r>
            <a:r>
              <a:rPr lang="en-US" sz="700" dirty="0" err="1">
                <a:latin typeface="Courier Code" panose="02000509000000000000" pitchFamily="49" charset="0"/>
              </a:rPr>
              <a:t>wb_check</a:t>
            </a:r>
            <a:r>
              <a:rPr lang="en-US" sz="700" dirty="0">
                <a:latin typeface="Courier Code" panose="02000509000000000000" pitchFamily="49" charset="0"/>
              </a:rPr>
              <a:t>(A:x"1B", x"66")=&gt; OK, received data = x"66". Verify received data byte 6</a:t>
            </a:r>
          </a:p>
          <a:p>
            <a:r>
              <a:rPr lang="en-US" sz="700" dirty="0">
                <a:latin typeface="Courier Code" panose="02000509000000000000" pitchFamily="49" charset="0"/>
              </a:rPr>
              <a:t># UVVM: ID_BFM                        130290.0 ns  TB seq.              </a:t>
            </a:r>
            <a:r>
              <a:rPr lang="en-US" sz="700" dirty="0" err="1">
                <a:latin typeface="Courier Code" panose="02000509000000000000" pitchFamily="49" charset="0"/>
              </a:rPr>
              <a:t>wb_check</a:t>
            </a:r>
            <a:r>
              <a:rPr lang="en-US" sz="700" dirty="0">
                <a:latin typeface="Courier Code" panose="02000509000000000000" pitchFamily="49" charset="0"/>
              </a:rPr>
              <a:t>(A:x"1C", x"77")=&gt; OK, received data = x"77". Verify received data byte 7</a:t>
            </a:r>
          </a:p>
          <a:p>
            <a:r>
              <a:rPr lang="en-US" sz="700" dirty="0">
                <a:latin typeface="Courier Code" panose="02000509000000000000" pitchFamily="49" charset="0"/>
              </a:rPr>
              <a:t># UVVM: ID_BFM                        130640.0 ns  TB seq.              </a:t>
            </a:r>
            <a:r>
              <a:rPr lang="en-US" sz="700" dirty="0" err="1">
                <a:latin typeface="Courier Code" panose="02000509000000000000" pitchFamily="49" charset="0"/>
              </a:rPr>
              <a:t>wb_check</a:t>
            </a:r>
            <a:r>
              <a:rPr lang="en-US" sz="700" dirty="0">
                <a:latin typeface="Courier Code" panose="02000509000000000000" pitchFamily="49" charset="0"/>
              </a:rPr>
              <a:t>(A:x"1D", x"88")=&gt; OK, received data = x"88". Verify received data byte 8</a:t>
            </a:r>
          </a:p>
        </p:txBody>
      </p:sp>
      <p:sp>
        <p:nvSpPr>
          <p:cNvPr id="7" name="TextBox 6">
            <a:extLst>
              <a:ext uri="{FF2B5EF4-FFF2-40B4-BE49-F238E27FC236}">
                <a16:creationId xmlns:a16="http://schemas.microsoft.com/office/drawing/2014/main" id="{FDF6104C-8E57-460C-A56D-D243758B8611}"/>
              </a:ext>
            </a:extLst>
          </p:cNvPr>
          <p:cNvSpPr txBox="1"/>
          <p:nvPr/>
        </p:nvSpPr>
        <p:spPr>
          <a:xfrm>
            <a:off x="8901014" y="1592207"/>
            <a:ext cx="2711228" cy="523220"/>
          </a:xfrm>
          <a:prstGeom prst="rect">
            <a:avLst/>
          </a:prstGeom>
          <a:noFill/>
        </p:spPr>
        <p:txBody>
          <a:bodyPr wrap="square" rtlCol="0">
            <a:spAutoFit/>
          </a:bodyPr>
          <a:lstStyle/>
          <a:p>
            <a:r>
              <a:rPr lang="en-US" sz="1400" dirty="0"/>
              <a:t>Set up TX buffer on CAN0 with message for CAN1 (ID 0xBB)</a:t>
            </a:r>
          </a:p>
        </p:txBody>
      </p:sp>
      <p:cxnSp>
        <p:nvCxnSpPr>
          <p:cNvPr id="10" name="Straight Arrow Connector 9">
            <a:extLst>
              <a:ext uri="{FF2B5EF4-FFF2-40B4-BE49-F238E27FC236}">
                <a16:creationId xmlns:a16="http://schemas.microsoft.com/office/drawing/2014/main" id="{AE7BC3CC-4BC4-4B28-8457-C2774B472A5F}"/>
              </a:ext>
            </a:extLst>
          </p:cNvPr>
          <p:cNvCxnSpPr/>
          <p:nvPr/>
        </p:nvCxnSpPr>
        <p:spPr>
          <a:xfrm flipH="1">
            <a:off x="8760336" y="2115427"/>
            <a:ext cx="556313" cy="429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546DE4B-FEF7-4A04-8867-C30A57CCCB31}"/>
              </a:ext>
            </a:extLst>
          </p:cNvPr>
          <p:cNvSpPr txBox="1"/>
          <p:nvPr/>
        </p:nvSpPr>
        <p:spPr>
          <a:xfrm>
            <a:off x="8760336" y="3594218"/>
            <a:ext cx="2972567" cy="307777"/>
          </a:xfrm>
          <a:prstGeom prst="rect">
            <a:avLst/>
          </a:prstGeom>
          <a:noFill/>
        </p:spPr>
        <p:txBody>
          <a:bodyPr wrap="square" rtlCol="0">
            <a:spAutoFit/>
          </a:bodyPr>
          <a:lstStyle/>
          <a:p>
            <a:r>
              <a:rPr lang="en-US" sz="1400" dirty="0"/>
              <a:t>Wait for CAN1 to receive message</a:t>
            </a:r>
          </a:p>
        </p:txBody>
      </p:sp>
      <p:cxnSp>
        <p:nvCxnSpPr>
          <p:cNvPr id="13" name="Straight Arrow Connector 12">
            <a:extLst>
              <a:ext uri="{FF2B5EF4-FFF2-40B4-BE49-F238E27FC236}">
                <a16:creationId xmlns:a16="http://schemas.microsoft.com/office/drawing/2014/main" id="{4B2E7C27-8CD7-4842-99D6-FEEE055150A2}"/>
              </a:ext>
            </a:extLst>
          </p:cNvPr>
          <p:cNvCxnSpPr/>
          <p:nvPr/>
        </p:nvCxnSpPr>
        <p:spPr>
          <a:xfrm flipH="1">
            <a:off x="6477533" y="3901995"/>
            <a:ext cx="2282803" cy="424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D31F11-7FAF-49DE-BE0A-ACBE5F7F25FC}"/>
              </a:ext>
            </a:extLst>
          </p:cNvPr>
          <p:cNvSpPr txBox="1"/>
          <p:nvPr/>
        </p:nvSpPr>
        <p:spPr>
          <a:xfrm>
            <a:off x="9571215" y="4898486"/>
            <a:ext cx="2972567" cy="307777"/>
          </a:xfrm>
          <a:prstGeom prst="rect">
            <a:avLst/>
          </a:prstGeom>
          <a:noFill/>
        </p:spPr>
        <p:txBody>
          <a:bodyPr wrap="square" rtlCol="0">
            <a:spAutoFit/>
          </a:bodyPr>
          <a:lstStyle/>
          <a:p>
            <a:r>
              <a:rPr lang="en-US" sz="1400" dirty="0"/>
              <a:t>Verify message contents</a:t>
            </a:r>
          </a:p>
        </p:txBody>
      </p:sp>
      <p:cxnSp>
        <p:nvCxnSpPr>
          <p:cNvPr id="16" name="Straight Arrow Connector 15">
            <a:extLst>
              <a:ext uri="{FF2B5EF4-FFF2-40B4-BE49-F238E27FC236}">
                <a16:creationId xmlns:a16="http://schemas.microsoft.com/office/drawing/2014/main" id="{B66969F5-E452-441B-95AA-A12318D187E8}"/>
              </a:ext>
            </a:extLst>
          </p:cNvPr>
          <p:cNvCxnSpPr>
            <a:cxnSpLocks/>
          </p:cNvCxnSpPr>
          <p:nvPr/>
        </p:nvCxnSpPr>
        <p:spPr>
          <a:xfrm flipH="1">
            <a:off x="9713103" y="5206263"/>
            <a:ext cx="1035893" cy="116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854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AB9CBEE-4CD7-4860-8EBF-227BFF36DA66}"/>
              </a:ext>
            </a:extLst>
          </p:cNvPr>
          <p:cNvPicPr>
            <a:picLocks noChangeAspect="1"/>
          </p:cNvPicPr>
          <p:nvPr/>
        </p:nvPicPr>
        <p:blipFill rotWithShape="1">
          <a:blip r:embed="rId2">
            <a:extLst>
              <a:ext uri="{28A0092B-C50C-407E-A947-70E740481C1C}">
                <a14:useLocalDpi xmlns:a14="http://schemas.microsoft.com/office/drawing/2010/main" val="0"/>
              </a:ext>
            </a:extLst>
          </a:blip>
          <a:srcRect l="-17813" t="38328" r="60235" b="33283"/>
          <a:stretch/>
        </p:blipFill>
        <p:spPr>
          <a:xfrm>
            <a:off x="3438525" y="3467099"/>
            <a:ext cx="8586890" cy="2322009"/>
          </a:xfrm>
          <a:prstGeom prst="rect">
            <a:avLst/>
          </a:prstGeom>
        </p:spPr>
      </p:pic>
      <p:sp>
        <p:nvSpPr>
          <p:cNvPr id="2" name="Title 1">
            <a:extLst>
              <a:ext uri="{FF2B5EF4-FFF2-40B4-BE49-F238E27FC236}">
                <a16:creationId xmlns:a16="http://schemas.microsoft.com/office/drawing/2014/main" id="{28B55772-CAC6-4A0C-8850-4CA1A507E673}"/>
              </a:ext>
            </a:extLst>
          </p:cNvPr>
          <p:cNvSpPr>
            <a:spLocks noGrp="1"/>
          </p:cNvSpPr>
          <p:nvPr>
            <p:ph type="title"/>
          </p:nvPr>
        </p:nvSpPr>
        <p:spPr/>
        <p:txBody>
          <a:bodyPr/>
          <a:lstStyle/>
          <a:p>
            <a:r>
              <a:rPr lang="nb-NO" dirty="0"/>
              <a:t>CAN bus testing </a:t>
            </a:r>
            <a:r>
              <a:rPr lang="nb-NO" dirty="0" err="1"/>
              <a:t>on</a:t>
            </a:r>
            <a:r>
              <a:rPr lang="nb-NO" dirty="0"/>
              <a:t> RUv1</a:t>
            </a:r>
            <a:endParaRPr lang="en-US" dirty="0"/>
          </a:p>
        </p:txBody>
      </p:sp>
      <p:sp>
        <p:nvSpPr>
          <p:cNvPr id="4" name="Date Placeholder 3">
            <a:extLst>
              <a:ext uri="{FF2B5EF4-FFF2-40B4-BE49-F238E27FC236}">
                <a16:creationId xmlns:a16="http://schemas.microsoft.com/office/drawing/2014/main" id="{43A270E7-ABB4-4268-BD3B-1444DC12B576}"/>
              </a:ext>
            </a:extLst>
          </p:cNvPr>
          <p:cNvSpPr>
            <a:spLocks noGrp="1"/>
          </p:cNvSpPr>
          <p:nvPr>
            <p:ph type="dt" sz="half" idx="10"/>
          </p:nvPr>
        </p:nvSpPr>
        <p:spPr/>
        <p:txBody>
          <a:bodyPr/>
          <a:lstStyle/>
          <a:p>
            <a:r>
              <a:rPr lang="en-US" smtClean="0"/>
              <a:t>13-Apr-2018</a:t>
            </a:r>
            <a:endParaRPr lang="en-US"/>
          </a:p>
        </p:txBody>
      </p:sp>
      <p:sp>
        <p:nvSpPr>
          <p:cNvPr id="5" name="Footer Placeholder 4">
            <a:extLst>
              <a:ext uri="{FF2B5EF4-FFF2-40B4-BE49-F238E27FC236}">
                <a16:creationId xmlns:a16="http://schemas.microsoft.com/office/drawing/2014/main" id="{6CA0F9B6-56E5-42FD-A2BA-C2C2FCA3FD8A}"/>
              </a:ext>
            </a:extLst>
          </p:cNvPr>
          <p:cNvSpPr>
            <a:spLocks noGrp="1"/>
          </p:cNvSpPr>
          <p:nvPr>
            <p:ph type="ftr" sz="quarter" idx="11"/>
          </p:nvPr>
        </p:nvSpPr>
        <p:spPr/>
        <p:txBody>
          <a:bodyPr/>
          <a:lstStyle/>
          <a:p>
            <a:r>
              <a:rPr lang="en-US"/>
              <a:t>Production Readyness Review</a:t>
            </a:r>
          </a:p>
        </p:txBody>
      </p:sp>
      <p:sp>
        <p:nvSpPr>
          <p:cNvPr id="6" name="Slide Number Placeholder 5">
            <a:extLst>
              <a:ext uri="{FF2B5EF4-FFF2-40B4-BE49-F238E27FC236}">
                <a16:creationId xmlns:a16="http://schemas.microsoft.com/office/drawing/2014/main" id="{2041A3C2-0A1E-4215-8825-C160C16CD366}"/>
              </a:ext>
            </a:extLst>
          </p:cNvPr>
          <p:cNvSpPr>
            <a:spLocks noGrp="1"/>
          </p:cNvSpPr>
          <p:nvPr>
            <p:ph type="sldNum" sz="quarter" idx="12"/>
          </p:nvPr>
        </p:nvSpPr>
        <p:spPr/>
        <p:txBody>
          <a:bodyPr/>
          <a:lstStyle/>
          <a:p>
            <a:fld id="{667E4D97-BD2B-4705-8F05-B9EB893EED35}" type="slidenum">
              <a:rPr lang="en-US" smtClean="0"/>
              <a:t>54</a:t>
            </a:fld>
            <a:endParaRPr lang="en-US"/>
          </a:p>
        </p:txBody>
      </p:sp>
      <p:pic>
        <p:nvPicPr>
          <p:cNvPr id="8" name="Content Placeholder 7">
            <a:extLst>
              <a:ext uri="{FF2B5EF4-FFF2-40B4-BE49-F238E27FC236}">
                <a16:creationId xmlns:a16="http://schemas.microsoft.com/office/drawing/2014/main" id="{9AF320CC-E51E-4CE1-A78A-7B9A2A7AD1BC}"/>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67128" r="60061" b="4174"/>
          <a:stretch/>
        </p:blipFill>
        <p:spPr>
          <a:xfrm>
            <a:off x="0" y="3552825"/>
            <a:ext cx="5661025" cy="2230438"/>
          </a:xfrm>
        </p:spPr>
      </p:pic>
      <p:pic>
        <p:nvPicPr>
          <p:cNvPr id="12" name="Picture 11">
            <a:extLst>
              <a:ext uri="{FF2B5EF4-FFF2-40B4-BE49-F238E27FC236}">
                <a16:creationId xmlns:a16="http://schemas.microsoft.com/office/drawing/2014/main" id="{96020474-77E1-461A-BA0C-BA7CB8C7ABFF}"/>
              </a:ext>
            </a:extLst>
          </p:cNvPr>
          <p:cNvPicPr>
            <a:picLocks noChangeAspect="1"/>
          </p:cNvPicPr>
          <p:nvPr/>
        </p:nvPicPr>
        <p:blipFill rotWithShape="1">
          <a:blip r:embed="rId4">
            <a:extLst>
              <a:ext uri="{28A0092B-C50C-407E-A947-70E740481C1C}">
                <a14:useLocalDpi xmlns:a14="http://schemas.microsoft.com/office/drawing/2010/main" val="0"/>
              </a:ext>
            </a:extLst>
          </a:blip>
          <a:srcRect l="3438" t="20085" r="42658" b="65495"/>
          <a:stretch/>
        </p:blipFill>
        <p:spPr>
          <a:xfrm>
            <a:off x="295275" y="2168715"/>
            <a:ext cx="7746574" cy="1136459"/>
          </a:xfrm>
          <a:prstGeom prst="rect">
            <a:avLst/>
          </a:prstGeom>
        </p:spPr>
      </p:pic>
      <p:sp>
        <p:nvSpPr>
          <p:cNvPr id="13" name="TextBox 12">
            <a:extLst>
              <a:ext uri="{FF2B5EF4-FFF2-40B4-BE49-F238E27FC236}">
                <a16:creationId xmlns:a16="http://schemas.microsoft.com/office/drawing/2014/main" id="{924AC1C4-FC14-47F7-AFE8-E38BC7591133}"/>
              </a:ext>
            </a:extLst>
          </p:cNvPr>
          <p:cNvSpPr txBox="1"/>
          <p:nvPr/>
        </p:nvSpPr>
        <p:spPr>
          <a:xfrm>
            <a:off x="3125406" y="1796851"/>
            <a:ext cx="3894519" cy="369332"/>
          </a:xfrm>
          <a:prstGeom prst="rect">
            <a:avLst/>
          </a:prstGeom>
          <a:noFill/>
        </p:spPr>
        <p:txBody>
          <a:bodyPr wrap="square" rtlCol="0">
            <a:spAutoFit/>
          </a:bodyPr>
          <a:lstStyle/>
          <a:p>
            <a:r>
              <a:rPr lang="nb-NO" dirty="0" err="1"/>
              <a:t>AnaGate</a:t>
            </a:r>
            <a:r>
              <a:rPr lang="nb-NO" dirty="0"/>
              <a:t> CAN Monitor program</a:t>
            </a:r>
            <a:endParaRPr lang="en-US" dirty="0"/>
          </a:p>
        </p:txBody>
      </p:sp>
      <p:sp>
        <p:nvSpPr>
          <p:cNvPr id="14" name="TextBox 13">
            <a:extLst>
              <a:ext uri="{FF2B5EF4-FFF2-40B4-BE49-F238E27FC236}">
                <a16:creationId xmlns:a16="http://schemas.microsoft.com/office/drawing/2014/main" id="{DCAAFD60-5EFE-4DBA-B6B2-FF29373A03F9}"/>
              </a:ext>
            </a:extLst>
          </p:cNvPr>
          <p:cNvSpPr txBox="1"/>
          <p:nvPr/>
        </p:nvSpPr>
        <p:spPr>
          <a:xfrm>
            <a:off x="779080" y="6032370"/>
            <a:ext cx="5016499" cy="369332"/>
          </a:xfrm>
          <a:prstGeom prst="rect">
            <a:avLst/>
          </a:prstGeom>
          <a:noFill/>
        </p:spPr>
        <p:txBody>
          <a:bodyPr wrap="square" rtlCol="0">
            <a:spAutoFit/>
          </a:bodyPr>
          <a:lstStyle/>
          <a:p>
            <a:r>
              <a:rPr lang="nb-NO" dirty="0" err="1"/>
              <a:t>Readout</a:t>
            </a:r>
            <a:r>
              <a:rPr lang="nb-NO" dirty="0"/>
              <a:t> Unit PA3 GUI </a:t>
            </a:r>
            <a:r>
              <a:rPr lang="nb-NO" dirty="0" err="1"/>
              <a:t>software</a:t>
            </a:r>
            <a:r>
              <a:rPr lang="nb-NO" dirty="0"/>
              <a:t> (RX buffer registers)</a:t>
            </a:r>
            <a:endParaRPr lang="en-US" dirty="0"/>
          </a:p>
        </p:txBody>
      </p:sp>
      <p:sp>
        <p:nvSpPr>
          <p:cNvPr id="15" name="Oval 14">
            <a:extLst>
              <a:ext uri="{FF2B5EF4-FFF2-40B4-BE49-F238E27FC236}">
                <a16:creationId xmlns:a16="http://schemas.microsoft.com/office/drawing/2014/main" id="{B59B1E29-1F1E-42D9-BAA1-30894DFB69D5}"/>
              </a:ext>
            </a:extLst>
          </p:cNvPr>
          <p:cNvSpPr/>
          <p:nvPr/>
        </p:nvSpPr>
        <p:spPr>
          <a:xfrm>
            <a:off x="3794125" y="3986407"/>
            <a:ext cx="488950" cy="17970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CF0CFC7-6822-4EF7-9599-1ED27EF62F7C}"/>
              </a:ext>
            </a:extLst>
          </p:cNvPr>
          <p:cNvSpPr/>
          <p:nvPr/>
        </p:nvSpPr>
        <p:spPr>
          <a:xfrm>
            <a:off x="3321050" y="2730500"/>
            <a:ext cx="3346450" cy="163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2630A53-B5DC-4F62-8D64-7F2CB5360575}"/>
              </a:ext>
            </a:extLst>
          </p:cNvPr>
          <p:cNvCxnSpPr>
            <a:cxnSpLocks/>
            <a:stCxn id="16" idx="4"/>
            <a:endCxn id="15" idx="7"/>
          </p:cNvCxnSpPr>
          <p:nvPr/>
        </p:nvCxnSpPr>
        <p:spPr>
          <a:xfrm flipH="1">
            <a:off x="4211470" y="2894231"/>
            <a:ext cx="782805" cy="13553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103DC8B-1A2E-4C99-AF5A-1E0C5FBEC640}"/>
              </a:ext>
            </a:extLst>
          </p:cNvPr>
          <p:cNvSpPr txBox="1"/>
          <p:nvPr/>
        </p:nvSpPr>
        <p:spPr>
          <a:xfrm>
            <a:off x="6667500" y="6032370"/>
            <a:ext cx="5016500" cy="369332"/>
          </a:xfrm>
          <a:prstGeom prst="rect">
            <a:avLst/>
          </a:prstGeom>
          <a:noFill/>
        </p:spPr>
        <p:txBody>
          <a:bodyPr wrap="square" rtlCol="0">
            <a:spAutoFit/>
          </a:bodyPr>
          <a:lstStyle/>
          <a:p>
            <a:r>
              <a:rPr lang="nb-NO" dirty="0" err="1"/>
              <a:t>Readout</a:t>
            </a:r>
            <a:r>
              <a:rPr lang="nb-NO" dirty="0"/>
              <a:t> Unit PA3 GUI </a:t>
            </a:r>
            <a:r>
              <a:rPr lang="nb-NO" dirty="0" err="1"/>
              <a:t>software</a:t>
            </a:r>
            <a:r>
              <a:rPr lang="nb-NO" dirty="0"/>
              <a:t> (TX buffer registers)</a:t>
            </a:r>
            <a:endParaRPr lang="en-US" dirty="0"/>
          </a:p>
        </p:txBody>
      </p:sp>
      <p:sp>
        <p:nvSpPr>
          <p:cNvPr id="25" name="Oval 24">
            <a:extLst>
              <a:ext uri="{FF2B5EF4-FFF2-40B4-BE49-F238E27FC236}">
                <a16:creationId xmlns:a16="http://schemas.microsoft.com/office/drawing/2014/main" id="{302F396B-C42F-4F3C-A2BA-BA0AADA60995}"/>
              </a:ext>
            </a:extLst>
          </p:cNvPr>
          <p:cNvSpPr/>
          <p:nvPr/>
        </p:nvSpPr>
        <p:spPr>
          <a:xfrm>
            <a:off x="9744075" y="3876675"/>
            <a:ext cx="571500" cy="190678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5679FC5-232E-471C-94C9-822045463D72}"/>
              </a:ext>
            </a:extLst>
          </p:cNvPr>
          <p:cNvSpPr/>
          <p:nvPr/>
        </p:nvSpPr>
        <p:spPr>
          <a:xfrm>
            <a:off x="3325797" y="2468589"/>
            <a:ext cx="3346450" cy="16373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E4517AD0-0F4D-4432-9E43-A4032D1C6021}"/>
              </a:ext>
            </a:extLst>
          </p:cNvPr>
          <p:cNvCxnSpPr>
            <a:stCxn id="25" idx="0"/>
            <a:endCxn id="26" idx="6"/>
          </p:cNvCxnSpPr>
          <p:nvPr/>
        </p:nvCxnSpPr>
        <p:spPr>
          <a:xfrm flipH="1" flipV="1">
            <a:off x="6672247" y="2550455"/>
            <a:ext cx="3357578" cy="132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DAA7781-95BB-4E00-BD35-3B5D42E4B730}"/>
              </a:ext>
            </a:extLst>
          </p:cNvPr>
          <p:cNvSpPr txBox="1"/>
          <p:nvPr/>
        </p:nvSpPr>
        <p:spPr>
          <a:xfrm>
            <a:off x="295275" y="889000"/>
            <a:ext cx="11601450" cy="830997"/>
          </a:xfrm>
          <a:prstGeom prst="rect">
            <a:avLst/>
          </a:prstGeom>
          <a:noFill/>
        </p:spPr>
        <p:txBody>
          <a:bodyPr wrap="square" rtlCol="0">
            <a:spAutoFit/>
          </a:bodyPr>
          <a:lstStyle/>
          <a:p>
            <a:pPr marL="285750" indent="-285750">
              <a:buFont typeface="Arial" panose="020B0604020202020204" pitchFamily="34" charset="0"/>
              <a:buChar char="•"/>
            </a:pPr>
            <a:r>
              <a:rPr lang="nb-NO" sz="2400" dirty="0" err="1"/>
              <a:t>AnaGate</a:t>
            </a:r>
            <a:r>
              <a:rPr lang="nb-NO" sz="2400" dirty="0"/>
              <a:t> CAN adapter used for testing (same as DCS </a:t>
            </a:r>
            <a:r>
              <a:rPr lang="nb-NO" sz="2400" dirty="0" err="1"/>
              <a:t>group</a:t>
            </a:r>
            <a:r>
              <a:rPr lang="nb-NO" sz="2400" dirty="0"/>
              <a:t> is </a:t>
            </a:r>
            <a:r>
              <a:rPr lang="nb-NO" sz="2400" dirty="0" err="1"/>
              <a:t>using</a:t>
            </a:r>
            <a:r>
              <a:rPr lang="nb-NO" sz="2400" dirty="0"/>
              <a:t>).</a:t>
            </a:r>
          </a:p>
          <a:p>
            <a:pPr marL="285750" indent="-285750">
              <a:buFont typeface="Arial" panose="020B0604020202020204" pitchFamily="34" charset="0"/>
              <a:buChar char="•"/>
            </a:pPr>
            <a:r>
              <a:rPr lang="nb-NO" sz="2400" dirty="0" err="1"/>
              <a:t>Successfully</a:t>
            </a:r>
            <a:r>
              <a:rPr lang="nb-NO" sz="2400" dirty="0"/>
              <a:t> sent/</a:t>
            </a:r>
            <a:r>
              <a:rPr lang="nb-NO" sz="2400" dirty="0" err="1"/>
              <a:t>received</a:t>
            </a:r>
            <a:r>
              <a:rPr lang="nb-NO" sz="2400" dirty="0"/>
              <a:t> CAN </a:t>
            </a:r>
            <a:r>
              <a:rPr lang="nb-NO" sz="2400" dirty="0" err="1"/>
              <a:t>messages</a:t>
            </a:r>
            <a:r>
              <a:rPr lang="nb-NO" sz="2400" dirty="0"/>
              <a:t> to/from CAN </a:t>
            </a:r>
            <a:r>
              <a:rPr lang="nb-NO" sz="2400" dirty="0" err="1"/>
              <a:t>controller</a:t>
            </a:r>
            <a:r>
              <a:rPr lang="nb-NO" sz="2400" dirty="0"/>
              <a:t> in PA3</a:t>
            </a:r>
            <a:endParaRPr lang="en-US" sz="2400" dirty="0"/>
          </a:p>
        </p:txBody>
      </p:sp>
    </p:spTree>
    <p:extLst>
      <p:ext uri="{BB962C8B-B14F-4D97-AF65-F5344CB8AC3E}">
        <p14:creationId xmlns:p14="http://schemas.microsoft.com/office/powerpoint/2010/main" val="4058236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Interface – Splitter Loopback Test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55</a:t>
            </a:fld>
            <a:endParaRPr lang="en-US"/>
          </a:p>
        </p:txBody>
      </p:sp>
      <p:sp>
        <p:nvSpPr>
          <p:cNvPr id="6" name="Content Placeholder 2"/>
          <p:cNvSpPr txBox="1">
            <a:spLocks/>
          </p:cNvSpPr>
          <p:nvPr/>
        </p:nvSpPr>
        <p:spPr>
          <a:xfrm>
            <a:off x="531710" y="1275206"/>
            <a:ext cx="4655867" cy="23366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b-NO" sz="2000" b="1" dirty="0" smtClean="0"/>
              <a:t>Loopback test </a:t>
            </a:r>
            <a:r>
              <a:rPr lang="nb-NO" sz="2000" b="1" dirty="0" err="1" smtClean="0"/>
              <a:t>including</a:t>
            </a:r>
            <a:r>
              <a:rPr lang="nb-NO" sz="2000" b="1" dirty="0" smtClean="0"/>
              <a:t>:</a:t>
            </a:r>
          </a:p>
          <a:p>
            <a:pPr lvl="1"/>
            <a:r>
              <a:rPr lang="nb-NO" sz="2000" dirty="0" err="1" smtClean="0"/>
              <a:t>Actual</a:t>
            </a:r>
            <a:r>
              <a:rPr lang="nb-NO" sz="2000" dirty="0" smtClean="0"/>
              <a:t> SFP transmitter &amp; </a:t>
            </a:r>
            <a:r>
              <a:rPr lang="nb-NO" sz="2000" dirty="0" err="1" smtClean="0"/>
              <a:t>receiver</a:t>
            </a:r>
            <a:endParaRPr lang="nb-NO" sz="2000" dirty="0" smtClean="0"/>
          </a:p>
          <a:p>
            <a:pPr lvl="1"/>
            <a:r>
              <a:rPr lang="nb-NO" sz="2000" dirty="0" smtClean="0"/>
              <a:t>1:32 splitter</a:t>
            </a:r>
          </a:p>
          <a:p>
            <a:pPr marL="457200" lvl="1" indent="0">
              <a:buFont typeface="Arial" pitchFamily="34" charset="0"/>
              <a:buNone/>
            </a:pPr>
            <a:r>
              <a:rPr lang="nb-NO" sz="2000" dirty="0" err="1" smtClean="0"/>
              <a:t>Result</a:t>
            </a:r>
            <a:r>
              <a:rPr lang="nb-NO" sz="2000" dirty="0" smtClean="0"/>
              <a:t>: </a:t>
            </a:r>
            <a:r>
              <a:rPr lang="nb-NO" sz="2000" b="1" dirty="0" smtClean="0"/>
              <a:t>24 </a:t>
            </a:r>
            <a:r>
              <a:rPr lang="nb-NO" sz="2000" b="1" dirty="0" err="1" smtClean="0"/>
              <a:t>hrs</a:t>
            </a:r>
            <a:r>
              <a:rPr lang="nb-NO" sz="2000" b="1" dirty="0" smtClean="0"/>
              <a:t> w/o errors</a:t>
            </a:r>
            <a:r>
              <a:rPr lang="nb-NO" sz="2000" baseline="30000" dirty="0" smtClean="0"/>
              <a:t>1</a:t>
            </a:r>
          </a:p>
          <a:p>
            <a:pPr lvl="1"/>
            <a:endParaRPr lang="nb-NO" sz="2000" b="1" dirty="0" smtClean="0"/>
          </a:p>
          <a:p>
            <a:pPr marL="0" indent="0">
              <a:buNone/>
            </a:pPr>
            <a:endParaRPr lang="nb-NO"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28" y="4219745"/>
            <a:ext cx="5941404" cy="18971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8720" y="931282"/>
            <a:ext cx="4032639" cy="3024480"/>
          </a:xfrm>
          <a:prstGeom prst="rect">
            <a:avLst/>
          </a:prstGeom>
          <a:ln>
            <a:solidFill>
              <a:schemeClr val="tx1"/>
            </a:solidFill>
          </a:ln>
        </p:spPr>
      </p:pic>
      <p:sp>
        <p:nvSpPr>
          <p:cNvPr id="9" name="TextBox 8"/>
          <p:cNvSpPr txBox="1"/>
          <p:nvPr/>
        </p:nvSpPr>
        <p:spPr>
          <a:xfrm>
            <a:off x="7785043" y="3958135"/>
            <a:ext cx="2133918" cy="261610"/>
          </a:xfrm>
          <a:prstGeom prst="rect">
            <a:avLst/>
          </a:prstGeom>
          <a:noFill/>
        </p:spPr>
        <p:txBody>
          <a:bodyPr wrap="none" rtlCol="0">
            <a:spAutoFit/>
          </a:bodyPr>
          <a:lstStyle/>
          <a:p>
            <a:r>
              <a:rPr lang="nb-NO" sz="1100" baseline="30000" dirty="0" smtClean="0"/>
              <a:t>1 </a:t>
            </a:r>
            <a:r>
              <a:rPr lang="nb-NO" sz="1100" dirty="0" smtClean="0"/>
              <a:t>Test </a:t>
            </a:r>
            <a:r>
              <a:rPr lang="nb-NO" sz="1100" dirty="0" err="1" smtClean="0"/>
              <a:t>conducted</a:t>
            </a:r>
            <a:r>
              <a:rPr lang="nb-NO" sz="1100" dirty="0" smtClean="0"/>
              <a:t> by Jo </a:t>
            </a:r>
            <a:r>
              <a:rPr lang="nb-NO" sz="1100" dirty="0" err="1" smtClean="0"/>
              <a:t>Schambach</a:t>
            </a:r>
            <a:endParaRPr lang="nb-NO" sz="1100" dirty="0"/>
          </a:p>
        </p:txBody>
      </p:sp>
    </p:spTree>
    <p:extLst>
      <p:ext uri="{BB962C8B-B14F-4D97-AF65-F5344CB8AC3E}">
        <p14:creationId xmlns:p14="http://schemas.microsoft.com/office/powerpoint/2010/main" val="536154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a:t>
            </a:r>
            <a:r>
              <a:rPr lang="en-US" dirty="0" smtClean="0"/>
              <a:t>Slides – Data Streaming</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56</a:t>
            </a:fld>
            <a:endParaRPr lang="en-US"/>
          </a:p>
        </p:txBody>
      </p:sp>
    </p:spTree>
    <p:extLst>
      <p:ext uri="{BB962C8B-B14F-4D97-AF65-F5344CB8AC3E}">
        <p14:creationId xmlns:p14="http://schemas.microsoft.com/office/powerpoint/2010/main" val="1516988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PCIe40_v1</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57</a:t>
            </a:fld>
            <a:endParaRPr lang="en-US"/>
          </a:p>
        </p:txBody>
      </p:sp>
      <p:pic>
        <p:nvPicPr>
          <p:cNvPr id="6" name="Picture 5"/>
          <p:cNvPicPr>
            <a:picLocks noChangeAspect="1"/>
          </p:cNvPicPr>
          <p:nvPr/>
        </p:nvPicPr>
        <p:blipFill>
          <a:blip r:embed="rId2"/>
          <a:stretch>
            <a:fillRect/>
          </a:stretch>
        </p:blipFill>
        <p:spPr>
          <a:xfrm>
            <a:off x="1015453" y="875394"/>
            <a:ext cx="9224249" cy="5540792"/>
          </a:xfrm>
          <a:prstGeom prst="rect">
            <a:avLst/>
          </a:prstGeom>
        </p:spPr>
      </p:pic>
    </p:spTree>
    <p:extLst>
      <p:ext uri="{BB962C8B-B14F-4D97-AF65-F5344CB8AC3E}">
        <p14:creationId xmlns:p14="http://schemas.microsoft.com/office/powerpoint/2010/main" val="5497590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 v2: PCIe40_v2 from </a:t>
            </a:r>
            <a:r>
              <a:rPr lang="en-US" dirty="0" err="1" smtClean="0"/>
              <a:t>LHCb</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58</a:t>
            </a:fld>
            <a:endParaRPr lang="en-US"/>
          </a:p>
        </p:txBody>
      </p:sp>
      <p:pic>
        <p:nvPicPr>
          <p:cNvPr id="7" name="Picture 6"/>
          <p:cNvPicPr>
            <a:picLocks noChangeAspect="1"/>
          </p:cNvPicPr>
          <p:nvPr/>
        </p:nvPicPr>
        <p:blipFill>
          <a:blip r:embed="rId2"/>
          <a:stretch>
            <a:fillRect/>
          </a:stretch>
        </p:blipFill>
        <p:spPr>
          <a:xfrm>
            <a:off x="771912" y="831220"/>
            <a:ext cx="9787772" cy="5540437"/>
          </a:xfrm>
          <a:prstGeom prst="rect">
            <a:avLst/>
          </a:prstGeom>
        </p:spPr>
      </p:pic>
    </p:spTree>
    <p:extLst>
      <p:ext uri="{BB962C8B-B14F-4D97-AF65-F5344CB8AC3E}">
        <p14:creationId xmlns:p14="http://schemas.microsoft.com/office/powerpoint/2010/main" val="11132470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rate – </a:t>
            </a:r>
            <a:r>
              <a:rPr lang="en-US" dirty="0" err="1" smtClean="0">
                <a:solidFill>
                  <a:srgbClr val="FF0000"/>
                </a:solidFill>
              </a:rPr>
              <a:t>PbPb</a:t>
            </a:r>
            <a:r>
              <a:rPr lang="en-US" dirty="0" smtClean="0">
                <a:solidFill>
                  <a:srgbClr val="FF0000"/>
                </a:solidFill>
              </a:rPr>
              <a:t> @ 50kHz </a:t>
            </a:r>
            <a:r>
              <a:rPr lang="en-US" dirty="0" smtClean="0"/>
              <a:t>per Readout Unit</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59</a:t>
            </a:fld>
            <a:endParaRPr lang="en-US"/>
          </a:p>
        </p:txBody>
      </p:sp>
      <p:pic>
        <p:nvPicPr>
          <p:cNvPr id="7" name="Picture 6"/>
          <p:cNvPicPr>
            <a:picLocks noChangeAspect="1"/>
          </p:cNvPicPr>
          <p:nvPr/>
        </p:nvPicPr>
        <p:blipFill rotWithShape="1">
          <a:blip r:embed="rId2"/>
          <a:srcRect b="3605"/>
          <a:stretch/>
        </p:blipFill>
        <p:spPr>
          <a:xfrm>
            <a:off x="1074615" y="916117"/>
            <a:ext cx="8928670" cy="5385359"/>
          </a:xfrm>
          <a:prstGeom prst="rect">
            <a:avLst/>
          </a:prstGeom>
        </p:spPr>
      </p:pic>
    </p:spTree>
    <p:extLst>
      <p:ext uri="{BB962C8B-B14F-4D97-AF65-F5344CB8AC3E}">
        <p14:creationId xmlns:p14="http://schemas.microsoft.com/office/powerpoint/2010/main" val="44283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ProAsic3 Firmware</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6</a:t>
            </a:fld>
            <a:endParaRPr lang="en-US"/>
          </a:p>
        </p:txBody>
      </p:sp>
      <p:pic>
        <p:nvPicPr>
          <p:cNvPr id="7" name="Content Placeholder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845" y="826244"/>
            <a:ext cx="7243800" cy="5404577"/>
          </a:xfrm>
          <a:prstGeom prst="rect">
            <a:avLst/>
          </a:prstGeom>
        </p:spPr>
      </p:pic>
      <p:sp>
        <p:nvSpPr>
          <p:cNvPr id="8" name="Rectangle 7"/>
          <p:cNvSpPr/>
          <p:nvPr/>
        </p:nvSpPr>
        <p:spPr>
          <a:xfrm>
            <a:off x="8969422" y="1696425"/>
            <a:ext cx="477079" cy="1899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455765" y="1637510"/>
            <a:ext cx="1861592" cy="307777"/>
          </a:xfrm>
          <a:prstGeom prst="rect">
            <a:avLst/>
          </a:prstGeom>
          <a:noFill/>
        </p:spPr>
        <p:txBody>
          <a:bodyPr wrap="square" rtlCol="0">
            <a:spAutoFit/>
          </a:bodyPr>
          <a:lstStyle/>
          <a:p>
            <a:r>
              <a:rPr lang="en-US" sz="1400" dirty="0" smtClean="0"/>
              <a:t>Components w/ TMR</a:t>
            </a:r>
            <a:endParaRPr lang="en-US" sz="1400" dirty="0"/>
          </a:p>
        </p:txBody>
      </p:sp>
    </p:spTree>
    <p:extLst>
      <p:ext uri="{BB962C8B-B14F-4D97-AF65-F5344CB8AC3E}">
        <p14:creationId xmlns:p14="http://schemas.microsoft.com/office/powerpoint/2010/main" val="238191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SRAM FPGA</a:t>
            </a:r>
            <a:endParaRPr lang="en-US"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7</a:t>
            </a:fld>
            <a:endParaRPr lang="en-US"/>
          </a:p>
        </p:txBody>
      </p:sp>
    </p:spTree>
    <p:extLst>
      <p:ext uri="{BB962C8B-B14F-4D97-AF65-F5344CB8AC3E}">
        <p14:creationId xmlns:p14="http://schemas.microsoft.com/office/powerpoint/2010/main" val="258112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Readout Firmware Overview</a:t>
            </a:r>
            <a:endParaRPr lang="en-US" dirty="0"/>
          </a:p>
        </p:txBody>
      </p:sp>
      <p:sp>
        <p:nvSpPr>
          <p:cNvPr id="4" name="Date Placeholder 3"/>
          <p:cNvSpPr>
            <a:spLocks noGrp="1"/>
          </p:cNvSpPr>
          <p:nvPr>
            <p:ph type="dt" sz="half" idx="10"/>
          </p:nvPr>
        </p:nvSpPr>
        <p:spPr/>
        <p:txBody>
          <a:bodyPr/>
          <a:lstStyle/>
          <a:p>
            <a:r>
              <a:rPr lang="en-US" smtClean="0"/>
              <a:t>13-Apr-2018</a:t>
            </a:r>
            <a:endParaRPr lang="en-US"/>
          </a:p>
        </p:txBody>
      </p:sp>
      <p:sp>
        <p:nvSpPr>
          <p:cNvPr id="5" name="Footer Placeholder 4"/>
          <p:cNvSpPr>
            <a:spLocks noGrp="1"/>
          </p:cNvSpPr>
          <p:nvPr>
            <p:ph type="ftr" sz="quarter" idx="11"/>
          </p:nvPr>
        </p:nvSpPr>
        <p:spPr/>
        <p:txBody>
          <a:bodyPr/>
          <a:lstStyle/>
          <a:p>
            <a:r>
              <a:rPr lang="en-US" smtClean="0"/>
              <a:t>Production Readyness Review</a:t>
            </a:r>
            <a:endParaRPr lang="en-US"/>
          </a:p>
        </p:txBody>
      </p:sp>
      <p:sp>
        <p:nvSpPr>
          <p:cNvPr id="6" name="Slide Number Placeholder 5"/>
          <p:cNvSpPr>
            <a:spLocks noGrp="1"/>
          </p:cNvSpPr>
          <p:nvPr>
            <p:ph type="sldNum" sz="quarter" idx="12"/>
          </p:nvPr>
        </p:nvSpPr>
        <p:spPr/>
        <p:txBody>
          <a:bodyPr/>
          <a:lstStyle/>
          <a:p>
            <a:fld id="{667E4D97-BD2B-4705-8F05-B9EB893EED35}" type="slidenum">
              <a:rPr lang="en-US" smtClean="0"/>
              <a:t>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790803"/>
            <a:ext cx="7694988" cy="5709975"/>
          </a:xfrm>
          <a:prstGeom prst="rect">
            <a:avLst/>
          </a:prstGeom>
        </p:spPr>
      </p:pic>
    </p:spTree>
    <p:extLst>
      <p:ext uri="{BB962C8B-B14F-4D97-AF65-F5344CB8AC3E}">
        <p14:creationId xmlns:p14="http://schemas.microsoft.com/office/powerpoint/2010/main" val="115278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Firmware modules - Status</a:t>
            </a:r>
            <a:endParaRPr lang="en-US" dirty="0"/>
          </a:p>
        </p:txBody>
      </p:sp>
      <p:sp>
        <p:nvSpPr>
          <p:cNvPr id="6" name="Content Placeholder 5"/>
          <p:cNvSpPr>
            <a:spLocks noGrp="1"/>
          </p:cNvSpPr>
          <p:nvPr>
            <p:ph idx="1"/>
          </p:nvPr>
        </p:nvSpPr>
        <p:spPr>
          <a:xfrm>
            <a:off x="426076" y="958631"/>
            <a:ext cx="5506792" cy="5446586"/>
          </a:xfrm>
        </p:spPr>
        <p:txBody>
          <a:bodyPr>
            <a:normAutofit/>
          </a:bodyPr>
          <a:lstStyle/>
          <a:p>
            <a:r>
              <a:rPr lang="en-US" sz="1600" dirty="0" smtClean="0"/>
              <a:t>Control Interface (Wishbone bus)</a:t>
            </a:r>
          </a:p>
          <a:p>
            <a:pPr lvl="1"/>
            <a:r>
              <a:rPr lang="en-US" sz="1200" dirty="0" smtClean="0"/>
              <a:t>Implemented and tested (lab, test beams)</a:t>
            </a:r>
          </a:p>
          <a:p>
            <a:pPr lvl="1"/>
            <a:r>
              <a:rPr lang="en-US" sz="1200" dirty="0" smtClean="0"/>
              <a:t>Sending and receiving control words over USB and GBT</a:t>
            </a:r>
          </a:p>
          <a:p>
            <a:r>
              <a:rPr lang="en-US" sz="1600" dirty="0" smtClean="0"/>
              <a:t>Power Board Interface</a:t>
            </a:r>
          </a:p>
          <a:p>
            <a:pPr lvl="1"/>
            <a:r>
              <a:rPr lang="en-US" sz="1200" dirty="0" smtClean="0"/>
              <a:t>Implemented and tested for all 4 I2C busses</a:t>
            </a:r>
          </a:p>
          <a:p>
            <a:pPr lvl="1"/>
            <a:r>
              <a:rPr lang="en-US" sz="1200" dirty="0" smtClean="0"/>
              <a:t>Controls sensor power, read status, currents, and voltages</a:t>
            </a:r>
          </a:p>
          <a:p>
            <a:r>
              <a:rPr lang="en-US" sz="1600" dirty="0" err="1" smtClean="0"/>
              <a:t>Alpide</a:t>
            </a:r>
            <a:r>
              <a:rPr lang="en-US" sz="1600" dirty="0" smtClean="0"/>
              <a:t> Control</a:t>
            </a:r>
          </a:p>
          <a:p>
            <a:pPr lvl="1"/>
            <a:r>
              <a:rPr lang="en-US" sz="1200" dirty="0" smtClean="0"/>
              <a:t>Implemented and  tested for all 5 </a:t>
            </a:r>
            <a:r>
              <a:rPr lang="en-US" sz="1200" dirty="0" err="1" smtClean="0"/>
              <a:t>FireFly</a:t>
            </a:r>
            <a:r>
              <a:rPr lang="en-US" sz="1200" dirty="0" smtClean="0"/>
              <a:t> connectors</a:t>
            </a:r>
          </a:p>
          <a:p>
            <a:pPr lvl="1"/>
            <a:r>
              <a:rPr lang="en-US" sz="1200" dirty="0" smtClean="0"/>
              <a:t>Handles configuration and triggers to sensors</a:t>
            </a:r>
          </a:p>
          <a:p>
            <a:r>
              <a:rPr lang="en-US" sz="1600" dirty="0" smtClean="0"/>
              <a:t>Data Readout and Packaging</a:t>
            </a:r>
          </a:p>
          <a:p>
            <a:pPr lvl="1"/>
            <a:r>
              <a:rPr lang="en-US" sz="1200" dirty="0" smtClean="0"/>
              <a:t>2 Flavors: Inner Barrel (MGT transceivers), Outer Barrel (GPIO fabric logic)</a:t>
            </a:r>
          </a:p>
          <a:p>
            <a:pPr lvl="1"/>
            <a:r>
              <a:rPr lang="en-US" sz="1200" dirty="0" smtClean="0"/>
              <a:t>Implemented and tested for MGT (lab, test beams)</a:t>
            </a:r>
          </a:p>
          <a:p>
            <a:pPr lvl="1"/>
            <a:r>
              <a:rPr lang="en-US" sz="1200" dirty="0" smtClean="0"/>
              <a:t>Outer Barrel path under development (only receiving logic different)</a:t>
            </a:r>
          </a:p>
          <a:p>
            <a:pPr lvl="1"/>
            <a:r>
              <a:rPr lang="en-US" sz="1200" dirty="0" smtClean="0"/>
              <a:t>Receives data from sensors, deserialization, idle removal</a:t>
            </a:r>
          </a:p>
          <a:p>
            <a:pPr lvl="1"/>
            <a:r>
              <a:rPr lang="en-US" sz="1200" dirty="0" smtClean="0"/>
              <a:t>Add CRU protocol and Trigger info</a:t>
            </a:r>
          </a:p>
          <a:p>
            <a:pPr lvl="1"/>
            <a:r>
              <a:rPr lang="en-US" sz="1200" dirty="0" smtClean="0"/>
              <a:t>Send data packets over GBT</a:t>
            </a:r>
          </a:p>
          <a:p>
            <a:pPr lvl="1"/>
            <a:r>
              <a:rPr lang="en-US" sz="1200" dirty="0" smtClean="0"/>
              <a:t>Some features still missing (OB sensor data packaging, </a:t>
            </a:r>
            <a:r>
              <a:rPr lang="en-US" sz="1200" dirty="0" err="1" smtClean="0"/>
              <a:t>sparsification</a:t>
            </a:r>
            <a:r>
              <a:rPr lang="en-US" sz="1200" dirty="0" smtClean="0"/>
              <a:t>)</a:t>
            </a:r>
          </a:p>
          <a:p>
            <a:r>
              <a:rPr lang="en-US" sz="1600" dirty="0" err="1" smtClean="0"/>
              <a:t>GBTx</a:t>
            </a:r>
            <a:r>
              <a:rPr lang="en-US" sz="1600" dirty="0" smtClean="0"/>
              <a:t> Communication</a:t>
            </a:r>
          </a:p>
          <a:p>
            <a:pPr lvl="1"/>
            <a:r>
              <a:rPr lang="en-US" sz="1200" dirty="0" smtClean="0"/>
              <a:t>Implemented and tested (lab, test beams)</a:t>
            </a:r>
          </a:p>
          <a:p>
            <a:pPr lvl="1"/>
            <a:r>
              <a:rPr lang="en-US" sz="1200" dirty="0" smtClean="0"/>
              <a:t>Use only single GBT link for now for trigger, control, and data</a:t>
            </a:r>
          </a:p>
          <a:p>
            <a:pPr lvl="1"/>
            <a:r>
              <a:rPr lang="en-US" sz="1200" dirty="0" smtClean="0"/>
              <a:t>Full access to Wishbone via CRU protocol</a:t>
            </a:r>
          </a:p>
          <a:p>
            <a:pPr lvl="1"/>
            <a:endParaRPr lang="en-US" sz="1200" dirty="0"/>
          </a:p>
        </p:txBody>
      </p:sp>
      <p:sp>
        <p:nvSpPr>
          <p:cNvPr id="3" name="Date Placeholder 2"/>
          <p:cNvSpPr>
            <a:spLocks noGrp="1"/>
          </p:cNvSpPr>
          <p:nvPr>
            <p:ph type="dt" sz="half" idx="10"/>
          </p:nvPr>
        </p:nvSpPr>
        <p:spPr/>
        <p:txBody>
          <a:bodyPr/>
          <a:lstStyle/>
          <a:p>
            <a:r>
              <a:rPr lang="en-US" smtClean="0"/>
              <a:t>13-Apr-2018</a:t>
            </a:r>
            <a:endParaRPr lang="en-US"/>
          </a:p>
        </p:txBody>
      </p:sp>
      <p:sp>
        <p:nvSpPr>
          <p:cNvPr id="4" name="Footer Placeholder 3"/>
          <p:cNvSpPr>
            <a:spLocks noGrp="1"/>
          </p:cNvSpPr>
          <p:nvPr>
            <p:ph type="ftr" sz="quarter" idx="11"/>
          </p:nvPr>
        </p:nvSpPr>
        <p:spPr/>
        <p:txBody>
          <a:bodyPr/>
          <a:lstStyle/>
          <a:p>
            <a:r>
              <a:rPr lang="en-US" smtClean="0"/>
              <a:t>Production Readyness Review</a:t>
            </a:r>
            <a:endParaRPr lang="en-US"/>
          </a:p>
        </p:txBody>
      </p:sp>
      <p:sp>
        <p:nvSpPr>
          <p:cNvPr id="5" name="Slide Number Placeholder 4"/>
          <p:cNvSpPr>
            <a:spLocks noGrp="1"/>
          </p:cNvSpPr>
          <p:nvPr>
            <p:ph type="sldNum" sz="quarter" idx="12"/>
          </p:nvPr>
        </p:nvSpPr>
        <p:spPr/>
        <p:txBody>
          <a:bodyPr/>
          <a:lstStyle/>
          <a:p>
            <a:fld id="{667E4D97-BD2B-4705-8F05-B9EB893EED35}" type="slidenum">
              <a:rPr lang="en-US" smtClean="0"/>
              <a:t>9</a:t>
            </a:fld>
            <a:endParaRPr lang="en-US"/>
          </a:p>
        </p:txBody>
      </p:sp>
      <p:sp>
        <p:nvSpPr>
          <p:cNvPr id="7" name="Content Placeholder 5"/>
          <p:cNvSpPr txBox="1">
            <a:spLocks/>
          </p:cNvSpPr>
          <p:nvPr/>
        </p:nvSpPr>
        <p:spPr>
          <a:xfrm>
            <a:off x="6378262" y="1023745"/>
            <a:ext cx="5506792" cy="52440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t>Trigger Handler</a:t>
            </a:r>
          </a:p>
          <a:p>
            <a:pPr lvl="1"/>
            <a:r>
              <a:rPr lang="en-US" sz="1200" dirty="0" smtClean="0"/>
              <a:t>Proof of principle implemented and tested</a:t>
            </a:r>
          </a:p>
          <a:p>
            <a:pPr lvl="1"/>
            <a:r>
              <a:rPr lang="en-US" sz="1200" dirty="0" smtClean="0"/>
              <a:t>Needs additional work (pipelining, additional triggers, …)</a:t>
            </a:r>
          </a:p>
          <a:p>
            <a:r>
              <a:rPr lang="en-US" sz="1600" dirty="0" smtClean="0"/>
              <a:t>Radiation Monitor</a:t>
            </a:r>
          </a:p>
          <a:p>
            <a:pPr lvl="1"/>
            <a:r>
              <a:rPr lang="en-US" sz="1200" dirty="0" smtClean="0"/>
              <a:t>Implemented and tested</a:t>
            </a:r>
          </a:p>
          <a:p>
            <a:pPr lvl="1"/>
            <a:r>
              <a:rPr lang="en-US" sz="1200" dirty="0" smtClean="0"/>
              <a:t>SEU observation</a:t>
            </a:r>
          </a:p>
          <a:p>
            <a:r>
              <a:rPr lang="en-US" sz="1600" dirty="0" smtClean="0"/>
              <a:t>System Monitor</a:t>
            </a:r>
          </a:p>
          <a:p>
            <a:pPr lvl="1"/>
            <a:r>
              <a:rPr lang="en-US" sz="1200" dirty="0" smtClean="0"/>
              <a:t>Implemented and tested</a:t>
            </a:r>
          </a:p>
          <a:p>
            <a:pPr lvl="1"/>
            <a:r>
              <a:rPr lang="en-US" sz="1200" dirty="0" smtClean="0"/>
              <a:t>Read voltages, temperatures</a:t>
            </a:r>
          </a:p>
          <a:p>
            <a:r>
              <a:rPr lang="en-US" sz="1600" dirty="0" smtClean="0"/>
              <a:t>USB interface to wishbone</a:t>
            </a:r>
          </a:p>
          <a:p>
            <a:pPr lvl="1"/>
            <a:r>
              <a:rPr lang="en-US" sz="1200" dirty="0" smtClean="0"/>
              <a:t>Implemented and tested</a:t>
            </a:r>
          </a:p>
          <a:p>
            <a:pPr lvl="1"/>
            <a:r>
              <a:rPr lang="en-US" sz="1200" dirty="0" smtClean="0"/>
              <a:t>Used for tabletop tests, lab setups</a:t>
            </a:r>
          </a:p>
          <a:p>
            <a:r>
              <a:rPr lang="en-US" sz="1600" dirty="0" smtClean="0"/>
              <a:t>FIFO interface to PA3</a:t>
            </a:r>
          </a:p>
          <a:p>
            <a:pPr lvl="1"/>
            <a:r>
              <a:rPr lang="en-US" sz="1200" dirty="0" smtClean="0"/>
              <a:t>Implemented and tested</a:t>
            </a:r>
          </a:p>
          <a:p>
            <a:pPr lvl="1"/>
            <a:r>
              <a:rPr lang="en-US" sz="1200" dirty="0" smtClean="0"/>
              <a:t>Used for fast firmware update of flash</a:t>
            </a:r>
          </a:p>
          <a:p>
            <a:pPr lvl="1"/>
            <a:r>
              <a:rPr lang="en-US" sz="1200" dirty="0" smtClean="0"/>
              <a:t>Can be used from GBT (via CRU control protocol)</a:t>
            </a:r>
          </a:p>
          <a:p>
            <a:r>
              <a:rPr lang="en-US" sz="1600" dirty="0" err="1" smtClean="0"/>
              <a:t>Datapath</a:t>
            </a:r>
            <a:r>
              <a:rPr lang="en-US" sz="1600" dirty="0" smtClean="0"/>
              <a:t> Monitor</a:t>
            </a:r>
          </a:p>
          <a:p>
            <a:pPr lvl="1"/>
            <a:r>
              <a:rPr lang="en-US" sz="1200" dirty="0" smtClean="0"/>
              <a:t>Implemented to monitor protocol, </a:t>
            </a:r>
            <a:r>
              <a:rPr lang="en-US" sz="1200" dirty="0" err="1" smtClean="0"/>
              <a:t>gbtx</a:t>
            </a:r>
            <a:endParaRPr lang="en-US" sz="1200" dirty="0" smtClean="0"/>
          </a:p>
          <a:p>
            <a:r>
              <a:rPr lang="en-US" sz="1600" dirty="0" smtClean="0"/>
              <a:t>Error/Busy Handling</a:t>
            </a:r>
          </a:p>
          <a:p>
            <a:pPr lvl="1"/>
            <a:r>
              <a:rPr lang="en-US" sz="1200" dirty="0" smtClean="0"/>
              <a:t>Still missing</a:t>
            </a:r>
          </a:p>
          <a:p>
            <a:pPr marL="0" indent="0">
              <a:buNone/>
            </a:pPr>
            <a:endParaRPr lang="en-US" sz="800" dirty="0" smtClean="0"/>
          </a:p>
          <a:p>
            <a:pPr lvl="1"/>
            <a:endParaRPr lang="en-US" sz="1200" dirty="0"/>
          </a:p>
        </p:txBody>
      </p:sp>
    </p:spTree>
    <p:extLst>
      <p:ext uri="{BB962C8B-B14F-4D97-AF65-F5344CB8AC3E}">
        <p14:creationId xmlns:p14="http://schemas.microsoft.com/office/powerpoint/2010/main" val="927866463"/>
      </p:ext>
    </p:extLst>
  </p:cSld>
  <p:clrMapOvr>
    <a:masterClrMapping/>
  </p:clrMapOvr>
</p:sld>
</file>

<file path=ppt/theme/theme1.xml><?xml version="1.0" encoding="utf-8"?>
<a:theme xmlns:a="http://schemas.openxmlformats.org/drawingml/2006/main" name="JoLayout16_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CE_16_9.potx" id="{F767A952-7EEB-434D-8832-3AAE210163D0}" vid="{9A9F22BB-ACBD-4020-922B-00D56B09A3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ALICE_16_9</Template>
  <TotalTime>875</TotalTime>
  <Words>4904</Words>
  <Application>Microsoft Office PowerPoint</Application>
  <PresentationFormat>Widescreen</PresentationFormat>
  <Paragraphs>993</Paragraphs>
  <Slides>59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Courier Code</vt:lpstr>
      <vt:lpstr>Times New Roman</vt:lpstr>
      <vt:lpstr>JoLayout16_9</vt:lpstr>
      <vt:lpstr>Firmware Overview</vt:lpstr>
      <vt:lpstr>Readout Unit Connectivity</vt:lpstr>
      <vt:lpstr>Readout Unit Firmware Purpose</vt:lpstr>
      <vt:lpstr>Flash FPGA</vt:lpstr>
      <vt:lpstr>Flash FPGA: Configuration and Scrubbing</vt:lpstr>
      <vt:lpstr>ProAsic3 Firmware</vt:lpstr>
      <vt:lpstr>SRAM FPGA</vt:lpstr>
      <vt:lpstr>Readout Firmware Overview</vt:lpstr>
      <vt:lpstr>Firmware modules - Status</vt:lpstr>
      <vt:lpstr>Radiation Protection: Triple Modular Redundancy</vt:lpstr>
      <vt:lpstr>Alpide Data Path Details</vt:lpstr>
      <vt:lpstr>Data Flow</vt:lpstr>
      <vt:lpstr>Inner Barrel Data Format</vt:lpstr>
      <vt:lpstr>Outer Barrel Data Format</vt:lpstr>
      <vt:lpstr>Continuous Readout</vt:lpstr>
      <vt:lpstr>CRU Data</vt:lpstr>
      <vt:lpstr>Data Hierarchy</vt:lpstr>
      <vt:lpstr>Data Format: GBT to CRU to FLP</vt:lpstr>
      <vt:lpstr>Utilization Report</vt:lpstr>
      <vt:lpstr>Control Interfaces</vt:lpstr>
      <vt:lpstr>Detector Control System (DCS) Paths</vt:lpstr>
      <vt:lpstr>Control Interface</vt:lpstr>
      <vt:lpstr>Controls Protocol</vt:lpstr>
      <vt:lpstr>GBT Controls Transactions</vt:lpstr>
      <vt:lpstr>GBT Control Protocol</vt:lpstr>
      <vt:lpstr>CANbus Controls Transactions</vt:lpstr>
      <vt:lpstr>CANbus Test Setup</vt:lpstr>
      <vt:lpstr>Alpide Control Implementation</vt:lpstr>
      <vt:lpstr>Power Board – Interface to Readout Unit</vt:lpstr>
      <vt:lpstr>Power Board – Readout Unit Pairing</vt:lpstr>
      <vt:lpstr>Trigger Interface – Optical Splitting</vt:lpstr>
      <vt:lpstr>Optical Fiber Power Loss Tests</vt:lpstr>
      <vt:lpstr>Data Streaming</vt:lpstr>
      <vt:lpstr>Schematic Setup for Data Streaming Tests</vt:lpstr>
      <vt:lpstr>Data Streaming Test Setup</vt:lpstr>
      <vt:lpstr>CRU Interface Tests</vt:lpstr>
      <vt:lpstr>CRU simplified logical data flow</vt:lpstr>
      <vt:lpstr>Data Arrival in CRU - Continuous and Triggered</vt:lpstr>
      <vt:lpstr>CRU: “Readout Card” (ROC) Interface library</vt:lpstr>
      <vt:lpstr>ITS Readout – Data Rate Specifications</vt:lpstr>
      <vt:lpstr>Data rate – PbPb @ 100kHz per Readout Unit</vt:lpstr>
      <vt:lpstr>ROC bench tool performance</vt:lpstr>
      <vt:lpstr>Backup Slides - Firmware</vt:lpstr>
      <vt:lpstr>Firmware Development Environment</vt:lpstr>
      <vt:lpstr>Software</vt:lpstr>
      <vt:lpstr>Backup Slides – Control Interfaces</vt:lpstr>
      <vt:lpstr>Opencores CAN Protocol Controller</vt:lpstr>
      <vt:lpstr>CANbus protocol proposal</vt:lpstr>
      <vt:lpstr>OpenCores CAN Protocol Controller Simulations</vt:lpstr>
      <vt:lpstr>OpenCores CAN Protocol Controller Simulations</vt:lpstr>
      <vt:lpstr>OpenCores CAN Protocol Controller Simulations</vt:lpstr>
      <vt:lpstr>OpenCores CAN Protocol Controller Simulations</vt:lpstr>
      <vt:lpstr>OpenCores CAN Protocol Controller Simulations</vt:lpstr>
      <vt:lpstr>CAN bus testing on RUv1</vt:lpstr>
      <vt:lpstr>Trigger Interface – Splitter Loopback Test</vt:lpstr>
      <vt:lpstr>Backup Slides – Data Streaming</vt:lpstr>
      <vt:lpstr>PCIe40_v1</vt:lpstr>
      <vt:lpstr>CRU v2: PCIe40_v2 from LHCb</vt:lpstr>
      <vt:lpstr>Data rate – PbPb @ 50kHz per Readout Unit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Readout Firmware Overview</dc:title>
  <dc:creator>Schambach, Joachim J</dc:creator>
  <cp:lastModifiedBy>Schambach, Joachim J</cp:lastModifiedBy>
  <cp:revision>72</cp:revision>
  <dcterms:created xsi:type="dcterms:W3CDTF">2018-03-26T20:47:22Z</dcterms:created>
  <dcterms:modified xsi:type="dcterms:W3CDTF">2018-04-09T09:44:19Z</dcterms:modified>
</cp:coreProperties>
</file>