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1"/>
  </p:notesMasterIdLst>
  <p:sldIdLst>
    <p:sldId id="256" r:id="rId2"/>
    <p:sldId id="257" r:id="rId3"/>
    <p:sldId id="258" r:id="rId4"/>
    <p:sldId id="260" r:id="rId5"/>
    <p:sldId id="262" r:id="rId6"/>
    <p:sldId id="270" r:id="rId7"/>
    <p:sldId id="268" r:id="rId8"/>
    <p:sldId id="263" r:id="rId9"/>
    <p:sldId id="264" r:id="rId10"/>
    <p:sldId id="272" r:id="rId11"/>
    <p:sldId id="267" r:id="rId12"/>
    <p:sldId id="261" r:id="rId13"/>
    <p:sldId id="271" r:id="rId14"/>
    <p:sldId id="266" r:id="rId15"/>
    <p:sldId id="273" r:id="rId16"/>
    <p:sldId id="265" r:id="rId17"/>
    <p:sldId id="275" r:id="rId18"/>
    <p:sldId id="276" r:id="rId19"/>
    <p:sldId id="277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B0F0"/>
    <a:srgbClr val="92D050"/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93A8C8-78DA-47F1-804D-3EB2C507DC6F}" type="datetimeFigureOut">
              <a:rPr lang="nb-NO" smtClean="0"/>
              <a:t>12.04.2018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63B996-A742-46E4-97D7-080D6454289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61392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383934"/>
      </p:ext>
    </p:extLst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13.04.2018</a:t>
            </a:r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ITS RU PRR</a:t>
            </a: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7E084-E73E-4D12-86BA-06574D06CD8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64541132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13.04.2018</a:t>
            </a:r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ITS RU PRR</a:t>
            </a: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7E084-E73E-4D12-86BA-06574D06CD8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44429876"/>
      </p:ext>
    </p:extLst>
  </p:cSld>
  <p:clrMapOvr>
    <a:masterClrMapping/>
  </p:clrMapOvr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09170214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13.04.2018</a:t>
            </a:r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ITS RU PRR</a:t>
            </a: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7E084-E73E-4D12-86BA-06574D06CD8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87420716"/>
      </p:ext>
    </p:extLst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13.04.2018</a:t>
            </a:r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ITS RU PRR</a:t>
            </a: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7E084-E73E-4D12-86BA-06574D06CD8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67334338"/>
      </p:ext>
    </p:extLst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13.04.2018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ITS RU PRR</a:t>
            </a:r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7E084-E73E-4D12-86BA-06574D06CD8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00460761"/>
      </p:ext>
    </p:extLst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13.04.2018</a:t>
            </a:r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ITS RU PRR</a:t>
            </a:r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7E084-E73E-4D12-86BA-06574D06CD8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49999933"/>
      </p:ext>
    </p:extLst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13.04.2018</a:t>
            </a:r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ITS RU PRR</a:t>
            </a:r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7E084-E73E-4D12-86BA-06574D06CD8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18893192"/>
      </p:ext>
    </p:extLst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13.04.2018</a:t>
            </a:r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ITS RU PRR</a:t>
            </a:r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7E084-E73E-4D12-86BA-06574D06CD8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18361751"/>
      </p:ext>
    </p:extLst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13.04.2018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ITS RU PRR</a:t>
            </a:r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7E084-E73E-4D12-86BA-06574D06CD8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97111262"/>
      </p:ext>
    </p:extLst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13.04.2018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ITS RU PRR</a:t>
            </a:r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7E084-E73E-4D12-86BA-06574D06CD8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03544450"/>
      </p:ext>
    </p:extLst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199" y="55181"/>
            <a:ext cx="9401503" cy="6601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932873"/>
            <a:ext cx="10515600" cy="5244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576289"/>
            <a:ext cx="2743200" cy="2560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b-NO" smtClean="0"/>
              <a:t>13.04.2018</a:t>
            </a:r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576289"/>
            <a:ext cx="4114800" cy="2560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b-NO" smtClean="0"/>
              <a:t>ITS RU PRR</a:t>
            </a: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9684" y="6579621"/>
            <a:ext cx="1385329" cy="252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47E084-E73E-4D12-86BA-06574D06CD80}" type="slidenum">
              <a:rPr lang="nb-NO" smtClean="0"/>
              <a:t>‹#›</a:t>
            </a:fld>
            <a:endParaRPr lang="nb-NO"/>
          </a:p>
        </p:txBody>
      </p:sp>
      <p:cxnSp>
        <p:nvCxnSpPr>
          <p:cNvPr id="7" name="Straight Connector 6"/>
          <p:cNvCxnSpPr/>
          <p:nvPr/>
        </p:nvCxnSpPr>
        <p:spPr>
          <a:xfrm>
            <a:off x="143934" y="662709"/>
            <a:ext cx="10095769" cy="15027"/>
          </a:xfrm>
          <a:prstGeom prst="line">
            <a:avLst/>
          </a:prstGeom>
          <a:ln w="28575" cap="rnd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 flipV="1">
            <a:off x="152409" y="6558664"/>
            <a:ext cx="11813619" cy="17625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82247" y="417786"/>
            <a:ext cx="411208" cy="36116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0357945" y="533547"/>
            <a:ext cx="1306121" cy="17338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200" b="1" dirty="0" smtClean="0">
                <a:solidFill>
                  <a:srgbClr val="C00000"/>
                </a:solidFill>
              </a:rPr>
              <a:t>ALICE ITS UPGRADE</a:t>
            </a:r>
            <a:endParaRPr lang="en-US" sz="1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1776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twiki.cern.ch/twiki/bin/view/ALICE/AuxFPGA" TargetMode="External"/><Relationship Id="rId2" Type="http://schemas.openxmlformats.org/officeDocument/2006/relationships/hyperlink" Target="https://gitlab.cern.ch/alice-its-wp10-firmware/RUv1_auxFPGA" TargetMode="Externa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xilinx.com/support/documentation/user_guides/ug570-ultrascale-configuration.pdf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ds.cern.ch/record/1141616" TargetMode="External"/><Relationship Id="rId5" Type="http://schemas.openxmlformats.org/officeDocument/2006/relationships/hyperlink" Target="https://www.xilinx.com/support/documentation/ip_documentation/sem_ultra/v3_1/pg187-ultrascale-sem.pdf" TargetMode="Externa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ntrs.nasa.gov/archive/nasa/casi.ntrs.nasa.gov/20170004736.pdf" TargetMode="External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System </a:t>
            </a:r>
            <a:r>
              <a:rPr lang="nb-NO" dirty="0" err="1" smtClean="0"/>
              <a:t>scrubbing</a:t>
            </a:r>
            <a:r>
              <a:rPr lang="nb-NO" dirty="0" smtClean="0"/>
              <a:t> &amp; re-</a:t>
            </a:r>
            <a:r>
              <a:rPr lang="nb-NO" dirty="0" err="1" smtClean="0"/>
              <a:t>programming</a:t>
            </a:r>
            <a:endParaRPr lang="nb-N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76350" y="3857624"/>
            <a:ext cx="9144000" cy="3000375"/>
          </a:xfrm>
        </p:spPr>
        <p:txBody>
          <a:bodyPr>
            <a:normAutofit/>
          </a:bodyPr>
          <a:lstStyle/>
          <a:p>
            <a:r>
              <a:rPr lang="nb-NO" dirty="0" smtClean="0"/>
              <a:t>Johan Alme </a:t>
            </a:r>
          </a:p>
          <a:p>
            <a:r>
              <a:rPr lang="nb-NO" dirty="0" smtClean="0"/>
              <a:t>johan.alme@uib.no</a:t>
            </a:r>
          </a:p>
          <a:p>
            <a:endParaRPr lang="nb-NO" dirty="0" smtClean="0"/>
          </a:p>
          <a:p>
            <a:endParaRPr lang="nb-NO" dirty="0"/>
          </a:p>
          <a:p>
            <a:endParaRPr lang="nb-NO" dirty="0" smtClean="0"/>
          </a:p>
          <a:p>
            <a:r>
              <a:rPr lang="nb-NO" dirty="0" smtClean="0"/>
              <a:t>ITS RU Production </a:t>
            </a:r>
            <a:r>
              <a:rPr lang="nb-NO" dirty="0" err="1" smtClean="0"/>
              <a:t>Readyness</a:t>
            </a:r>
            <a:r>
              <a:rPr lang="nb-NO" dirty="0" smtClean="0"/>
              <a:t> </a:t>
            </a:r>
            <a:r>
              <a:rPr lang="nb-NO" dirty="0" err="1" smtClean="0"/>
              <a:t>Review</a:t>
            </a:r>
            <a:r>
              <a:rPr lang="nb-NO" dirty="0" smtClean="0"/>
              <a:t> 13. April 2018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749807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BACKUP SLIDES</a:t>
            </a:r>
            <a:endParaRPr lang="nb-NO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13.04.2018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ITS RU PRR</a:t>
            </a:r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7E084-E73E-4D12-86BA-06574D06CD80}" type="slidenum">
              <a:rPr lang="nb-NO" smtClean="0"/>
              <a:t>10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848678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Code &amp; </a:t>
            </a:r>
            <a:r>
              <a:rPr lang="nb-NO" dirty="0" err="1" smtClean="0"/>
              <a:t>Documentation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99" y="1196975"/>
            <a:ext cx="10987617" cy="4929188"/>
          </a:xfrm>
        </p:spPr>
        <p:txBody>
          <a:bodyPr/>
          <a:lstStyle/>
          <a:p>
            <a:r>
              <a:rPr lang="nb-NO" sz="2400" dirty="0"/>
              <a:t>Code: </a:t>
            </a:r>
            <a:r>
              <a:rPr lang="nb-NO" sz="2400" dirty="0">
                <a:hlinkClick r:id="rId2"/>
              </a:rPr>
              <a:t>https://</a:t>
            </a:r>
            <a:r>
              <a:rPr lang="nb-NO" sz="2400" dirty="0" smtClean="0">
                <a:hlinkClick r:id="rId2"/>
              </a:rPr>
              <a:t>gitlab.cern.ch/alice-its-wp10-firmware/RUv1_auxFPGA</a:t>
            </a:r>
            <a:endParaRPr lang="nb-NO" sz="2400" dirty="0" smtClean="0"/>
          </a:p>
          <a:p>
            <a:endParaRPr lang="nb-NO" sz="2400" dirty="0" smtClean="0"/>
          </a:p>
          <a:p>
            <a:r>
              <a:rPr lang="nb-NO" sz="2400" dirty="0" err="1" smtClean="0"/>
              <a:t>Documentation</a:t>
            </a:r>
            <a:r>
              <a:rPr lang="nb-NO" sz="2400" dirty="0"/>
              <a:t>: </a:t>
            </a:r>
            <a:r>
              <a:rPr lang="nb-NO" sz="2400" dirty="0">
                <a:hlinkClick r:id="rId3"/>
              </a:rPr>
              <a:t>https://</a:t>
            </a:r>
            <a:r>
              <a:rPr lang="nb-NO" sz="2400" dirty="0" smtClean="0">
                <a:hlinkClick r:id="rId3"/>
              </a:rPr>
              <a:t>twiki.cern.ch/twiki/bin/view/ALICE/AuxFPGA</a:t>
            </a:r>
            <a:endParaRPr lang="nb-NO" sz="2400" dirty="0" smtClean="0"/>
          </a:p>
          <a:p>
            <a:endParaRPr lang="nb-NO" sz="2400" dirty="0"/>
          </a:p>
          <a:p>
            <a:pPr lvl="1"/>
            <a:endParaRPr lang="nb-NO" sz="2000" dirty="0" smtClean="0"/>
          </a:p>
          <a:p>
            <a:endParaRPr lang="nb-NO" sz="2400" dirty="0"/>
          </a:p>
          <a:p>
            <a:endParaRPr lang="nb-NO" sz="24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13.04.2018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ITS RU PRR</a:t>
            </a:r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7E084-E73E-4D12-86BA-06574D06CD80}" type="slidenum">
              <a:rPr lang="nb-NO" smtClean="0"/>
              <a:t>11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33155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Oxford </a:t>
            </a:r>
            <a:r>
              <a:rPr lang="nb-NO" dirty="0" err="1" smtClean="0"/>
              <a:t>version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RU aux FPGA </a:t>
            </a:r>
            <a:r>
              <a:rPr lang="nb-NO" dirty="0" err="1" smtClean="0"/>
              <a:t>Firmware</a:t>
            </a:r>
            <a:endParaRPr lang="nb-NO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28675"/>
            <a:ext cx="8238737" cy="5297488"/>
          </a:xfrm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8238737" y="1196975"/>
            <a:ext cx="3343662" cy="4929188"/>
          </a:xfrm>
        </p:spPr>
        <p:txBody>
          <a:bodyPr>
            <a:normAutofit fontScale="85000" lnSpcReduction="10000"/>
          </a:bodyPr>
          <a:lstStyle/>
          <a:p>
            <a:r>
              <a:rPr lang="nb-NO" sz="2400" dirty="0" err="1" smtClean="0"/>
              <a:t>Internal</a:t>
            </a:r>
            <a:r>
              <a:rPr lang="nb-NO" sz="2400" dirty="0" smtClean="0"/>
              <a:t> </a:t>
            </a:r>
            <a:r>
              <a:rPr lang="nb-NO" sz="2400" dirty="0" err="1" smtClean="0"/>
              <a:t>clock</a:t>
            </a:r>
            <a:r>
              <a:rPr lang="nb-NO" sz="2400" dirty="0" smtClean="0"/>
              <a:t>: 40 MHz </a:t>
            </a:r>
            <a:endParaRPr lang="nb-NO" sz="2000" dirty="0" smtClean="0"/>
          </a:p>
          <a:p>
            <a:endParaRPr lang="nb-NO" sz="2400" dirty="0" smtClean="0"/>
          </a:p>
          <a:p>
            <a:r>
              <a:rPr lang="nb-NO" sz="2400" dirty="0" smtClean="0"/>
              <a:t>Reset: </a:t>
            </a:r>
            <a:r>
              <a:rPr lang="nb-NO" sz="2400" dirty="0" err="1" smtClean="0"/>
              <a:t>External</a:t>
            </a:r>
            <a:r>
              <a:rPr lang="nb-NO" sz="2400" dirty="0" smtClean="0"/>
              <a:t> </a:t>
            </a:r>
            <a:r>
              <a:rPr lang="nb-NO" sz="2400" dirty="0" err="1" smtClean="0"/>
              <a:t>power</a:t>
            </a:r>
            <a:r>
              <a:rPr lang="nb-NO" sz="2400" dirty="0" smtClean="0"/>
              <a:t> </a:t>
            </a:r>
            <a:r>
              <a:rPr lang="nb-NO" sz="2400" dirty="0" err="1" smtClean="0"/>
              <a:t>on</a:t>
            </a:r>
            <a:r>
              <a:rPr lang="nb-NO" sz="2400" dirty="0" smtClean="0"/>
              <a:t> reset chip </a:t>
            </a:r>
            <a:r>
              <a:rPr lang="nb-NO" sz="2400" dirty="0" err="1" smtClean="0"/>
              <a:t>guarantees</a:t>
            </a:r>
            <a:r>
              <a:rPr lang="nb-NO" sz="2400" dirty="0" smtClean="0"/>
              <a:t> </a:t>
            </a:r>
            <a:r>
              <a:rPr lang="nb-NO" sz="2400" dirty="0" err="1" smtClean="0"/>
              <a:t>known</a:t>
            </a:r>
            <a:r>
              <a:rPr lang="nb-NO" sz="2400" dirty="0" smtClean="0"/>
              <a:t> </a:t>
            </a:r>
            <a:r>
              <a:rPr lang="nb-NO" sz="2400" dirty="0" err="1" smtClean="0"/>
              <a:t>power</a:t>
            </a:r>
            <a:r>
              <a:rPr lang="nb-NO" sz="2400" dirty="0" smtClean="0"/>
              <a:t> up </a:t>
            </a:r>
            <a:r>
              <a:rPr lang="nb-NO" sz="2400" dirty="0" err="1" smtClean="0"/>
              <a:t>state</a:t>
            </a:r>
            <a:endParaRPr lang="nb-NO" sz="2400" dirty="0"/>
          </a:p>
          <a:p>
            <a:pPr lvl="1"/>
            <a:r>
              <a:rPr lang="nb-NO" sz="2000" dirty="0" smtClean="0"/>
              <a:t>Same POR chip as for TPC RCU2</a:t>
            </a:r>
          </a:p>
          <a:p>
            <a:pPr lvl="1"/>
            <a:r>
              <a:rPr lang="nb-NO" sz="2000" dirty="0" smtClean="0"/>
              <a:t>Reset is </a:t>
            </a:r>
            <a:r>
              <a:rPr lang="nb-NO" sz="2000" dirty="0" err="1" smtClean="0"/>
              <a:t>also</a:t>
            </a:r>
            <a:r>
              <a:rPr lang="nb-NO" sz="2000" dirty="0" smtClean="0"/>
              <a:t> </a:t>
            </a:r>
            <a:r>
              <a:rPr lang="nb-NO" sz="2000" dirty="0" err="1" smtClean="0"/>
              <a:t>available</a:t>
            </a:r>
            <a:r>
              <a:rPr lang="nb-NO" sz="2000" dirty="0" smtClean="0"/>
              <a:t> as </a:t>
            </a:r>
            <a:r>
              <a:rPr lang="nb-NO" sz="2000" dirty="0" err="1" smtClean="0"/>
              <a:t>command</a:t>
            </a:r>
            <a:r>
              <a:rPr lang="nb-NO" sz="2000" dirty="0" smtClean="0"/>
              <a:t> via I2C.</a:t>
            </a:r>
          </a:p>
          <a:p>
            <a:pPr lvl="1"/>
            <a:r>
              <a:rPr lang="nb-NO" sz="2000" dirty="0" err="1" smtClean="0"/>
              <a:t>Synchronous</a:t>
            </a:r>
            <a:r>
              <a:rPr lang="nb-NO" sz="2000" dirty="0" smtClean="0"/>
              <a:t> reset</a:t>
            </a:r>
          </a:p>
          <a:p>
            <a:endParaRPr lang="nb-NO" sz="2400" dirty="0" smtClean="0"/>
          </a:p>
          <a:p>
            <a:r>
              <a:rPr lang="nb-NO" sz="2400" dirty="0" err="1" smtClean="0"/>
              <a:t>Wishbone</a:t>
            </a:r>
            <a:r>
              <a:rPr lang="nb-NO" sz="2400" dirty="0" smtClean="0"/>
              <a:t> </a:t>
            </a:r>
            <a:r>
              <a:rPr lang="nb-NO" sz="2400" dirty="0" err="1" smtClean="0"/>
              <a:t>interface</a:t>
            </a:r>
            <a:r>
              <a:rPr lang="nb-NO" sz="2400" dirty="0" smtClean="0"/>
              <a:t> </a:t>
            </a:r>
            <a:r>
              <a:rPr lang="nb-NO" sz="2400" dirty="0" err="1" smtClean="0"/>
              <a:t>ensures</a:t>
            </a:r>
            <a:r>
              <a:rPr lang="nb-NO" sz="2400" dirty="0" smtClean="0"/>
              <a:t> </a:t>
            </a:r>
            <a:r>
              <a:rPr lang="nb-NO" sz="2400" dirty="0" err="1" smtClean="0"/>
              <a:t>that</a:t>
            </a:r>
            <a:r>
              <a:rPr lang="nb-NO" sz="2400" dirty="0" smtClean="0"/>
              <a:t> all </a:t>
            </a:r>
            <a:r>
              <a:rPr lang="nb-NO" sz="2400" dirty="0" err="1" smtClean="0"/>
              <a:t>operations</a:t>
            </a:r>
            <a:r>
              <a:rPr lang="nb-NO" sz="2400" dirty="0" smtClean="0"/>
              <a:t> </a:t>
            </a:r>
            <a:r>
              <a:rPr lang="nb-NO" sz="2400" dirty="0" err="1" smtClean="0"/>
              <a:t>are</a:t>
            </a:r>
            <a:r>
              <a:rPr lang="nb-NO" sz="2400" dirty="0" smtClean="0"/>
              <a:t> </a:t>
            </a:r>
            <a:r>
              <a:rPr lang="nb-NO" sz="2400" dirty="0" err="1" smtClean="0"/>
              <a:t>remotely</a:t>
            </a:r>
            <a:r>
              <a:rPr lang="nb-NO" sz="2400" dirty="0" smtClean="0"/>
              <a:t> </a:t>
            </a:r>
            <a:r>
              <a:rPr lang="nb-NO" sz="2400" dirty="0" err="1" smtClean="0"/>
              <a:t>accessible</a:t>
            </a:r>
            <a:endParaRPr lang="nb-NO" sz="2400" dirty="0" smtClean="0"/>
          </a:p>
          <a:p>
            <a:pPr lvl="1"/>
            <a:r>
              <a:rPr lang="nb-NO" sz="2000" dirty="0" smtClean="0"/>
              <a:t>Read/</a:t>
            </a:r>
            <a:r>
              <a:rPr lang="nb-NO" sz="2000" dirty="0" err="1" smtClean="0"/>
              <a:t>write</a:t>
            </a:r>
            <a:r>
              <a:rPr lang="nb-NO" sz="2000" dirty="0" smtClean="0"/>
              <a:t> </a:t>
            </a:r>
            <a:r>
              <a:rPr lang="nb-NO" sz="2000" dirty="0" err="1" smtClean="0"/>
              <a:t>selectMap</a:t>
            </a:r>
            <a:endParaRPr lang="nb-NO" sz="2000" dirty="0" smtClean="0"/>
          </a:p>
          <a:p>
            <a:pPr lvl="1"/>
            <a:r>
              <a:rPr lang="nb-NO" sz="2000" dirty="0" smtClean="0"/>
              <a:t>Read/</a:t>
            </a:r>
            <a:r>
              <a:rPr lang="nb-NO" sz="2000" dirty="0" err="1" smtClean="0"/>
              <a:t>write</a:t>
            </a:r>
            <a:r>
              <a:rPr lang="nb-NO" sz="2000" dirty="0" smtClean="0"/>
              <a:t> flash</a:t>
            </a:r>
          </a:p>
          <a:p>
            <a:pPr lvl="1"/>
            <a:r>
              <a:rPr lang="nb-NO" sz="2000" dirty="0" smtClean="0"/>
              <a:t>status </a:t>
            </a:r>
            <a:r>
              <a:rPr lang="nb-NO" sz="2000" dirty="0" err="1" smtClean="0"/>
              <a:t>information</a:t>
            </a:r>
            <a:endParaRPr lang="nb-NO" sz="2000" dirty="0" smtClean="0"/>
          </a:p>
          <a:p>
            <a:endParaRPr lang="nb-NO" sz="2400" dirty="0" smtClean="0"/>
          </a:p>
          <a:p>
            <a:endParaRPr lang="nb-NO" sz="2400" dirty="0" smtClean="0"/>
          </a:p>
          <a:p>
            <a:pPr lvl="1"/>
            <a:endParaRPr lang="nb-NO" sz="2000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13.04.2018</a:t>
            </a:r>
            <a:endParaRPr lang="nb-NO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ITS RU PRR</a:t>
            </a:r>
            <a:endParaRPr lang="nb-NO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7E084-E73E-4D12-86BA-06574D06CD80}" type="slidenum">
              <a:rPr lang="nb-NO" smtClean="0"/>
              <a:t>12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03532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Mass </a:t>
            </a:r>
            <a:r>
              <a:rPr lang="nb-NO" dirty="0"/>
              <a:t>P</a:t>
            </a:r>
            <a:r>
              <a:rPr lang="nb-NO" dirty="0" smtClean="0"/>
              <a:t>roduction </a:t>
            </a:r>
            <a:r>
              <a:rPr lang="nb-NO" dirty="0"/>
              <a:t>T</a:t>
            </a:r>
            <a:r>
              <a:rPr lang="nb-NO" dirty="0" smtClean="0"/>
              <a:t>estplan (</a:t>
            </a:r>
            <a:r>
              <a:rPr lang="nb-NO" dirty="0" err="1" smtClean="0"/>
              <a:t>simplified</a:t>
            </a:r>
            <a:r>
              <a:rPr lang="nb-NO" dirty="0" smtClean="0"/>
              <a:t>)</a:t>
            </a:r>
            <a:endParaRPr lang="nb-NO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nb-NO" sz="2000" dirty="0" smtClean="0"/>
              <a:t>I2C </a:t>
            </a:r>
            <a:r>
              <a:rPr lang="nb-NO" sz="2000" dirty="0" err="1" smtClean="0"/>
              <a:t>interface</a:t>
            </a:r>
            <a:r>
              <a:rPr lang="nb-NO" sz="2000" dirty="0" smtClean="0"/>
              <a:t>:</a:t>
            </a:r>
          </a:p>
          <a:p>
            <a:r>
              <a:rPr lang="nb-NO" sz="1800" dirty="0" err="1" smtClean="0"/>
              <a:t>Execute</a:t>
            </a:r>
            <a:r>
              <a:rPr lang="nb-NO" sz="1800" dirty="0" smtClean="0"/>
              <a:t> </a:t>
            </a:r>
            <a:r>
              <a:rPr lang="nb-NO" sz="1800" dirty="0" err="1"/>
              <a:t>read</a:t>
            </a:r>
            <a:r>
              <a:rPr lang="nb-NO" sz="1800" dirty="0"/>
              <a:t> ID from </a:t>
            </a:r>
            <a:r>
              <a:rPr lang="nb-NO" sz="1800" dirty="0" err="1"/>
              <a:t>selectMAP</a:t>
            </a:r>
            <a:endParaRPr lang="nb-NO" sz="1800" dirty="0"/>
          </a:p>
          <a:p>
            <a:r>
              <a:rPr lang="nb-NO" sz="1800" dirty="0" err="1"/>
              <a:t>Execute</a:t>
            </a:r>
            <a:r>
              <a:rPr lang="nb-NO" sz="1800" dirty="0"/>
              <a:t> </a:t>
            </a:r>
            <a:r>
              <a:rPr lang="nb-NO" sz="1800" dirty="0" err="1"/>
              <a:t>read</a:t>
            </a:r>
            <a:r>
              <a:rPr lang="nb-NO" sz="1800" dirty="0"/>
              <a:t> ID from Flash</a:t>
            </a:r>
          </a:p>
          <a:p>
            <a:r>
              <a:rPr lang="nb-NO" sz="1800" dirty="0" smtClean="0"/>
              <a:t>Set </a:t>
            </a:r>
            <a:r>
              <a:rPr lang="nb-NO" sz="1800" dirty="0" err="1" smtClean="0"/>
              <a:t>pattern</a:t>
            </a:r>
            <a:r>
              <a:rPr lang="nb-NO" sz="1800" dirty="0" smtClean="0"/>
              <a:t> </a:t>
            </a:r>
            <a:r>
              <a:rPr lang="nb-NO" sz="1800" dirty="0" err="1" smtClean="0"/>
              <a:t>on</a:t>
            </a:r>
            <a:r>
              <a:rPr lang="nb-NO" sz="1800" dirty="0" smtClean="0"/>
              <a:t> SCA </a:t>
            </a:r>
            <a:r>
              <a:rPr lang="nb-NO" sz="1800" dirty="0" err="1" smtClean="0"/>
              <a:t>GPIOs</a:t>
            </a:r>
            <a:r>
              <a:rPr lang="nb-NO" sz="1800" dirty="0" smtClean="0"/>
              <a:t> to </a:t>
            </a:r>
            <a:r>
              <a:rPr lang="nb-NO" sz="1800" dirty="0" err="1" smtClean="0"/>
              <a:t>verify</a:t>
            </a:r>
            <a:r>
              <a:rPr lang="nb-NO" sz="1800" dirty="0" smtClean="0"/>
              <a:t> </a:t>
            </a:r>
            <a:r>
              <a:rPr lang="nb-NO" sz="1800" dirty="0" err="1" smtClean="0"/>
              <a:t>connectivity</a:t>
            </a:r>
            <a:endParaRPr lang="nb-NO" sz="1800" dirty="0" smtClean="0"/>
          </a:p>
          <a:p>
            <a:r>
              <a:rPr lang="nb-NO" sz="1800" dirty="0" smtClean="0"/>
              <a:t>Set/Read </a:t>
            </a:r>
            <a:r>
              <a:rPr lang="nb-NO" sz="1800" dirty="0" err="1" smtClean="0"/>
              <a:t>other</a:t>
            </a:r>
            <a:r>
              <a:rPr lang="nb-NO" sz="1800" dirty="0" smtClean="0"/>
              <a:t> </a:t>
            </a:r>
            <a:r>
              <a:rPr lang="nb-NO" sz="1800" dirty="0" err="1" smtClean="0"/>
              <a:t>IOs</a:t>
            </a:r>
            <a:r>
              <a:rPr lang="nb-NO" sz="1800" dirty="0" smtClean="0"/>
              <a:t> via </a:t>
            </a:r>
            <a:r>
              <a:rPr lang="nb-NO" sz="1800" dirty="0" err="1" smtClean="0"/>
              <a:t>Wishbone</a:t>
            </a:r>
            <a:r>
              <a:rPr lang="nb-NO" sz="1800" dirty="0" smtClean="0"/>
              <a:t> bus to </a:t>
            </a:r>
            <a:r>
              <a:rPr lang="nb-NO" sz="1800" dirty="0" err="1" smtClean="0"/>
              <a:t>verify</a:t>
            </a:r>
            <a:r>
              <a:rPr lang="nb-NO" sz="1800" dirty="0" smtClean="0"/>
              <a:t> </a:t>
            </a:r>
            <a:r>
              <a:rPr lang="nb-NO" sz="1800" dirty="0" err="1" smtClean="0"/>
              <a:t>connectivity</a:t>
            </a:r>
            <a:r>
              <a:rPr lang="nb-NO" sz="1800" dirty="0" smtClean="0"/>
              <a:t> </a:t>
            </a:r>
          </a:p>
          <a:p>
            <a:pPr marL="0" indent="0">
              <a:buNone/>
            </a:pPr>
            <a:endParaRPr lang="nb-NO" sz="2000" dirty="0" smtClean="0"/>
          </a:p>
          <a:p>
            <a:pPr marL="0" indent="0">
              <a:buNone/>
            </a:pPr>
            <a:r>
              <a:rPr lang="nb-NO" sz="2000" dirty="0" smtClean="0"/>
              <a:t>UART/I2C </a:t>
            </a:r>
            <a:r>
              <a:rPr lang="nb-NO" sz="2000" dirty="0" err="1" smtClean="0"/>
              <a:t>interface</a:t>
            </a:r>
            <a:r>
              <a:rPr lang="nb-NO" sz="2000" dirty="0" smtClean="0"/>
              <a:t>:</a:t>
            </a:r>
          </a:p>
          <a:p>
            <a:r>
              <a:rPr lang="nb-NO" sz="1800" b="1" dirty="0" smtClean="0"/>
              <a:t>Read </a:t>
            </a:r>
            <a:r>
              <a:rPr lang="nb-NO" sz="1800" b="1" dirty="0" err="1" smtClean="0"/>
              <a:t>out</a:t>
            </a:r>
            <a:r>
              <a:rPr lang="nb-NO" sz="1800" b="1" dirty="0" smtClean="0"/>
              <a:t> spare </a:t>
            </a:r>
            <a:r>
              <a:rPr lang="nb-NO" sz="1800" b="1" dirty="0" err="1" smtClean="0"/>
              <a:t>section</a:t>
            </a:r>
            <a:r>
              <a:rPr lang="nb-NO" sz="1800" b="1" dirty="0" smtClean="0"/>
              <a:t> </a:t>
            </a:r>
            <a:r>
              <a:rPr lang="nb-NO" sz="1800" b="1" dirty="0" err="1" smtClean="0"/>
              <a:t>of</a:t>
            </a:r>
            <a:r>
              <a:rPr lang="nb-NO" sz="1800" b="1" dirty="0" smtClean="0"/>
              <a:t> first </a:t>
            </a:r>
            <a:r>
              <a:rPr lang="nb-NO" sz="1800" b="1" dirty="0" err="1" smtClean="0"/>
              <a:t>page</a:t>
            </a:r>
            <a:r>
              <a:rPr lang="nb-NO" sz="1800" b="1" dirty="0" smtClean="0"/>
              <a:t> in </a:t>
            </a:r>
            <a:r>
              <a:rPr lang="nb-NO" sz="1800" b="1" dirty="0" err="1" smtClean="0"/>
              <a:t>each</a:t>
            </a:r>
            <a:r>
              <a:rPr lang="nb-NO" sz="1800" b="1" dirty="0" smtClean="0"/>
              <a:t> </a:t>
            </a:r>
            <a:r>
              <a:rPr lang="nb-NO" sz="1800" b="1" dirty="0" err="1" smtClean="0"/>
              <a:t>block</a:t>
            </a:r>
            <a:r>
              <a:rPr lang="nb-NO" sz="1800" b="1" dirty="0" smtClean="0"/>
              <a:t> in flash</a:t>
            </a:r>
          </a:p>
          <a:p>
            <a:pPr lvl="1"/>
            <a:r>
              <a:rPr lang="nb-NO" sz="1600" b="1" dirty="0" smtClean="0"/>
              <a:t>VERY IMPORTANT! This </a:t>
            </a:r>
            <a:r>
              <a:rPr lang="nb-NO" sz="1600" b="1" dirty="0" err="1" smtClean="0"/>
              <a:t>will</a:t>
            </a:r>
            <a:r>
              <a:rPr lang="nb-NO" sz="1600" b="1" dirty="0" smtClean="0"/>
              <a:t> </a:t>
            </a:r>
            <a:r>
              <a:rPr lang="nb-NO" sz="1600" b="1" dirty="0" err="1" smtClean="0"/>
              <a:t>provide</a:t>
            </a:r>
            <a:r>
              <a:rPr lang="nb-NO" sz="1600" b="1" dirty="0" smtClean="0"/>
              <a:t> </a:t>
            </a:r>
            <a:r>
              <a:rPr lang="nb-NO" sz="1600" b="1" dirty="0" err="1" smtClean="0"/>
              <a:t>information</a:t>
            </a:r>
            <a:r>
              <a:rPr lang="nb-NO" sz="1600" b="1" dirty="0" smtClean="0"/>
              <a:t> </a:t>
            </a:r>
            <a:r>
              <a:rPr lang="nb-NO" sz="1600" b="1" dirty="0" err="1" smtClean="0"/>
              <a:t>on</a:t>
            </a:r>
            <a:r>
              <a:rPr lang="nb-NO" sz="1600" b="1" dirty="0" smtClean="0"/>
              <a:t> Valid Blocks </a:t>
            </a:r>
            <a:r>
              <a:rPr lang="nb-NO" sz="1600" b="1" dirty="0" err="1" smtClean="0"/>
              <a:t>on</a:t>
            </a:r>
            <a:r>
              <a:rPr lang="nb-NO" sz="1600" b="1" dirty="0" smtClean="0"/>
              <a:t> Flash!</a:t>
            </a:r>
          </a:p>
          <a:p>
            <a:r>
              <a:rPr lang="nb-NO" sz="1800" dirty="0" err="1" smtClean="0"/>
              <a:t>Upload</a:t>
            </a:r>
            <a:r>
              <a:rPr lang="nb-NO" sz="1800" dirty="0" smtClean="0"/>
              <a:t> </a:t>
            </a:r>
            <a:r>
              <a:rPr lang="nb-NO" sz="1800" dirty="0" err="1" smtClean="0"/>
              <a:t>config</a:t>
            </a:r>
            <a:r>
              <a:rPr lang="nb-NO" sz="1800" dirty="0" smtClean="0"/>
              <a:t> file to Flash. Read back and </a:t>
            </a:r>
            <a:r>
              <a:rPr lang="nb-NO" sz="1800" dirty="0" err="1" smtClean="0"/>
              <a:t>verify</a:t>
            </a:r>
            <a:r>
              <a:rPr lang="nb-NO" sz="1800" dirty="0" smtClean="0"/>
              <a:t>.</a:t>
            </a:r>
          </a:p>
          <a:p>
            <a:pPr lvl="1"/>
            <a:r>
              <a:rPr lang="nb-NO" sz="1600" dirty="0" err="1" smtClean="0"/>
              <a:t>Use</a:t>
            </a:r>
            <a:r>
              <a:rPr lang="nb-NO" sz="1600" dirty="0" smtClean="0"/>
              <a:t> Fast </a:t>
            </a:r>
            <a:r>
              <a:rPr lang="nb-NO" sz="1600" dirty="0" err="1" smtClean="0"/>
              <a:t>interface</a:t>
            </a:r>
            <a:r>
              <a:rPr lang="nb-NO" sz="1600" dirty="0" smtClean="0"/>
              <a:t> via Xilinx (XUC </a:t>
            </a:r>
            <a:r>
              <a:rPr lang="nb-NO" sz="1600" dirty="0" err="1" smtClean="0"/>
              <a:t>programmed</a:t>
            </a:r>
            <a:r>
              <a:rPr lang="nb-NO" sz="1600" dirty="0" smtClean="0"/>
              <a:t> </a:t>
            </a:r>
            <a:r>
              <a:rPr lang="nb-NO" sz="1600" dirty="0" err="1" smtClean="0"/>
              <a:t>with</a:t>
            </a:r>
            <a:r>
              <a:rPr lang="nb-NO" sz="1600" dirty="0" smtClean="0"/>
              <a:t> JTAG)</a:t>
            </a:r>
          </a:p>
          <a:p>
            <a:r>
              <a:rPr lang="nb-NO" sz="1800" dirty="0" err="1" smtClean="0"/>
              <a:t>Configure</a:t>
            </a:r>
            <a:r>
              <a:rPr lang="nb-NO" sz="1800" dirty="0" smtClean="0"/>
              <a:t> Xilinx from Flash. </a:t>
            </a:r>
            <a:r>
              <a:rPr lang="nb-NO" sz="1800" dirty="0" err="1" smtClean="0"/>
              <a:t>Verify</a:t>
            </a:r>
            <a:r>
              <a:rPr lang="nb-NO" sz="1800" dirty="0" smtClean="0"/>
              <a:t>.</a:t>
            </a:r>
          </a:p>
          <a:p>
            <a:r>
              <a:rPr lang="nb-NO" sz="1800" dirty="0" err="1" smtClean="0"/>
              <a:t>Scrub</a:t>
            </a:r>
            <a:r>
              <a:rPr lang="nb-NO" sz="1800" dirty="0" smtClean="0"/>
              <a:t> Xilinx from Flash. </a:t>
            </a:r>
            <a:r>
              <a:rPr lang="nb-NO" sz="1800" dirty="0" err="1" smtClean="0"/>
              <a:t>Verify</a:t>
            </a:r>
            <a:r>
              <a:rPr lang="nb-NO" sz="1800" dirty="0" smtClean="0"/>
              <a:t>.</a:t>
            </a:r>
          </a:p>
          <a:p>
            <a:r>
              <a:rPr lang="nb-NO" sz="1800" dirty="0" err="1" smtClean="0"/>
              <a:t>Erase</a:t>
            </a:r>
            <a:r>
              <a:rPr lang="nb-NO" sz="1800" dirty="0" smtClean="0"/>
              <a:t> Flash. </a:t>
            </a:r>
            <a:r>
              <a:rPr lang="nb-NO" sz="1800" dirty="0" err="1" smtClean="0"/>
              <a:t>Verify</a:t>
            </a:r>
            <a:r>
              <a:rPr lang="nb-NO" sz="1800" dirty="0" smtClean="0"/>
              <a:t>.</a:t>
            </a:r>
            <a:endParaRPr lang="nb-NO" sz="18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13.04.2018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ITS RU PRR</a:t>
            </a:r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7E084-E73E-4D12-86BA-06574D06CD80}" type="slidenum">
              <a:rPr lang="nb-NO" smtClean="0"/>
              <a:t>13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156303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Flash Memory SEU cross </a:t>
            </a:r>
            <a:r>
              <a:rPr lang="nb-NO" dirty="0" err="1" smtClean="0"/>
              <a:t>section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000" dirty="0" smtClean="0"/>
              <a:t>From </a:t>
            </a:r>
            <a:r>
              <a:rPr lang="nb-NO" sz="2000" dirty="0" err="1" smtClean="0"/>
              <a:t>the</a:t>
            </a:r>
            <a:r>
              <a:rPr lang="nb-NO" sz="2000" dirty="0" smtClean="0"/>
              <a:t> </a:t>
            </a:r>
            <a:r>
              <a:rPr lang="nb-NO" sz="2000" dirty="0" err="1" smtClean="0"/>
              <a:t>Prague</a:t>
            </a:r>
            <a:r>
              <a:rPr lang="nb-NO" sz="2000" dirty="0" smtClean="0"/>
              <a:t> </a:t>
            </a:r>
            <a:r>
              <a:rPr lang="nb-NO" sz="2000" dirty="0" err="1" smtClean="0"/>
              <a:t>irradiation</a:t>
            </a:r>
            <a:r>
              <a:rPr lang="nb-NO" sz="2000" dirty="0" smtClean="0"/>
              <a:t> </a:t>
            </a:r>
            <a:r>
              <a:rPr lang="nb-NO" sz="2000" dirty="0" err="1" smtClean="0"/>
              <a:t>campaign</a:t>
            </a:r>
            <a:r>
              <a:rPr lang="nb-NO" sz="2000" dirty="0" smtClean="0"/>
              <a:t>, </a:t>
            </a:r>
            <a:r>
              <a:rPr lang="nb-NO" sz="2000" dirty="0" err="1" smtClean="0"/>
              <a:t>the</a:t>
            </a:r>
            <a:r>
              <a:rPr lang="nb-NO" sz="2000" dirty="0" smtClean="0"/>
              <a:t> SEU cross </a:t>
            </a:r>
            <a:r>
              <a:rPr lang="nb-NO" sz="2000" dirty="0" err="1" smtClean="0"/>
              <a:t>section</a:t>
            </a:r>
            <a:r>
              <a:rPr lang="nb-NO" sz="2000" dirty="0" smtClean="0"/>
              <a:t> in </a:t>
            </a:r>
            <a:r>
              <a:rPr lang="nb-NO" sz="2000" dirty="0" err="1"/>
              <a:t>the</a:t>
            </a:r>
            <a:r>
              <a:rPr lang="nb-NO" sz="2000" dirty="0"/>
              <a:t> Flash Memory is </a:t>
            </a:r>
            <a:r>
              <a:rPr lang="nb-NO" sz="2000" dirty="0" smtClean="0"/>
              <a:t>estimated</a:t>
            </a:r>
            <a:r>
              <a:rPr lang="nb-NO" sz="2000" baseline="30000" dirty="0" smtClean="0"/>
              <a:t>1</a:t>
            </a:r>
            <a:r>
              <a:rPr lang="nb-NO" sz="2000" dirty="0" smtClean="0"/>
              <a:t> to</a:t>
            </a:r>
            <a:r>
              <a:rPr lang="nb-NO" sz="2000" dirty="0"/>
              <a:t>:</a:t>
            </a:r>
          </a:p>
          <a:p>
            <a:pPr lvl="1"/>
            <a:r>
              <a:rPr lang="nb-NO" sz="1800" dirty="0"/>
              <a:t>(0 </a:t>
            </a:r>
            <a:r>
              <a:rPr lang="nb-NO" sz="1800" dirty="0">
                <a:sym typeface="Wingdings" panose="05000000000000000000" pitchFamily="2" charset="2"/>
              </a:rPr>
              <a:t> 1) 10</a:t>
            </a:r>
            <a:r>
              <a:rPr lang="nb-NO" sz="1800" baseline="30000" dirty="0">
                <a:sym typeface="Wingdings" panose="05000000000000000000" pitchFamily="2" charset="2"/>
              </a:rPr>
              <a:t>-16</a:t>
            </a:r>
            <a:r>
              <a:rPr lang="nb-NO" sz="1800" dirty="0">
                <a:sym typeface="Wingdings" panose="05000000000000000000" pitchFamily="2" charset="2"/>
              </a:rPr>
              <a:t> cm</a:t>
            </a:r>
            <a:r>
              <a:rPr lang="nb-NO" sz="1800" baseline="30000" dirty="0">
                <a:sym typeface="Wingdings" panose="05000000000000000000" pitchFamily="2" charset="2"/>
              </a:rPr>
              <a:t>2</a:t>
            </a:r>
            <a:r>
              <a:rPr lang="nb-NO" sz="1800" dirty="0">
                <a:sym typeface="Wingdings" panose="05000000000000000000" pitchFamily="2" charset="2"/>
              </a:rPr>
              <a:t>/bit</a:t>
            </a:r>
          </a:p>
          <a:p>
            <a:pPr lvl="1"/>
            <a:r>
              <a:rPr lang="nb-NO" sz="1800" dirty="0">
                <a:sym typeface="Wingdings" panose="05000000000000000000" pitchFamily="2" charset="2"/>
              </a:rPr>
              <a:t>(1  0) 10</a:t>
            </a:r>
            <a:r>
              <a:rPr lang="nb-NO" sz="1800" baseline="30000" dirty="0">
                <a:sym typeface="Wingdings" panose="05000000000000000000" pitchFamily="2" charset="2"/>
              </a:rPr>
              <a:t>-21</a:t>
            </a:r>
            <a:r>
              <a:rPr lang="nb-NO" sz="1800" dirty="0">
                <a:sym typeface="Wingdings" panose="05000000000000000000" pitchFamily="2" charset="2"/>
              </a:rPr>
              <a:t> cm</a:t>
            </a:r>
            <a:r>
              <a:rPr lang="nb-NO" sz="1800" baseline="30000" dirty="0">
                <a:sym typeface="Wingdings" panose="05000000000000000000" pitchFamily="2" charset="2"/>
              </a:rPr>
              <a:t>2</a:t>
            </a:r>
            <a:r>
              <a:rPr lang="nb-NO" sz="1800" dirty="0">
                <a:sym typeface="Wingdings" panose="05000000000000000000" pitchFamily="2" charset="2"/>
              </a:rPr>
              <a:t>/bit</a:t>
            </a:r>
          </a:p>
          <a:p>
            <a:endParaRPr lang="nb-NO" sz="2000" dirty="0" smtClean="0">
              <a:sym typeface="Wingdings" panose="05000000000000000000" pitchFamily="2" charset="2"/>
            </a:endParaRPr>
          </a:p>
          <a:p>
            <a:r>
              <a:rPr lang="nb-NO" sz="2000" dirty="0" smtClean="0">
                <a:sym typeface="Wingdings" panose="05000000000000000000" pitchFamily="2" charset="2"/>
              </a:rPr>
              <a:t>A </a:t>
            </a:r>
            <a:r>
              <a:rPr lang="nb-NO" sz="2000" dirty="0" err="1" smtClean="0">
                <a:sym typeface="Wingdings" panose="05000000000000000000" pitchFamily="2" charset="2"/>
              </a:rPr>
              <a:t>typical</a:t>
            </a:r>
            <a:r>
              <a:rPr lang="nb-NO" sz="2000" dirty="0" smtClean="0">
                <a:sym typeface="Wingdings" panose="05000000000000000000" pitchFamily="2" charset="2"/>
              </a:rPr>
              <a:t> </a:t>
            </a:r>
            <a:r>
              <a:rPr lang="nb-NO" sz="2000" dirty="0" err="1">
                <a:sym typeface="Wingdings" panose="05000000000000000000" pitchFamily="2" charset="2"/>
              </a:rPr>
              <a:t>scrubbing</a:t>
            </a:r>
            <a:r>
              <a:rPr lang="nb-NO" sz="2000" dirty="0">
                <a:sym typeface="Wingdings" panose="05000000000000000000" pitchFamily="2" charset="2"/>
              </a:rPr>
              <a:t> file has a 1:20 ratio </a:t>
            </a:r>
            <a:r>
              <a:rPr lang="nb-NO" sz="2000" dirty="0" err="1">
                <a:sym typeface="Wingdings" panose="05000000000000000000" pitchFamily="2" charset="2"/>
              </a:rPr>
              <a:t>of</a:t>
            </a:r>
            <a:r>
              <a:rPr lang="nb-NO" sz="2000" dirty="0">
                <a:sym typeface="Wingdings" panose="05000000000000000000" pitchFamily="2" charset="2"/>
              </a:rPr>
              <a:t> Ones </a:t>
            </a:r>
            <a:r>
              <a:rPr lang="nb-NO" sz="2000" dirty="0" err="1">
                <a:sym typeface="Wingdings" panose="05000000000000000000" pitchFamily="2" charset="2"/>
              </a:rPr>
              <a:t>vs</a:t>
            </a:r>
            <a:r>
              <a:rPr lang="nb-NO" sz="2000" dirty="0">
                <a:sym typeface="Wingdings" panose="05000000000000000000" pitchFamily="2" charset="2"/>
              </a:rPr>
              <a:t> </a:t>
            </a:r>
            <a:r>
              <a:rPr lang="nb-NO" sz="2000" dirty="0" smtClean="0">
                <a:sym typeface="Wingdings" panose="05000000000000000000" pitchFamily="2" charset="2"/>
              </a:rPr>
              <a:t>Zeros</a:t>
            </a:r>
          </a:p>
          <a:p>
            <a:endParaRPr lang="nb-NO" sz="2000" dirty="0" smtClean="0">
              <a:sym typeface="Wingdings" panose="05000000000000000000" pitchFamily="2" charset="2"/>
            </a:endParaRPr>
          </a:p>
          <a:p>
            <a:r>
              <a:rPr lang="nb-NO" sz="2000" dirty="0" smtClean="0">
                <a:sym typeface="Wingdings" panose="05000000000000000000" pitchFamily="2" charset="2"/>
              </a:rPr>
              <a:t>A </a:t>
            </a:r>
            <a:r>
              <a:rPr lang="nb-NO" sz="2000" dirty="0" err="1" smtClean="0">
                <a:sym typeface="Wingdings" panose="05000000000000000000" pitchFamily="2" charset="2"/>
              </a:rPr>
              <a:t>typical</a:t>
            </a:r>
            <a:r>
              <a:rPr lang="nb-NO" sz="2000" dirty="0" smtClean="0">
                <a:sym typeface="Wingdings" panose="05000000000000000000" pitchFamily="2" charset="2"/>
              </a:rPr>
              <a:t> </a:t>
            </a:r>
            <a:r>
              <a:rPr lang="nb-NO" sz="2000" dirty="0" err="1" smtClean="0">
                <a:sym typeface="Wingdings" panose="05000000000000000000" pitchFamily="2" charset="2"/>
              </a:rPr>
              <a:t>programming</a:t>
            </a:r>
            <a:r>
              <a:rPr lang="nb-NO" sz="2000" dirty="0" smtClean="0">
                <a:sym typeface="Wingdings" panose="05000000000000000000" pitchFamily="2" charset="2"/>
              </a:rPr>
              <a:t> file has a 1:50 ratio (given </a:t>
            </a:r>
            <a:r>
              <a:rPr lang="nb-NO" sz="2000" dirty="0" err="1" smtClean="0">
                <a:sym typeface="Wingdings" panose="05000000000000000000" pitchFamily="2" charset="2"/>
              </a:rPr>
              <a:t>no</a:t>
            </a:r>
            <a:r>
              <a:rPr lang="nb-NO" sz="2000" dirty="0" smtClean="0">
                <a:sym typeface="Wingdings" panose="05000000000000000000" pitchFamily="2" charset="2"/>
              </a:rPr>
              <a:t> </a:t>
            </a:r>
            <a:r>
              <a:rPr lang="nb-NO" sz="2000" dirty="0" err="1" smtClean="0">
                <a:sym typeface="Wingdings" panose="05000000000000000000" pitchFamily="2" charset="2"/>
              </a:rPr>
              <a:t>default</a:t>
            </a:r>
            <a:r>
              <a:rPr lang="nb-NO" sz="2000" dirty="0" smtClean="0">
                <a:sym typeface="Wingdings" panose="05000000000000000000" pitchFamily="2" charset="2"/>
              </a:rPr>
              <a:t> </a:t>
            </a:r>
            <a:r>
              <a:rPr lang="nb-NO" sz="2000" dirty="0" err="1" smtClean="0">
                <a:sym typeface="Wingdings" panose="05000000000000000000" pitchFamily="2" charset="2"/>
              </a:rPr>
              <a:t>values</a:t>
            </a:r>
            <a:r>
              <a:rPr lang="nb-NO" sz="2000" dirty="0" smtClean="0">
                <a:sym typeface="Wingdings" panose="05000000000000000000" pitchFamily="2" charset="2"/>
              </a:rPr>
              <a:t> </a:t>
            </a:r>
            <a:r>
              <a:rPr lang="nb-NO" sz="2000" dirty="0" err="1" smtClean="0">
                <a:sym typeface="Wingdings" panose="05000000000000000000" pitchFamily="2" charset="2"/>
              </a:rPr>
              <a:t>written</a:t>
            </a:r>
            <a:r>
              <a:rPr lang="nb-NO" sz="2000" dirty="0" smtClean="0">
                <a:sym typeface="Wingdings" panose="05000000000000000000" pitchFamily="2" charset="2"/>
              </a:rPr>
              <a:t> to BRAM) </a:t>
            </a:r>
            <a:endParaRPr lang="nb-NO" sz="2000" dirty="0"/>
          </a:p>
          <a:p>
            <a:endParaRPr lang="en-US" sz="2000" dirty="0" smtClean="0"/>
          </a:p>
          <a:p>
            <a:r>
              <a:rPr lang="en-US" sz="2000" dirty="0" smtClean="0"/>
              <a:t>Three measures for correcting of errors in the programming file stored in flash memory will be implemented in the PA3 firmware (next slide).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13.04.2018</a:t>
            </a:r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ITS RU PRR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0C57B-2ABF-4957-A6FB-33F40CE953AC}" type="slidenum">
              <a:rPr lang="en-GB" smtClean="0"/>
              <a:t>14</a:t>
            </a:fld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838199" y="6209878"/>
            <a:ext cx="3948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baseline="30000" dirty="0" smtClean="0"/>
              <a:t>1</a:t>
            </a:r>
            <a:r>
              <a:rPr lang="nb-NO" sz="1400" dirty="0" smtClean="0"/>
              <a:t> </a:t>
            </a:r>
            <a:r>
              <a:rPr lang="nb-NO" sz="1400" dirty="0" err="1" smtClean="0"/>
              <a:t>Study</a:t>
            </a:r>
            <a:r>
              <a:rPr lang="nb-NO" sz="1400" dirty="0" smtClean="0"/>
              <a:t> done by Matteo </a:t>
            </a:r>
            <a:r>
              <a:rPr lang="nb-NO" sz="1400" dirty="0" err="1" smtClean="0"/>
              <a:t>Lupi</a:t>
            </a:r>
            <a:r>
              <a:rPr lang="nb-NO" sz="1400" dirty="0" smtClean="0"/>
              <a:t> (matteo.lupi@cern.ch)</a:t>
            </a:r>
            <a:endParaRPr lang="nb-NO" sz="1400" dirty="0"/>
          </a:p>
        </p:txBody>
      </p:sp>
    </p:spTree>
    <p:extLst>
      <p:ext uri="{BB962C8B-B14F-4D97-AF65-F5344CB8AC3E}">
        <p14:creationId xmlns:p14="http://schemas.microsoft.com/office/powerpoint/2010/main" val="211098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Probability of fatal error in Flash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5"/>
            <a:ext cx="10450485" cy="4351338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Combined cross-section:</a:t>
            </a:r>
          </a:p>
          <a:p>
            <a:pPr lvl="1"/>
            <a:r>
              <a:rPr lang="en-US" sz="2000" dirty="0" smtClean="0"/>
              <a:t>CS</a:t>
            </a:r>
            <a:r>
              <a:rPr lang="en-US" sz="2000" baseline="-25000" dirty="0" smtClean="0"/>
              <a:t>1:20</a:t>
            </a:r>
            <a:r>
              <a:rPr lang="en-US" sz="2000" dirty="0" smtClean="0"/>
              <a:t> = 4.76E-18 cm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/bit</a:t>
            </a:r>
          </a:p>
          <a:p>
            <a:endParaRPr lang="en-US" sz="2400" dirty="0" smtClean="0"/>
          </a:p>
          <a:p>
            <a:r>
              <a:rPr lang="en-US" sz="2400" dirty="0" smtClean="0"/>
              <a:t>Probability of double </a:t>
            </a:r>
            <a:r>
              <a:rPr lang="en-US" sz="2400" dirty="0" err="1" smtClean="0"/>
              <a:t>bitflip</a:t>
            </a:r>
            <a:r>
              <a:rPr lang="en-US" sz="2400" dirty="0" smtClean="0"/>
              <a:t> in a random ECC block:</a:t>
            </a:r>
          </a:p>
          <a:p>
            <a:pPr lvl="1"/>
            <a:r>
              <a:rPr lang="en-US" sz="2000" dirty="0" smtClean="0"/>
              <a:t>P(random) ≈ (CS</a:t>
            </a:r>
            <a:r>
              <a:rPr lang="en-US" sz="2000" baseline="-25000" dirty="0" smtClean="0"/>
              <a:t>1:20</a:t>
            </a:r>
            <a:r>
              <a:rPr lang="en-US" sz="2000" dirty="0" smtClean="0"/>
              <a:t>*</a:t>
            </a:r>
            <a:r>
              <a:rPr lang="en-US" sz="2000" dirty="0" err="1" smtClean="0"/>
              <a:t>ECC_size</a:t>
            </a:r>
            <a:r>
              <a:rPr lang="en-US" sz="2000" dirty="0" smtClean="0"/>
              <a:t>)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*</a:t>
            </a:r>
            <a:r>
              <a:rPr lang="en-US" sz="2000" dirty="0" err="1" smtClean="0"/>
              <a:t>ECC_blocks</a:t>
            </a:r>
            <a:r>
              <a:rPr lang="en-US" sz="2000" dirty="0" smtClean="0"/>
              <a:t> = </a:t>
            </a:r>
            <a:r>
              <a:rPr lang="en-US" sz="2000" b="1" dirty="0" smtClean="0"/>
              <a:t>6.3E-22</a:t>
            </a:r>
          </a:p>
          <a:p>
            <a:r>
              <a:rPr lang="en-US" sz="2400" dirty="0" smtClean="0"/>
              <a:t>Probability of double </a:t>
            </a:r>
            <a:r>
              <a:rPr lang="en-US" sz="2400" dirty="0" err="1" smtClean="0"/>
              <a:t>bitflip</a:t>
            </a:r>
            <a:r>
              <a:rPr lang="en-US" sz="2400" dirty="0" smtClean="0"/>
              <a:t> in a specific ECC block:</a:t>
            </a:r>
          </a:p>
          <a:p>
            <a:pPr lvl="1"/>
            <a:r>
              <a:rPr lang="en-US" sz="2000" dirty="0" smtClean="0"/>
              <a:t>P(specific) ≈ P(random)/</a:t>
            </a:r>
            <a:r>
              <a:rPr lang="en-US" sz="2000" dirty="0" err="1" smtClean="0"/>
              <a:t>ECC_blocks</a:t>
            </a:r>
            <a:r>
              <a:rPr lang="en-US" sz="2000" dirty="0" smtClean="0"/>
              <a:t> = </a:t>
            </a:r>
            <a:r>
              <a:rPr lang="en-US" sz="2000" b="1" dirty="0" smtClean="0"/>
              <a:t>2.5E-29</a:t>
            </a:r>
          </a:p>
          <a:p>
            <a:r>
              <a:rPr lang="en-US" sz="2400" dirty="0" smtClean="0"/>
              <a:t>Combined Probability, same ECC block hit in both flash chips:</a:t>
            </a:r>
          </a:p>
          <a:p>
            <a:pPr lvl="1"/>
            <a:r>
              <a:rPr lang="en-US" sz="2000" dirty="0" smtClean="0"/>
              <a:t>P(random ∩ specific) = P(random) * P(specific) = </a:t>
            </a:r>
            <a:r>
              <a:rPr lang="en-US" sz="2000" b="1" dirty="0" smtClean="0"/>
              <a:t>1.6E-50</a:t>
            </a:r>
            <a:endParaRPr lang="en-US" sz="2000" dirty="0" smtClean="0"/>
          </a:p>
          <a:p>
            <a:endParaRPr lang="en-US" sz="2400" b="1" dirty="0" smtClean="0"/>
          </a:p>
          <a:p>
            <a:r>
              <a:rPr lang="en-US" sz="2400" b="1" dirty="0" smtClean="0">
                <a:sym typeface="Wingdings" panose="05000000000000000000" pitchFamily="2" charset="2"/>
              </a:rPr>
              <a:t> 1E-40 </a:t>
            </a:r>
            <a:r>
              <a:rPr lang="en-US" sz="2400" b="1" dirty="0" smtClean="0"/>
              <a:t>double </a:t>
            </a:r>
            <a:r>
              <a:rPr lang="en-US" sz="2400" b="1" dirty="0" err="1" smtClean="0"/>
              <a:t>bitflips</a:t>
            </a:r>
            <a:r>
              <a:rPr lang="en-US" sz="2400" b="1" dirty="0" smtClean="0"/>
              <a:t> in same ECC block in both flash chips during 10h spill for all boards</a:t>
            </a:r>
          </a:p>
          <a:p>
            <a:pPr lvl="1"/>
            <a:endParaRPr lang="en-US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38233" y="932749"/>
            <a:ext cx="4413267" cy="2507681"/>
          </a:xfr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nb-NO" sz="2000" dirty="0" err="1" smtClean="0"/>
              <a:t>Important</a:t>
            </a:r>
            <a:r>
              <a:rPr lang="nb-NO" sz="2000" dirty="0" smtClean="0"/>
              <a:t> </a:t>
            </a:r>
            <a:r>
              <a:rPr lang="nb-NO" sz="2000" dirty="0" err="1" smtClean="0"/>
              <a:t>numbers</a:t>
            </a:r>
            <a:r>
              <a:rPr lang="nb-NO" sz="2000" dirty="0" smtClean="0"/>
              <a:t>:</a:t>
            </a:r>
          </a:p>
          <a:p>
            <a:r>
              <a:rPr lang="nb-NO" sz="1600" dirty="0" smtClean="0"/>
              <a:t>ECC </a:t>
            </a:r>
            <a:r>
              <a:rPr lang="nb-NO" sz="1600" dirty="0" err="1" smtClean="0"/>
              <a:t>block</a:t>
            </a:r>
            <a:r>
              <a:rPr lang="nb-NO" sz="1600" dirty="0" smtClean="0"/>
              <a:t> </a:t>
            </a:r>
            <a:r>
              <a:rPr lang="nb-NO" sz="1600" dirty="0" err="1" smtClean="0"/>
              <a:t>size</a:t>
            </a:r>
            <a:r>
              <a:rPr lang="nb-NO" sz="1600" dirty="0" smtClean="0"/>
              <a:t>: 		1048 bits</a:t>
            </a:r>
          </a:p>
          <a:p>
            <a:r>
              <a:rPr lang="nb-NO" sz="1600" dirty="0" smtClean="0"/>
              <a:t># ECC </a:t>
            </a:r>
            <a:r>
              <a:rPr lang="nb-NO" sz="1600" dirty="0" err="1" smtClean="0"/>
              <a:t>blocks</a:t>
            </a:r>
            <a:r>
              <a:rPr lang="nb-NO" sz="1600" dirty="0" smtClean="0"/>
              <a:t> </a:t>
            </a:r>
            <a:r>
              <a:rPr lang="nb-NO" sz="1600" dirty="0" err="1" smtClean="0"/>
              <a:t>on</a:t>
            </a:r>
            <a:r>
              <a:rPr lang="nb-NO" sz="1600" dirty="0" smtClean="0"/>
              <a:t> Flash:	2.52E+07</a:t>
            </a:r>
          </a:p>
          <a:p>
            <a:r>
              <a:rPr lang="nb-NO" sz="1600" dirty="0" smtClean="0"/>
              <a:t>Est. </a:t>
            </a:r>
            <a:r>
              <a:rPr lang="nb-NO" sz="1600" dirty="0" err="1"/>
              <a:t>f</a:t>
            </a:r>
            <a:r>
              <a:rPr lang="nb-NO" sz="1600" dirty="0" err="1" smtClean="0"/>
              <a:t>lux</a:t>
            </a:r>
            <a:r>
              <a:rPr lang="nb-NO" sz="1600" dirty="0" smtClean="0"/>
              <a:t> Run 3: 		1 kHz/cm</a:t>
            </a:r>
            <a:r>
              <a:rPr lang="nb-NO" sz="1600" baseline="30000" dirty="0" smtClean="0"/>
              <a:t>2</a:t>
            </a:r>
          </a:p>
          <a:p>
            <a:r>
              <a:rPr lang="nb-NO" sz="1600" dirty="0" smtClean="0"/>
              <a:t>Est. </a:t>
            </a:r>
            <a:r>
              <a:rPr lang="nb-NO" sz="1600" dirty="0" err="1" smtClean="0"/>
              <a:t>fluence</a:t>
            </a:r>
            <a:r>
              <a:rPr lang="nb-NO" sz="1600" dirty="0" smtClean="0"/>
              <a:t> 10h spill:	3.6E+07 cm</a:t>
            </a:r>
            <a:r>
              <a:rPr lang="nb-NO" sz="1600" baseline="30000" dirty="0" smtClean="0"/>
              <a:t>-2</a:t>
            </a:r>
          </a:p>
          <a:p>
            <a:r>
              <a:rPr lang="nb-NO" sz="1600" dirty="0" smtClean="0"/>
              <a:t>Cross-</a:t>
            </a:r>
            <a:r>
              <a:rPr lang="nb-NO" sz="1600" dirty="0" err="1" smtClean="0"/>
              <a:t>section</a:t>
            </a:r>
            <a:r>
              <a:rPr lang="nb-NO" sz="1600" dirty="0" smtClean="0"/>
              <a:t> (1</a:t>
            </a:r>
            <a:r>
              <a:rPr lang="nb-NO" sz="1600" dirty="0" smtClean="0">
                <a:sym typeface="Wingdings" panose="05000000000000000000" pitchFamily="2" charset="2"/>
              </a:rPr>
              <a:t>0):	1.0E-21 cm</a:t>
            </a:r>
            <a:r>
              <a:rPr lang="nb-NO" sz="1600" baseline="30000" dirty="0" smtClean="0">
                <a:sym typeface="Wingdings" panose="05000000000000000000" pitchFamily="2" charset="2"/>
              </a:rPr>
              <a:t>2</a:t>
            </a:r>
            <a:r>
              <a:rPr lang="nb-NO" sz="1600" dirty="0" smtClean="0">
                <a:sym typeface="Wingdings" panose="05000000000000000000" pitchFamily="2" charset="2"/>
              </a:rPr>
              <a:t>/bit</a:t>
            </a:r>
          </a:p>
          <a:p>
            <a:r>
              <a:rPr lang="nb-NO" sz="1600" dirty="0" smtClean="0">
                <a:sym typeface="Wingdings" panose="05000000000000000000" pitchFamily="2" charset="2"/>
              </a:rPr>
              <a:t>Cross-</a:t>
            </a:r>
            <a:r>
              <a:rPr lang="nb-NO" sz="1600" dirty="0" err="1" smtClean="0">
                <a:sym typeface="Wingdings" panose="05000000000000000000" pitchFamily="2" charset="2"/>
              </a:rPr>
              <a:t>section</a:t>
            </a:r>
            <a:r>
              <a:rPr lang="nb-NO" sz="1600" dirty="0" smtClean="0">
                <a:sym typeface="Wingdings" panose="05000000000000000000" pitchFamily="2" charset="2"/>
              </a:rPr>
              <a:t> (01):	1.0E-16 </a:t>
            </a:r>
            <a:r>
              <a:rPr lang="nb-NO" sz="1600" dirty="0">
                <a:sym typeface="Wingdings" panose="05000000000000000000" pitchFamily="2" charset="2"/>
              </a:rPr>
              <a:t>cm</a:t>
            </a:r>
            <a:r>
              <a:rPr lang="nb-NO" sz="1600" baseline="30000" dirty="0">
                <a:sym typeface="Wingdings" panose="05000000000000000000" pitchFamily="2" charset="2"/>
              </a:rPr>
              <a:t>2</a:t>
            </a:r>
            <a:r>
              <a:rPr lang="nb-NO" sz="1600" dirty="0">
                <a:sym typeface="Wingdings" panose="05000000000000000000" pitchFamily="2" charset="2"/>
              </a:rPr>
              <a:t>/bit</a:t>
            </a:r>
          </a:p>
          <a:p>
            <a:r>
              <a:rPr lang="nb-NO" sz="1600" dirty="0" smtClean="0"/>
              <a:t>Ratio 1:0 </a:t>
            </a:r>
            <a:r>
              <a:rPr lang="nb-NO" sz="1600" dirty="0" err="1" smtClean="0"/>
              <a:t>scrub</a:t>
            </a:r>
            <a:r>
              <a:rPr lang="nb-NO" sz="1600" dirty="0" smtClean="0"/>
              <a:t>-file:		1:20	</a:t>
            </a:r>
            <a:endParaRPr lang="nb-NO" sz="16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ITS Plenary Meeting 28th Feb - 1st Mar 2018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0C57B-2ABF-4957-A6FB-33F40CE953AC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54399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Flash cell robustness measures for the </a:t>
            </a:r>
            <a:r>
              <a:rPr lang="en-US" dirty="0" err="1" smtClean="0"/>
              <a:t>bitstream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38695" y="1690687"/>
            <a:ext cx="10965872" cy="4502295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Three measures are implemented or planned: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>
                <a:solidFill>
                  <a:srgbClr val="00B050"/>
                </a:solidFill>
              </a:rPr>
              <a:t>Storing the programming file inverted</a:t>
            </a:r>
          </a:p>
          <a:p>
            <a:pPr lvl="2"/>
            <a:r>
              <a:rPr lang="en-US" sz="1800" dirty="0" smtClean="0"/>
              <a:t>Utilizing the 1:20 ratio of 1s vs 0s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>
                <a:solidFill>
                  <a:srgbClr val="00B050"/>
                </a:solidFill>
              </a:rPr>
              <a:t>Adding Hamming encoding of the </a:t>
            </a:r>
            <a:r>
              <a:rPr lang="en-US" sz="2000" dirty="0" err="1" smtClean="0">
                <a:solidFill>
                  <a:srgbClr val="00B050"/>
                </a:solidFill>
              </a:rPr>
              <a:t>bitstream</a:t>
            </a:r>
            <a:r>
              <a:rPr lang="en-US" sz="2000" dirty="0" smtClean="0">
                <a:solidFill>
                  <a:srgbClr val="00B050"/>
                </a:solidFill>
              </a:rPr>
              <a:t> </a:t>
            </a:r>
          </a:p>
          <a:p>
            <a:pPr lvl="2"/>
            <a:r>
              <a:rPr lang="en-US" sz="1800" dirty="0" smtClean="0"/>
              <a:t>128 bytes ECC encoded blocks</a:t>
            </a:r>
          </a:p>
          <a:p>
            <a:pPr lvl="2"/>
            <a:r>
              <a:rPr lang="en-US" sz="1800" dirty="0" smtClean="0"/>
              <a:t>Single error correction, double error detection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>
                <a:solidFill>
                  <a:srgbClr val="00B050"/>
                </a:solidFill>
              </a:rPr>
              <a:t>Store two copies of all the files in the Flash</a:t>
            </a:r>
            <a:r>
              <a:rPr lang="en-US" sz="2000" baseline="30000" dirty="0" smtClean="0">
                <a:solidFill>
                  <a:srgbClr val="00B050"/>
                </a:solidFill>
              </a:rPr>
              <a:t>1</a:t>
            </a:r>
          </a:p>
          <a:p>
            <a:pPr lvl="2"/>
            <a:r>
              <a:rPr lang="en-US" sz="1800" dirty="0" smtClean="0"/>
              <a:t>The Flash itself has two identical memories in the package</a:t>
            </a:r>
          </a:p>
          <a:p>
            <a:pPr lvl="2"/>
            <a:r>
              <a:rPr lang="en-US" sz="1800" dirty="0" smtClean="0"/>
              <a:t>Content can be mirrored without any penalty regarding file uploading</a:t>
            </a:r>
          </a:p>
          <a:p>
            <a:endParaRPr lang="en-US" sz="2400" dirty="0" smtClean="0"/>
          </a:p>
          <a:p>
            <a:r>
              <a:rPr lang="en-US" sz="2400" dirty="0" smtClean="0"/>
              <a:t>This gives: </a:t>
            </a:r>
          </a:p>
          <a:p>
            <a:pPr lvl="1"/>
            <a:r>
              <a:rPr lang="en-US" sz="2000" dirty="0" smtClean="0"/>
              <a:t>P(fatal error) == P(</a:t>
            </a:r>
            <a:r>
              <a:rPr lang="en-US" sz="2000" i="1" dirty="0" smtClean="0"/>
              <a:t>double </a:t>
            </a:r>
            <a:r>
              <a:rPr lang="en-US" sz="2000" i="1" dirty="0" err="1" smtClean="0"/>
              <a:t>bitflip</a:t>
            </a:r>
            <a:r>
              <a:rPr lang="en-US" sz="2000" dirty="0" smtClean="0"/>
              <a:t> in the </a:t>
            </a:r>
            <a:r>
              <a:rPr lang="en-US" sz="2000" i="1" dirty="0" smtClean="0"/>
              <a:t>same</a:t>
            </a:r>
            <a:r>
              <a:rPr lang="en-US" sz="2000" dirty="0" smtClean="0"/>
              <a:t> ECC encoded block in </a:t>
            </a:r>
            <a:r>
              <a:rPr lang="en-US" sz="2000" i="1" dirty="0" smtClean="0"/>
              <a:t>both copies </a:t>
            </a:r>
            <a:r>
              <a:rPr lang="en-US" sz="2000" dirty="0" smtClean="0"/>
              <a:t>of the file)</a:t>
            </a:r>
          </a:p>
          <a:p>
            <a:pPr lvl="2"/>
            <a:r>
              <a:rPr lang="en-US" sz="1800" dirty="0" smtClean="0"/>
              <a:t>Fatal error = </a:t>
            </a:r>
            <a:r>
              <a:rPr lang="en-US" sz="1800" dirty="0" err="1" smtClean="0"/>
              <a:t>init</a:t>
            </a:r>
            <a:r>
              <a:rPr lang="en-US" sz="1800" dirty="0" smtClean="0"/>
              <a:t> </a:t>
            </a:r>
            <a:r>
              <a:rPr lang="en-US" sz="1800" dirty="0" err="1" smtClean="0"/>
              <a:t>config</a:t>
            </a:r>
            <a:r>
              <a:rPr lang="en-US" sz="1800" dirty="0" smtClean="0"/>
              <a:t>/scrubbing not operative</a:t>
            </a:r>
          </a:p>
          <a:p>
            <a:pPr lvl="2"/>
            <a:r>
              <a:rPr lang="en-US" sz="1800" dirty="0" smtClean="0"/>
              <a:t>Cross Section fatal error = </a:t>
            </a:r>
            <a:r>
              <a:rPr lang="en-US" sz="1800" dirty="0" smtClean="0">
                <a:solidFill>
                  <a:srgbClr val="FF0000"/>
                </a:solidFill>
              </a:rPr>
              <a:t>1.6e-50</a:t>
            </a:r>
            <a:endParaRPr lang="en-US" sz="2400" dirty="0" smtClean="0">
              <a:solidFill>
                <a:srgbClr val="FF0000"/>
              </a:solidFill>
            </a:endParaRPr>
          </a:p>
          <a:p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endParaRPr lang="en-US" sz="24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13.04.2018</a:t>
            </a:r>
            <a:endParaRPr lang="nb-NO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ITS RU PRR</a:t>
            </a:r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0C57B-2ABF-4957-A6FB-33F40CE953AC}" type="slidenum">
              <a:rPr lang="en-GB" smtClean="0"/>
              <a:t>16</a:t>
            </a:fld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9464" y="1050789"/>
            <a:ext cx="4864591" cy="124600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38199" y="6209878"/>
            <a:ext cx="75073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baseline="30000" dirty="0" smtClean="0"/>
              <a:t>1</a:t>
            </a:r>
            <a:r>
              <a:rPr lang="nb-NO" sz="1400" dirty="0" smtClean="0"/>
              <a:t> This </a:t>
            </a:r>
            <a:r>
              <a:rPr lang="nb-NO" sz="1400" dirty="0" err="1" smtClean="0"/>
              <a:t>will</a:t>
            </a:r>
            <a:r>
              <a:rPr lang="nb-NO" sz="1400" dirty="0" smtClean="0"/>
              <a:t> be </a:t>
            </a:r>
            <a:r>
              <a:rPr lang="nb-NO" sz="1400" dirty="0" err="1" smtClean="0"/>
              <a:t>implemented</a:t>
            </a:r>
            <a:r>
              <a:rPr lang="nb-NO" sz="1400" dirty="0" smtClean="0"/>
              <a:t> dependent </a:t>
            </a:r>
            <a:r>
              <a:rPr lang="nb-NO" sz="1400" dirty="0" err="1" smtClean="0"/>
              <a:t>on</a:t>
            </a:r>
            <a:r>
              <a:rPr lang="nb-NO" sz="1400" dirty="0" smtClean="0"/>
              <a:t> FPGA </a:t>
            </a:r>
            <a:r>
              <a:rPr lang="nb-NO" sz="1400" dirty="0" err="1" smtClean="0"/>
              <a:t>resources</a:t>
            </a:r>
            <a:r>
              <a:rPr lang="nb-NO" sz="1400" dirty="0" smtClean="0"/>
              <a:t> and cross </a:t>
            </a:r>
            <a:r>
              <a:rPr lang="nb-NO" sz="1400" dirty="0" err="1" smtClean="0"/>
              <a:t>section</a:t>
            </a:r>
            <a:r>
              <a:rPr lang="nb-NO" sz="1400" dirty="0" smtClean="0"/>
              <a:t> </a:t>
            </a:r>
            <a:r>
              <a:rPr lang="nb-NO" sz="1400" dirty="0" err="1" smtClean="0"/>
              <a:t>estimates</a:t>
            </a:r>
            <a:r>
              <a:rPr lang="nb-NO" sz="1400" dirty="0" smtClean="0"/>
              <a:t> </a:t>
            </a:r>
            <a:r>
              <a:rPr lang="nb-NO" sz="1400" dirty="0" err="1" smtClean="0"/>
              <a:t>on</a:t>
            </a:r>
            <a:r>
              <a:rPr lang="nb-NO" sz="1400" dirty="0" smtClean="0"/>
              <a:t> </a:t>
            </a:r>
            <a:r>
              <a:rPr lang="nb-NO" sz="1400" dirty="0" err="1" smtClean="0"/>
              <a:t>logic</a:t>
            </a:r>
            <a:r>
              <a:rPr lang="nb-NO" sz="1400" dirty="0" smtClean="0"/>
              <a:t> in PA3 </a:t>
            </a:r>
            <a:endParaRPr lang="nb-NO" sz="1400" dirty="0"/>
          </a:p>
        </p:txBody>
      </p:sp>
    </p:spTree>
    <p:extLst>
      <p:ext uri="{BB962C8B-B14F-4D97-AF65-F5344CB8AC3E}">
        <p14:creationId xmlns:p14="http://schemas.microsoft.com/office/powerpoint/2010/main" val="1102188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Project </a:t>
            </a:r>
            <a:r>
              <a:rPr lang="nb-NO" dirty="0" err="1" smtClean="0"/>
              <a:t>work</a:t>
            </a:r>
            <a:r>
              <a:rPr lang="nb-NO" dirty="0" smtClean="0"/>
              <a:t> </a:t>
            </a:r>
            <a:r>
              <a:rPr lang="nb-NO" dirty="0" err="1" smtClean="0"/>
              <a:t>flow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99" y="1196975"/>
            <a:ext cx="10987617" cy="4929188"/>
          </a:xfrm>
        </p:spPr>
        <p:txBody>
          <a:bodyPr/>
          <a:lstStyle/>
          <a:p>
            <a:pPr lvl="0"/>
            <a:r>
              <a:rPr lang="en-US" sz="2400" dirty="0"/>
              <a:t>All source and documentation files </a:t>
            </a:r>
            <a:r>
              <a:rPr lang="en-US" sz="2400" dirty="0" smtClean="0"/>
              <a:t>is checked </a:t>
            </a:r>
            <a:r>
              <a:rPr lang="en-US" sz="2400" dirty="0"/>
              <a:t>into </a:t>
            </a:r>
            <a:r>
              <a:rPr lang="en-US" sz="2400" dirty="0" smtClean="0"/>
              <a:t>wp10-GIT</a:t>
            </a:r>
            <a:endParaRPr lang="en-US" sz="2400" dirty="0"/>
          </a:p>
          <a:p>
            <a:pPr lvl="1"/>
            <a:r>
              <a:rPr lang="en-US" sz="2000" dirty="0" smtClean="0"/>
              <a:t>WP10 GIT structure guideline is followed </a:t>
            </a:r>
            <a:endParaRPr lang="nb-NO" sz="2000" dirty="0"/>
          </a:p>
          <a:p>
            <a:pPr lvl="0"/>
            <a:endParaRPr lang="en-US" sz="2400" dirty="0" smtClean="0"/>
          </a:p>
          <a:p>
            <a:pPr lvl="0"/>
            <a:r>
              <a:rPr lang="en-US" sz="2400" dirty="0" smtClean="0"/>
              <a:t>Project </a:t>
            </a:r>
            <a:r>
              <a:rPr lang="en-US" sz="2400" dirty="0"/>
              <a:t>is fully script based. </a:t>
            </a:r>
            <a:r>
              <a:rPr lang="en-US" sz="2400" dirty="0" err="1"/>
              <a:t>Microsemi</a:t>
            </a:r>
            <a:r>
              <a:rPr lang="en-US" sz="2400" dirty="0"/>
              <a:t> toolchain needed to </a:t>
            </a:r>
            <a:r>
              <a:rPr lang="en-US" sz="2400" dirty="0" smtClean="0"/>
              <a:t>compile/</a:t>
            </a:r>
            <a:r>
              <a:rPr lang="en-US" sz="2400" dirty="0" err="1" smtClean="0"/>
              <a:t>synthesise</a:t>
            </a:r>
            <a:r>
              <a:rPr lang="en-US" sz="2400" dirty="0" smtClean="0"/>
              <a:t>/P&amp;R</a:t>
            </a:r>
          </a:p>
          <a:p>
            <a:pPr lvl="0"/>
            <a:endParaRPr lang="en-US" sz="2400" dirty="0" smtClean="0"/>
          </a:p>
          <a:p>
            <a:pPr lvl="0"/>
            <a:r>
              <a:rPr lang="en-US" sz="2400" dirty="0" smtClean="0"/>
              <a:t>BITVIS UVVM</a:t>
            </a:r>
            <a:r>
              <a:rPr lang="en-US" sz="2400" baseline="30000" dirty="0" smtClean="0"/>
              <a:t>1</a:t>
            </a:r>
            <a:r>
              <a:rPr lang="en-US" sz="2400" dirty="0" smtClean="0"/>
              <a:t> </a:t>
            </a:r>
            <a:r>
              <a:rPr lang="en-US" sz="2400" dirty="0"/>
              <a:t>simulation environment is used for verification. </a:t>
            </a:r>
            <a:endParaRPr lang="nb-NO" sz="2400" dirty="0"/>
          </a:p>
          <a:p>
            <a:pPr lvl="1"/>
            <a:r>
              <a:rPr lang="en-US" sz="2000" dirty="0"/>
              <a:t>All modules will have individual </a:t>
            </a:r>
            <a:r>
              <a:rPr lang="en-US" sz="2000" dirty="0" err="1"/>
              <a:t>testbenches</a:t>
            </a:r>
            <a:endParaRPr lang="nb-NO" sz="2000" dirty="0"/>
          </a:p>
          <a:p>
            <a:pPr lvl="0"/>
            <a:endParaRPr lang="en-US" sz="2400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232AC-E374-4D70-847B-797D451FBC30}" type="datetime1">
              <a:rPr lang="nb-NO" smtClean="0"/>
              <a:t>12.04.2018</a:t>
            </a:fld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CB3CB-C72D-4F88-92E3-39006CDB6C1F}" type="slidenum">
              <a:rPr lang="nb-NO" smtClean="0"/>
              <a:t>17</a:t>
            </a:fld>
            <a:endParaRPr lang="nb-NO"/>
          </a:p>
        </p:txBody>
      </p:sp>
      <p:sp>
        <p:nvSpPr>
          <p:cNvPr id="7" name="TextBox 6"/>
          <p:cNvSpPr txBox="1"/>
          <p:nvPr/>
        </p:nvSpPr>
        <p:spPr>
          <a:xfrm>
            <a:off x="732660" y="6126163"/>
            <a:ext cx="15846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nb-NO" sz="1200" baseline="30000" dirty="0" smtClean="0"/>
              <a:t>1</a:t>
            </a:r>
            <a:r>
              <a:rPr lang="nb-NO" sz="1200" dirty="0" smtClean="0"/>
              <a:t> http://www.bitvis.no</a:t>
            </a:r>
            <a:endParaRPr lang="nb-NO" sz="1200" dirty="0"/>
          </a:p>
        </p:txBody>
      </p:sp>
    </p:spTree>
    <p:extLst>
      <p:ext uri="{BB962C8B-B14F-4D97-AF65-F5344CB8AC3E}">
        <p14:creationId xmlns:p14="http://schemas.microsoft.com/office/powerpoint/2010/main" val="4122951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Configuration</a:t>
            </a:r>
            <a:r>
              <a:rPr lang="nb-NO" dirty="0" smtClean="0"/>
              <a:t>/</a:t>
            </a:r>
            <a:r>
              <a:rPr lang="nb-NO" dirty="0" err="1" smtClean="0"/>
              <a:t>reconfiguration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96975"/>
            <a:ext cx="7573818" cy="4929188"/>
          </a:xfrm>
        </p:spPr>
        <p:txBody>
          <a:bodyPr/>
          <a:lstStyle/>
          <a:p>
            <a:r>
              <a:rPr lang="nb-NO" sz="2000" dirty="0" smtClean="0"/>
              <a:t>All </a:t>
            </a:r>
            <a:r>
              <a:rPr lang="nb-NO" sz="2000" dirty="0" err="1" smtClean="0"/>
              <a:t>modules</a:t>
            </a:r>
            <a:r>
              <a:rPr lang="nb-NO" sz="2000" dirty="0" smtClean="0"/>
              <a:t> </a:t>
            </a:r>
            <a:r>
              <a:rPr lang="nb-NO" sz="2000" dirty="0" err="1" smtClean="0"/>
              <a:t>are</a:t>
            </a:r>
            <a:r>
              <a:rPr lang="nb-NO" sz="2000" dirty="0" smtClean="0"/>
              <a:t> </a:t>
            </a:r>
            <a:r>
              <a:rPr lang="nb-NO" sz="2000" dirty="0" err="1" smtClean="0"/>
              <a:t>controlled</a:t>
            </a:r>
            <a:r>
              <a:rPr lang="nb-NO" sz="2000" dirty="0" smtClean="0"/>
              <a:t> by an </a:t>
            </a:r>
            <a:r>
              <a:rPr lang="nb-NO" sz="2000" dirty="0" err="1" smtClean="0"/>
              <a:t>adressable</a:t>
            </a:r>
            <a:r>
              <a:rPr lang="nb-NO" sz="2000" dirty="0" smtClean="0"/>
              <a:t> bus </a:t>
            </a:r>
            <a:r>
              <a:rPr lang="nb-NO" sz="2000" dirty="0" err="1" smtClean="0"/>
              <a:t>interface</a:t>
            </a:r>
            <a:r>
              <a:rPr lang="nb-NO" sz="2000" dirty="0" smtClean="0"/>
              <a:t>.</a:t>
            </a:r>
          </a:p>
          <a:p>
            <a:r>
              <a:rPr lang="nb-NO" sz="2000" dirty="0" err="1" smtClean="0"/>
              <a:t>selectMAP</a:t>
            </a:r>
            <a:r>
              <a:rPr lang="nb-NO" sz="2000" dirty="0" smtClean="0"/>
              <a:t> and Flash </a:t>
            </a:r>
            <a:r>
              <a:rPr lang="nb-NO" sz="2000" dirty="0" err="1" smtClean="0"/>
              <a:t>interface</a:t>
            </a:r>
            <a:r>
              <a:rPr lang="nb-NO" sz="2000" dirty="0" smtClean="0"/>
              <a:t> </a:t>
            </a:r>
            <a:r>
              <a:rPr lang="nb-NO" sz="2000" dirty="0" err="1" smtClean="0"/>
              <a:t>are</a:t>
            </a:r>
            <a:r>
              <a:rPr lang="nb-NO" sz="2000" dirty="0" smtClean="0"/>
              <a:t> </a:t>
            </a:r>
            <a:r>
              <a:rPr lang="nb-NO" sz="2000" b="1" dirty="0" err="1" smtClean="0"/>
              <a:t>command</a:t>
            </a:r>
            <a:r>
              <a:rPr lang="nb-NO" sz="2000" dirty="0" smtClean="0"/>
              <a:t> </a:t>
            </a:r>
            <a:r>
              <a:rPr lang="nb-NO" sz="2000" dirty="0" err="1" smtClean="0"/>
              <a:t>based</a:t>
            </a:r>
            <a:endParaRPr lang="nb-NO" sz="2000" dirty="0" smtClean="0"/>
          </a:p>
          <a:p>
            <a:pPr lvl="1"/>
            <a:r>
              <a:rPr lang="nb-NO" sz="1800" dirty="0" smtClean="0"/>
              <a:t>This </a:t>
            </a:r>
            <a:r>
              <a:rPr lang="nb-NO" sz="1800" dirty="0" err="1" smtClean="0"/>
              <a:t>means</a:t>
            </a:r>
            <a:r>
              <a:rPr lang="nb-NO" sz="1800" dirty="0" smtClean="0"/>
              <a:t> </a:t>
            </a:r>
            <a:r>
              <a:rPr lang="nb-NO" sz="1800" dirty="0" err="1" smtClean="0"/>
              <a:t>that</a:t>
            </a:r>
            <a:r>
              <a:rPr lang="nb-NO" sz="1800" dirty="0" smtClean="0"/>
              <a:t> </a:t>
            </a:r>
            <a:r>
              <a:rPr lang="nb-NO" sz="1800" dirty="0" err="1" smtClean="0"/>
              <a:t>the</a:t>
            </a:r>
            <a:r>
              <a:rPr lang="nb-NO" sz="1800" dirty="0" smtClean="0"/>
              <a:t> </a:t>
            </a:r>
            <a:r>
              <a:rPr lang="nb-NO" sz="1800" dirty="0" err="1" smtClean="0"/>
              <a:t>interfaces</a:t>
            </a:r>
            <a:r>
              <a:rPr lang="nb-NO" sz="1800" dirty="0" smtClean="0"/>
              <a:t> ONLY </a:t>
            </a:r>
            <a:r>
              <a:rPr lang="nb-NO" sz="1800" dirty="0" err="1" smtClean="0"/>
              <a:t>does</a:t>
            </a:r>
            <a:r>
              <a:rPr lang="nb-NO" sz="1800" dirty="0" smtClean="0"/>
              <a:t> </a:t>
            </a:r>
            <a:r>
              <a:rPr lang="nb-NO" sz="1800" dirty="0" err="1" smtClean="0"/>
              <a:t>protocol</a:t>
            </a:r>
            <a:r>
              <a:rPr lang="nb-NO" sz="1800" dirty="0" smtClean="0"/>
              <a:t> </a:t>
            </a:r>
            <a:r>
              <a:rPr lang="nb-NO" sz="1800" dirty="0" err="1" smtClean="0"/>
              <a:t>implementation</a:t>
            </a:r>
            <a:r>
              <a:rPr lang="nb-NO" sz="1800" dirty="0" smtClean="0"/>
              <a:t> </a:t>
            </a:r>
            <a:r>
              <a:rPr lang="nb-NO" sz="1800" dirty="0" smtClean="0">
                <a:sym typeface="Wingdings" panose="05000000000000000000" pitchFamily="2" charset="2"/>
              </a:rPr>
              <a:t> </a:t>
            </a:r>
            <a:r>
              <a:rPr lang="nb-NO" sz="1800" dirty="0" err="1" smtClean="0">
                <a:sym typeface="Wingdings" panose="05000000000000000000" pitchFamily="2" charset="2"/>
              </a:rPr>
              <a:t>easy</a:t>
            </a:r>
            <a:r>
              <a:rPr lang="nb-NO" sz="1800" dirty="0" smtClean="0">
                <a:sym typeface="Wingdings" panose="05000000000000000000" pitchFamily="2" charset="2"/>
              </a:rPr>
              <a:t> to </a:t>
            </a:r>
            <a:r>
              <a:rPr lang="nb-NO" sz="1800" dirty="0" err="1" smtClean="0">
                <a:sym typeface="Wingdings" panose="05000000000000000000" pitchFamily="2" charset="2"/>
              </a:rPr>
              <a:t>adapt</a:t>
            </a:r>
            <a:r>
              <a:rPr lang="nb-NO" sz="1800" dirty="0" smtClean="0">
                <a:sym typeface="Wingdings" panose="05000000000000000000" pitchFamily="2" charset="2"/>
              </a:rPr>
              <a:t> design for </a:t>
            </a:r>
            <a:r>
              <a:rPr lang="nb-NO" sz="1800" dirty="0" err="1" smtClean="0">
                <a:sym typeface="Wingdings" panose="05000000000000000000" pitchFamily="2" charset="2"/>
              </a:rPr>
              <a:t>future</a:t>
            </a:r>
            <a:r>
              <a:rPr lang="nb-NO" sz="1800" dirty="0" smtClean="0">
                <a:sym typeface="Wingdings" panose="05000000000000000000" pitchFamily="2" charset="2"/>
              </a:rPr>
              <a:t> </a:t>
            </a:r>
            <a:r>
              <a:rPr lang="nb-NO" sz="1800" dirty="0" err="1" smtClean="0">
                <a:sym typeface="Wingdings" panose="05000000000000000000" pitchFamily="2" charset="2"/>
              </a:rPr>
              <a:t>changes</a:t>
            </a:r>
            <a:r>
              <a:rPr lang="nb-NO" sz="1800" dirty="0" smtClean="0">
                <a:sym typeface="Wingdings" panose="05000000000000000000" pitchFamily="2" charset="2"/>
              </a:rPr>
              <a:t>.</a:t>
            </a:r>
            <a:endParaRPr lang="nb-NO" sz="1800" dirty="0" smtClean="0"/>
          </a:p>
          <a:p>
            <a:pPr lvl="1"/>
            <a:r>
              <a:rPr lang="nb-NO" sz="1800" dirty="0" smtClean="0"/>
              <a:t>Note: </a:t>
            </a:r>
            <a:r>
              <a:rPr lang="nb-NO" sz="1800" dirty="0" err="1" smtClean="0"/>
              <a:t>Both</a:t>
            </a:r>
            <a:r>
              <a:rPr lang="nb-NO" sz="1800" dirty="0" smtClean="0"/>
              <a:t> </a:t>
            </a:r>
            <a:r>
              <a:rPr lang="nb-NO" sz="1800" dirty="0" err="1" smtClean="0"/>
              <a:t>selectMAP</a:t>
            </a:r>
            <a:r>
              <a:rPr lang="nb-NO" sz="1800" dirty="0" smtClean="0"/>
              <a:t> and Flash supports </a:t>
            </a:r>
            <a:r>
              <a:rPr lang="nb-NO" sz="1800" dirty="0" err="1" smtClean="0"/>
              <a:t>streaming</a:t>
            </a:r>
            <a:r>
              <a:rPr lang="nb-NO" sz="1800" dirty="0" smtClean="0"/>
              <a:t> </a:t>
            </a:r>
            <a:r>
              <a:rPr lang="nb-NO" sz="1800" dirty="0" err="1" smtClean="0"/>
              <a:t>on</a:t>
            </a:r>
            <a:r>
              <a:rPr lang="nb-NO" sz="1800" dirty="0" smtClean="0"/>
              <a:t> </a:t>
            </a:r>
            <a:r>
              <a:rPr lang="nb-NO" sz="1800" dirty="0" err="1" smtClean="0"/>
              <a:t>reading</a:t>
            </a:r>
            <a:r>
              <a:rPr lang="nb-NO" sz="1800" dirty="0" smtClean="0"/>
              <a:t>/</a:t>
            </a:r>
            <a:r>
              <a:rPr lang="nb-NO" sz="1800" dirty="0" err="1" smtClean="0"/>
              <a:t>writing</a:t>
            </a:r>
            <a:endParaRPr lang="nb-NO" sz="1800" dirty="0" smtClean="0"/>
          </a:p>
          <a:p>
            <a:pPr lvl="1"/>
            <a:endParaRPr lang="nb-NO" sz="1800" dirty="0" smtClean="0"/>
          </a:p>
          <a:p>
            <a:r>
              <a:rPr lang="nb-NO" sz="2000" dirty="0"/>
              <a:t>Note: The </a:t>
            </a:r>
            <a:r>
              <a:rPr lang="nb-NO" sz="2000" dirty="0" err="1" smtClean="0"/>
              <a:t>address</a:t>
            </a:r>
            <a:r>
              <a:rPr lang="nb-NO" sz="2000" dirty="0" smtClean="0"/>
              <a:t> </a:t>
            </a:r>
            <a:r>
              <a:rPr lang="nb-NO" sz="2000" dirty="0" err="1"/>
              <a:t>structure</a:t>
            </a:r>
            <a:r>
              <a:rPr lang="nb-NO" sz="2000" dirty="0"/>
              <a:t> </a:t>
            </a:r>
            <a:r>
              <a:rPr lang="nb-NO" sz="2000" dirty="0" err="1"/>
              <a:t>are</a:t>
            </a:r>
            <a:r>
              <a:rPr lang="nb-NO" sz="2000" dirty="0"/>
              <a:t> not </a:t>
            </a:r>
            <a:r>
              <a:rPr lang="nb-NO" sz="2000" dirty="0" err="1" smtClean="0"/>
              <a:t>finished</a:t>
            </a:r>
            <a:endParaRPr lang="nb-NO" sz="2000" dirty="0"/>
          </a:p>
          <a:p>
            <a:endParaRPr lang="nb-NO" sz="2000" dirty="0" smtClean="0"/>
          </a:p>
          <a:p>
            <a:r>
              <a:rPr lang="nb-NO" sz="2000" dirty="0" err="1" smtClean="0"/>
              <a:t>Operational</a:t>
            </a:r>
            <a:r>
              <a:rPr lang="nb-NO" sz="2000" dirty="0" smtClean="0"/>
              <a:t> modes </a:t>
            </a:r>
            <a:r>
              <a:rPr lang="nb-NO" sz="2000" dirty="0" err="1" smtClean="0"/>
              <a:t>define</a:t>
            </a:r>
            <a:r>
              <a:rPr lang="nb-NO" sz="2000" dirty="0" smtClean="0"/>
              <a:t> </a:t>
            </a:r>
            <a:r>
              <a:rPr lang="nb-NO" sz="2000" dirty="0" err="1" smtClean="0"/>
              <a:t>the</a:t>
            </a:r>
            <a:r>
              <a:rPr lang="nb-NO" sz="2000" dirty="0" smtClean="0"/>
              <a:t> </a:t>
            </a:r>
            <a:r>
              <a:rPr lang="nb-NO" sz="2000" dirty="0" err="1" smtClean="0"/>
              <a:t>ongoing</a:t>
            </a:r>
            <a:r>
              <a:rPr lang="nb-NO" sz="2000" dirty="0" smtClean="0"/>
              <a:t> </a:t>
            </a:r>
            <a:r>
              <a:rPr lang="nb-NO" sz="2000" dirty="0" err="1" smtClean="0"/>
              <a:t>configuration</a:t>
            </a:r>
            <a:r>
              <a:rPr lang="nb-NO" sz="2000" dirty="0" smtClean="0"/>
              <a:t> </a:t>
            </a:r>
            <a:r>
              <a:rPr lang="nb-NO" sz="2000" dirty="0" err="1" smtClean="0"/>
              <a:t>tasks</a:t>
            </a:r>
            <a:endParaRPr lang="nb-NO" sz="2000" dirty="0" smtClean="0"/>
          </a:p>
          <a:p>
            <a:pPr lvl="1"/>
            <a:r>
              <a:rPr lang="nb-NO" sz="1800" dirty="0" smtClean="0"/>
              <a:t>The </a:t>
            </a:r>
            <a:r>
              <a:rPr lang="nb-NO" sz="1800" b="1" dirty="0" err="1" smtClean="0"/>
              <a:t>configuration</a:t>
            </a:r>
            <a:r>
              <a:rPr lang="nb-NO" sz="1800" b="1" dirty="0" smtClean="0"/>
              <a:t> </a:t>
            </a:r>
            <a:r>
              <a:rPr lang="nb-NO" sz="1800" b="1" dirty="0" err="1" smtClean="0"/>
              <a:t>controller</a:t>
            </a:r>
            <a:r>
              <a:rPr lang="nb-NO" sz="1800" b="1" dirty="0" smtClean="0"/>
              <a:t> </a:t>
            </a:r>
            <a:r>
              <a:rPr lang="nb-NO" sz="1800" dirty="0" err="1" smtClean="0"/>
              <a:t>then</a:t>
            </a:r>
            <a:r>
              <a:rPr lang="nb-NO" sz="1800" dirty="0" smtClean="0"/>
              <a:t> </a:t>
            </a:r>
            <a:r>
              <a:rPr lang="nb-NO" sz="1800" dirty="0" err="1" smtClean="0"/>
              <a:t>takes</a:t>
            </a:r>
            <a:r>
              <a:rPr lang="nb-NO" sz="1800" dirty="0" smtClean="0"/>
              <a:t> </a:t>
            </a:r>
            <a:r>
              <a:rPr lang="nb-NO" sz="1800" dirty="0" err="1" smtClean="0"/>
              <a:t>control</a:t>
            </a:r>
            <a:r>
              <a:rPr lang="nb-NO" sz="1800" dirty="0" smtClean="0"/>
              <a:t> over </a:t>
            </a:r>
            <a:r>
              <a:rPr lang="nb-NO" sz="1800" dirty="0" err="1" smtClean="0"/>
              <a:t>the</a:t>
            </a:r>
            <a:r>
              <a:rPr lang="nb-NO" sz="1800" dirty="0" smtClean="0"/>
              <a:t> </a:t>
            </a:r>
            <a:r>
              <a:rPr lang="nb-NO" sz="1800" b="1" dirty="0" smtClean="0"/>
              <a:t>flash </a:t>
            </a:r>
            <a:r>
              <a:rPr lang="nb-NO" sz="1800" b="1" dirty="0" err="1" smtClean="0"/>
              <a:t>interface</a:t>
            </a:r>
            <a:r>
              <a:rPr lang="nb-NO" sz="1800" b="1" dirty="0" smtClean="0"/>
              <a:t> </a:t>
            </a:r>
            <a:r>
              <a:rPr lang="nb-NO" sz="1800" dirty="0" smtClean="0"/>
              <a:t>and </a:t>
            </a:r>
            <a:r>
              <a:rPr lang="nb-NO" sz="1800" dirty="0" err="1" smtClean="0"/>
              <a:t>the</a:t>
            </a:r>
            <a:r>
              <a:rPr lang="nb-NO" sz="1800" dirty="0" smtClean="0"/>
              <a:t> </a:t>
            </a:r>
            <a:r>
              <a:rPr lang="nb-NO" sz="1800" b="1" dirty="0" err="1" smtClean="0"/>
              <a:t>selectmap</a:t>
            </a:r>
            <a:r>
              <a:rPr lang="nb-NO" sz="1800" b="1" dirty="0" smtClean="0"/>
              <a:t> </a:t>
            </a:r>
            <a:r>
              <a:rPr lang="nb-NO" sz="1800" b="1" dirty="0" err="1" smtClean="0"/>
              <a:t>interface</a:t>
            </a:r>
            <a:r>
              <a:rPr lang="nb-NO" sz="1800" dirty="0" smtClean="0"/>
              <a:t>. </a:t>
            </a:r>
          </a:p>
          <a:p>
            <a:pPr lvl="1"/>
            <a:r>
              <a:rPr lang="nb-NO" sz="1800" dirty="0" err="1" smtClean="0"/>
              <a:t>Accessing</a:t>
            </a:r>
            <a:r>
              <a:rPr lang="nb-NO" sz="1800" dirty="0" smtClean="0"/>
              <a:t> </a:t>
            </a:r>
            <a:r>
              <a:rPr lang="nb-NO" sz="1800" dirty="0" err="1" smtClean="0"/>
              <a:t>these</a:t>
            </a:r>
            <a:r>
              <a:rPr lang="nb-NO" sz="1800" dirty="0" smtClean="0"/>
              <a:t> </a:t>
            </a:r>
            <a:r>
              <a:rPr lang="nb-NO" sz="1800" dirty="0" err="1" smtClean="0"/>
              <a:t>modules</a:t>
            </a:r>
            <a:r>
              <a:rPr lang="nb-NO" sz="1800" dirty="0" smtClean="0"/>
              <a:t> from </a:t>
            </a:r>
            <a:r>
              <a:rPr lang="nb-NO" sz="1800" dirty="0" err="1" smtClean="0"/>
              <a:t>the</a:t>
            </a:r>
            <a:r>
              <a:rPr lang="nb-NO" sz="1800" dirty="0" smtClean="0"/>
              <a:t> bus </a:t>
            </a:r>
            <a:r>
              <a:rPr lang="nb-NO" sz="1800" dirty="0" err="1" smtClean="0"/>
              <a:t>will</a:t>
            </a:r>
            <a:r>
              <a:rPr lang="nb-NO" sz="1800" dirty="0" smtClean="0"/>
              <a:t> </a:t>
            </a:r>
            <a:r>
              <a:rPr lang="nb-NO" sz="1800" dirty="0" err="1" smtClean="0"/>
              <a:t>then</a:t>
            </a:r>
            <a:r>
              <a:rPr lang="nb-NO" sz="1800" dirty="0" smtClean="0"/>
              <a:t> </a:t>
            </a:r>
            <a:r>
              <a:rPr lang="nb-NO" sz="1800" dirty="0" err="1" smtClean="0"/>
              <a:t>only</a:t>
            </a:r>
            <a:r>
              <a:rPr lang="nb-NO" sz="1800" dirty="0" smtClean="0"/>
              <a:t> </a:t>
            </a:r>
            <a:r>
              <a:rPr lang="nb-NO" sz="1800" dirty="0" err="1" smtClean="0"/>
              <a:t>give</a:t>
            </a:r>
            <a:r>
              <a:rPr lang="nb-NO" sz="1800" dirty="0" smtClean="0"/>
              <a:t> </a:t>
            </a:r>
            <a:r>
              <a:rPr lang="nb-NO" sz="1800" dirty="0" err="1" smtClean="0"/>
              <a:t>you</a:t>
            </a:r>
            <a:r>
              <a:rPr lang="nb-NO" sz="1800" dirty="0" smtClean="0"/>
              <a:t> status – and a </a:t>
            </a:r>
            <a:r>
              <a:rPr lang="nb-NO" sz="1800" dirty="0" err="1" smtClean="0"/>
              <a:t>possibility</a:t>
            </a:r>
            <a:r>
              <a:rPr lang="nb-NO" sz="1800" dirty="0" smtClean="0"/>
              <a:t> to abort </a:t>
            </a:r>
            <a:r>
              <a:rPr lang="nb-NO" sz="1800" dirty="0" err="1" smtClean="0"/>
              <a:t>the</a:t>
            </a:r>
            <a:r>
              <a:rPr lang="nb-NO" sz="1800" dirty="0" smtClean="0"/>
              <a:t> </a:t>
            </a:r>
            <a:r>
              <a:rPr lang="nb-NO" sz="1800" dirty="0" err="1" smtClean="0"/>
              <a:t>ongoing</a:t>
            </a:r>
            <a:r>
              <a:rPr lang="nb-NO" sz="1800" dirty="0" smtClean="0"/>
              <a:t> </a:t>
            </a:r>
            <a:r>
              <a:rPr lang="nb-NO" sz="1800" dirty="0" err="1" smtClean="0"/>
              <a:t>operation</a:t>
            </a:r>
            <a:r>
              <a:rPr lang="nb-NO" sz="1800" dirty="0" smtClean="0"/>
              <a:t>.</a:t>
            </a:r>
          </a:p>
          <a:p>
            <a:pPr lvl="1"/>
            <a:r>
              <a:rPr lang="nb-NO" sz="1800" dirty="0" err="1" smtClean="0"/>
              <a:t>Other</a:t>
            </a:r>
            <a:r>
              <a:rPr lang="nb-NO" sz="1800" dirty="0" smtClean="0"/>
              <a:t> </a:t>
            </a:r>
            <a:r>
              <a:rPr lang="nb-NO" sz="1800" dirty="0" err="1" smtClean="0"/>
              <a:t>modules</a:t>
            </a:r>
            <a:r>
              <a:rPr lang="nb-NO" sz="1800" dirty="0" smtClean="0"/>
              <a:t> </a:t>
            </a:r>
            <a:r>
              <a:rPr lang="nb-NO" sz="1800" dirty="0" err="1" smtClean="0"/>
              <a:t>are</a:t>
            </a:r>
            <a:r>
              <a:rPr lang="nb-NO" sz="1800" dirty="0" smtClean="0"/>
              <a:t> still </a:t>
            </a:r>
            <a:r>
              <a:rPr lang="nb-NO" sz="1800" dirty="0" err="1" smtClean="0"/>
              <a:t>accessible</a:t>
            </a:r>
            <a:endParaRPr lang="nb-NO" sz="1800" dirty="0" smtClean="0"/>
          </a:p>
          <a:p>
            <a:endParaRPr lang="nb-NO" sz="2200" dirty="0" smtClean="0"/>
          </a:p>
          <a:p>
            <a:pPr lvl="2"/>
            <a:endParaRPr lang="nb-NO" sz="1400" dirty="0" smtClean="0"/>
          </a:p>
          <a:p>
            <a:pPr lvl="2"/>
            <a:endParaRPr lang="nb-NO" sz="1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86618" y="1196975"/>
            <a:ext cx="3195782" cy="4929188"/>
          </a:xfr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nb-NO" sz="1800" b="1" dirty="0" err="1"/>
              <a:t>Selectmap</a:t>
            </a:r>
            <a:r>
              <a:rPr lang="nb-NO" sz="1800" b="1" dirty="0"/>
              <a:t> </a:t>
            </a:r>
            <a:r>
              <a:rPr lang="nb-NO" sz="1800" b="1" dirty="0" err="1"/>
              <a:t>commands</a:t>
            </a:r>
            <a:r>
              <a:rPr lang="nb-NO" sz="1800" b="1" dirty="0"/>
              <a:t>:</a:t>
            </a:r>
          </a:p>
          <a:p>
            <a:pPr lvl="1"/>
            <a:r>
              <a:rPr lang="nb-NO" sz="1600" dirty="0"/>
              <a:t>Read (8 bit)</a:t>
            </a:r>
          </a:p>
          <a:p>
            <a:pPr lvl="1"/>
            <a:r>
              <a:rPr lang="nb-NO" sz="1600" dirty="0"/>
              <a:t>Write (8 bit)</a:t>
            </a:r>
          </a:p>
          <a:p>
            <a:pPr lvl="1"/>
            <a:r>
              <a:rPr lang="nb-NO" sz="1600" dirty="0" err="1"/>
              <a:t>Init</a:t>
            </a:r>
            <a:endParaRPr lang="nb-NO" sz="1600" dirty="0"/>
          </a:p>
          <a:p>
            <a:pPr lvl="1"/>
            <a:r>
              <a:rPr lang="nb-NO" sz="1600" dirty="0" err="1"/>
              <a:t>Startup</a:t>
            </a:r>
            <a:endParaRPr lang="nb-NO" sz="1600" dirty="0"/>
          </a:p>
          <a:p>
            <a:pPr lvl="1"/>
            <a:r>
              <a:rPr lang="nb-NO" sz="1600" dirty="0"/>
              <a:t>Abort</a:t>
            </a:r>
          </a:p>
          <a:p>
            <a:r>
              <a:rPr lang="nb-NO" sz="1800" b="1" dirty="0"/>
              <a:t>Flash </a:t>
            </a:r>
            <a:r>
              <a:rPr lang="nb-NO" sz="1800" b="1" dirty="0" err="1"/>
              <a:t>commands</a:t>
            </a:r>
            <a:r>
              <a:rPr lang="nb-NO" sz="1800" b="1" dirty="0"/>
              <a:t>:</a:t>
            </a:r>
          </a:p>
          <a:p>
            <a:pPr lvl="1"/>
            <a:r>
              <a:rPr lang="nb-NO" sz="1600" dirty="0"/>
              <a:t>Read (8 bit)</a:t>
            </a:r>
          </a:p>
          <a:p>
            <a:pPr lvl="1"/>
            <a:r>
              <a:rPr lang="nb-NO" sz="1600" dirty="0"/>
              <a:t>Write (8 bit)</a:t>
            </a:r>
          </a:p>
          <a:p>
            <a:pPr lvl="1"/>
            <a:r>
              <a:rPr lang="nb-NO" sz="1600" dirty="0" err="1"/>
              <a:t>Erase</a:t>
            </a:r>
            <a:r>
              <a:rPr lang="nb-NO" sz="1600" dirty="0"/>
              <a:t> all</a:t>
            </a:r>
          </a:p>
          <a:p>
            <a:pPr lvl="1"/>
            <a:r>
              <a:rPr lang="nb-NO" sz="1600" dirty="0"/>
              <a:t>Block </a:t>
            </a:r>
            <a:r>
              <a:rPr lang="nb-NO" sz="1600" dirty="0" err="1" smtClean="0"/>
              <a:t>Erase</a:t>
            </a:r>
            <a:endParaRPr lang="nb-NO" sz="1600" dirty="0" smtClean="0"/>
          </a:p>
          <a:p>
            <a:r>
              <a:rPr lang="nb-NO" sz="1800" b="1" dirty="0" err="1" smtClean="0"/>
              <a:t>Operational</a:t>
            </a:r>
            <a:r>
              <a:rPr lang="nb-NO" sz="1800" b="1" dirty="0" smtClean="0"/>
              <a:t> modes:</a:t>
            </a:r>
          </a:p>
          <a:p>
            <a:pPr lvl="1"/>
            <a:r>
              <a:rPr lang="nb-NO" sz="1600" dirty="0" smtClean="0"/>
              <a:t>Initial </a:t>
            </a:r>
            <a:r>
              <a:rPr lang="nb-NO" sz="1600" dirty="0" err="1" smtClean="0"/>
              <a:t>configuration</a:t>
            </a:r>
            <a:endParaRPr lang="nb-NO" sz="1600" dirty="0" smtClean="0"/>
          </a:p>
          <a:p>
            <a:pPr lvl="1"/>
            <a:r>
              <a:rPr lang="nb-NO" sz="1600" dirty="0" err="1" smtClean="0"/>
              <a:t>Scrubbing</a:t>
            </a:r>
            <a:r>
              <a:rPr lang="nb-NO" sz="1600" dirty="0" smtClean="0"/>
              <a:t> from flash</a:t>
            </a:r>
          </a:p>
          <a:p>
            <a:pPr lvl="1"/>
            <a:r>
              <a:rPr lang="nb-NO" sz="1600" dirty="0" smtClean="0"/>
              <a:t>(</a:t>
            </a:r>
            <a:r>
              <a:rPr lang="nb-NO" sz="1600" dirty="0" err="1" smtClean="0"/>
              <a:t>Frame</a:t>
            </a:r>
            <a:r>
              <a:rPr lang="nb-NO" sz="1600" dirty="0" smtClean="0"/>
              <a:t> </a:t>
            </a:r>
            <a:r>
              <a:rPr lang="nb-NO" sz="1600" dirty="0" err="1" smtClean="0"/>
              <a:t>readback</a:t>
            </a:r>
            <a:r>
              <a:rPr lang="nb-NO" sz="1600" dirty="0" smtClean="0"/>
              <a:t> and </a:t>
            </a:r>
            <a:r>
              <a:rPr lang="nb-NO" sz="1600" dirty="0" err="1" smtClean="0"/>
              <a:t>reconfig</a:t>
            </a:r>
            <a:r>
              <a:rPr lang="nb-NO" sz="1600" dirty="0" smtClean="0"/>
              <a:t>)</a:t>
            </a:r>
            <a:endParaRPr lang="nb-NO" sz="1600" dirty="0"/>
          </a:p>
          <a:p>
            <a:endParaRPr lang="nb-NO" sz="20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232AC-E374-4D70-847B-797D451FBC30}" type="datetime1">
              <a:rPr lang="nb-NO" smtClean="0"/>
              <a:t>12.04.2018</a:t>
            </a:fld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CB3CB-C72D-4F88-92E3-39006CDB6C1F}" type="slidenum">
              <a:rPr lang="nb-NO" smtClean="0"/>
              <a:t>18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03169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Selectmap</a:t>
            </a:r>
            <a:r>
              <a:rPr lang="en-US" dirty="0" smtClean="0"/>
              <a:t>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99" y="1196975"/>
            <a:ext cx="5955175" cy="4929188"/>
          </a:xfrm>
        </p:spPr>
        <p:txBody>
          <a:bodyPr/>
          <a:lstStyle/>
          <a:p>
            <a:r>
              <a:rPr lang="en-US" sz="2000" dirty="0" smtClean="0"/>
              <a:t>The command based interface enables debugging by using simple scripts over UART (or I2C)</a:t>
            </a:r>
          </a:p>
          <a:p>
            <a:pPr lvl="1"/>
            <a:r>
              <a:rPr lang="en-US" sz="1800" dirty="0" smtClean="0"/>
              <a:t>Example: read STAT register </a:t>
            </a:r>
            <a:r>
              <a:rPr lang="en-US" sz="1800" dirty="0" smtClean="0">
                <a:sym typeface="Wingdings" panose="05000000000000000000" pitchFamily="2" charset="2"/>
              </a:rPr>
              <a:t></a:t>
            </a:r>
            <a:endParaRPr lang="en-US" sz="1800" dirty="0" smtClean="0"/>
          </a:p>
          <a:p>
            <a:pPr lvl="1"/>
            <a:r>
              <a:rPr lang="en-US" sz="1800" dirty="0" smtClean="0"/>
              <a:t>The only difference from the TPC RCU Xilinx Virtex2pro is the inclusion of the </a:t>
            </a:r>
            <a:r>
              <a:rPr lang="en-US" sz="1800" i="1" dirty="0" smtClean="0"/>
              <a:t>bus width (8bit = </a:t>
            </a:r>
            <a:r>
              <a:rPr lang="en-US" sz="1800" b="1" i="1" dirty="0" smtClean="0"/>
              <a:t>0xBB</a:t>
            </a:r>
            <a:r>
              <a:rPr lang="en-US" sz="1800" i="1" dirty="0" smtClean="0"/>
              <a:t> THEN </a:t>
            </a:r>
            <a:r>
              <a:rPr lang="en-US" sz="1800" b="1" i="1" dirty="0" smtClean="0"/>
              <a:t>0x11</a:t>
            </a:r>
            <a:r>
              <a:rPr lang="en-US" sz="1800" i="1" dirty="0" smtClean="0"/>
              <a:t>).</a:t>
            </a:r>
          </a:p>
          <a:p>
            <a:endParaRPr lang="en-US" sz="2000" dirty="0" smtClean="0"/>
          </a:p>
          <a:p>
            <a:r>
              <a:rPr lang="en-US" sz="2000" dirty="0" smtClean="0"/>
              <a:t>Commands to do initial configuration:</a:t>
            </a:r>
          </a:p>
          <a:p>
            <a:pPr lvl="1"/>
            <a:r>
              <a:rPr lang="en-US" sz="1800" dirty="0" smtClean="0"/>
              <a:t>INIT</a:t>
            </a:r>
          </a:p>
          <a:p>
            <a:pPr lvl="1"/>
            <a:r>
              <a:rPr lang="en-US" sz="1800" dirty="0" smtClean="0"/>
              <a:t>WRITE x </a:t>
            </a:r>
            <a:r>
              <a:rPr lang="en-US" sz="1800" dirty="0" err="1" smtClean="0"/>
              <a:t>numOfBytes</a:t>
            </a:r>
            <a:endParaRPr lang="en-US" sz="1800" dirty="0" smtClean="0"/>
          </a:p>
          <a:p>
            <a:pPr lvl="1"/>
            <a:r>
              <a:rPr lang="en-US" sz="1800" dirty="0" smtClean="0"/>
              <a:t>STARTUP</a:t>
            </a:r>
          </a:p>
          <a:p>
            <a:r>
              <a:rPr lang="en-US" sz="2000" dirty="0" smtClean="0"/>
              <a:t>For scrubbing:</a:t>
            </a:r>
          </a:p>
          <a:p>
            <a:pPr lvl="1"/>
            <a:r>
              <a:rPr lang="en-US" sz="1800" dirty="0"/>
              <a:t>WRITE x </a:t>
            </a:r>
            <a:r>
              <a:rPr lang="en-US" sz="1800" dirty="0" err="1"/>
              <a:t>numOfBytes</a:t>
            </a:r>
            <a:endParaRPr lang="en-US" sz="1800" dirty="0"/>
          </a:p>
          <a:p>
            <a:pPr lvl="1"/>
            <a:r>
              <a:rPr lang="en-US" sz="1800" dirty="0"/>
              <a:t>STARTUP</a:t>
            </a:r>
            <a:endParaRPr lang="en-US" sz="1800" dirty="0" smtClean="0"/>
          </a:p>
          <a:p>
            <a:endParaRPr lang="en-US" sz="2000" i="1" dirty="0" smtClean="0"/>
          </a:p>
          <a:p>
            <a:endParaRPr lang="en-US" sz="2000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l="34820" t="30078" r="29159" b="20778"/>
          <a:stretch/>
        </p:blipFill>
        <p:spPr>
          <a:xfrm>
            <a:off x="6564775" y="1322819"/>
            <a:ext cx="5627225" cy="4126635"/>
          </a:xfrm>
          <a:prstGeom prst="rect">
            <a:avLst/>
          </a:prstGeo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232AC-E374-4D70-847B-797D451FBC30}" type="datetime1">
              <a:rPr lang="nb-NO" smtClean="0"/>
              <a:t>12.04.2018</a:t>
            </a:fld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CB3CB-C72D-4F88-92E3-39006CDB6C1F}" type="slidenum">
              <a:rPr lang="nb-NO" smtClean="0"/>
              <a:t>19</a:t>
            </a:fld>
            <a:endParaRPr lang="nb-NO"/>
          </a:p>
        </p:txBody>
      </p:sp>
      <p:sp>
        <p:nvSpPr>
          <p:cNvPr id="8" name="Rectangle 7"/>
          <p:cNvSpPr/>
          <p:nvPr/>
        </p:nvSpPr>
        <p:spPr>
          <a:xfrm>
            <a:off x="6330387" y="1057819"/>
            <a:ext cx="6096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050" dirty="0">
                <a:hlinkClick r:id="rId3"/>
              </a:rPr>
              <a:t>https://</a:t>
            </a:r>
            <a:r>
              <a:rPr lang="en-US" sz="1050" dirty="0" smtClean="0">
                <a:hlinkClick r:id="rId3"/>
              </a:rPr>
              <a:t>www.xilinx.com/support/documentation/user_guides/ug570-ultrascale-configuration.pdf</a:t>
            </a:r>
            <a:r>
              <a:rPr lang="en-US" sz="1050" dirty="0" smtClean="0"/>
              <a:t> </a:t>
            </a:r>
            <a:endParaRPr lang="en-US" sz="1050" dirty="0"/>
          </a:p>
        </p:txBody>
      </p:sp>
      <p:sp>
        <p:nvSpPr>
          <p:cNvPr id="9" name="TextBox 8"/>
          <p:cNvSpPr txBox="1"/>
          <p:nvPr/>
        </p:nvSpPr>
        <p:spPr>
          <a:xfrm>
            <a:off x="5678359" y="5811779"/>
            <a:ext cx="5766322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Assumes all other info is stored on flash/remotely</a:t>
            </a:r>
            <a:endParaRPr lang="en-US" sz="2000" dirty="0"/>
          </a:p>
        </p:txBody>
      </p:sp>
      <p:sp>
        <p:nvSpPr>
          <p:cNvPr id="10" name="Right Brace 9"/>
          <p:cNvSpPr/>
          <p:nvPr/>
        </p:nvSpPr>
        <p:spPr bwMode="auto">
          <a:xfrm>
            <a:off x="5146060" y="3700968"/>
            <a:ext cx="441448" cy="2733964"/>
          </a:xfrm>
          <a:prstGeom prst="rightBrace">
            <a:avLst>
              <a:gd name="adj1" fmla="val 8333"/>
              <a:gd name="adj2" fmla="val 85264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0092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FPGA Programming </a:t>
            </a:r>
            <a:r>
              <a:rPr lang="nb-NO" dirty="0" err="1" smtClean="0"/>
              <a:t>Overview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136" y="1074977"/>
            <a:ext cx="6225238" cy="4929188"/>
          </a:xfrm>
        </p:spPr>
        <p:txBody>
          <a:bodyPr/>
          <a:lstStyle/>
          <a:p>
            <a:r>
              <a:rPr lang="nb-NO" sz="1800" b="1" dirty="0"/>
              <a:t>Standard </a:t>
            </a:r>
            <a:r>
              <a:rPr lang="nb-NO" sz="1800" b="1" dirty="0" err="1" smtClean="0"/>
              <a:t>operation</a:t>
            </a:r>
            <a:r>
              <a:rPr lang="nb-NO" sz="1800" b="1" dirty="0" smtClean="0"/>
              <a:t> (</a:t>
            </a:r>
            <a:r>
              <a:rPr lang="nb-NO" sz="1800" b="1" dirty="0" err="1" smtClean="0">
                <a:solidFill>
                  <a:srgbClr val="FF0000"/>
                </a:solidFill>
              </a:rPr>
              <a:t>with</a:t>
            </a:r>
            <a:r>
              <a:rPr lang="nb-NO" sz="1800" b="1" dirty="0" smtClean="0">
                <a:solidFill>
                  <a:srgbClr val="FF0000"/>
                </a:solidFill>
              </a:rPr>
              <a:t> beam </a:t>
            </a:r>
            <a:r>
              <a:rPr lang="nb-NO" sz="1800" b="1" dirty="0" err="1" smtClean="0"/>
              <a:t>while</a:t>
            </a:r>
            <a:r>
              <a:rPr lang="nb-NO" sz="1800" b="1" dirty="0" smtClean="0"/>
              <a:t> </a:t>
            </a:r>
            <a:r>
              <a:rPr lang="nb-NO" sz="1800" b="1" dirty="0" err="1" smtClean="0"/>
              <a:t>running</a:t>
            </a:r>
            <a:r>
              <a:rPr lang="nb-NO" sz="1800" b="1" dirty="0" smtClean="0"/>
              <a:t>)</a:t>
            </a:r>
            <a:endParaRPr lang="nb-NO" sz="1800" b="1" dirty="0"/>
          </a:p>
          <a:p>
            <a:pPr lvl="1"/>
            <a:r>
              <a:rPr lang="nb-NO" sz="1800" dirty="0" err="1" smtClean="0"/>
              <a:t>Microsemi</a:t>
            </a:r>
            <a:r>
              <a:rPr lang="nb-NO" sz="1800" dirty="0" smtClean="0"/>
              <a:t> ProAsic3</a:t>
            </a:r>
            <a:endParaRPr lang="nb-NO" sz="1800" dirty="0"/>
          </a:p>
          <a:p>
            <a:pPr lvl="2"/>
            <a:r>
              <a:rPr lang="nb-NO" sz="1600" dirty="0"/>
              <a:t>Flash-</a:t>
            </a:r>
            <a:r>
              <a:rPr lang="nb-NO" sz="1600" dirty="0" err="1"/>
              <a:t>based</a:t>
            </a:r>
            <a:r>
              <a:rPr lang="nb-NO" sz="1600" dirty="0"/>
              <a:t> -&gt; </a:t>
            </a:r>
            <a:r>
              <a:rPr lang="nb-NO" sz="1600" dirty="0" err="1"/>
              <a:t>always</a:t>
            </a:r>
            <a:r>
              <a:rPr lang="nb-NO" sz="1600" dirty="0"/>
              <a:t> </a:t>
            </a:r>
            <a:r>
              <a:rPr lang="nb-NO" sz="1600" dirty="0" err="1"/>
              <a:t>programmed</a:t>
            </a:r>
            <a:endParaRPr lang="nb-NO" sz="1600" dirty="0"/>
          </a:p>
          <a:p>
            <a:pPr lvl="1"/>
            <a:r>
              <a:rPr lang="nb-NO" sz="1800" dirty="0" smtClean="0"/>
              <a:t>Xilinx </a:t>
            </a:r>
            <a:r>
              <a:rPr lang="nb-NO" sz="1800" dirty="0" err="1" smtClean="0"/>
              <a:t>Kintex</a:t>
            </a:r>
            <a:r>
              <a:rPr lang="nb-NO" sz="1800" dirty="0" smtClean="0"/>
              <a:t> </a:t>
            </a:r>
            <a:r>
              <a:rPr lang="nb-NO" sz="1800" dirty="0" err="1" smtClean="0"/>
              <a:t>Ultrascale</a:t>
            </a:r>
            <a:endParaRPr lang="nb-NO" sz="1800" dirty="0"/>
          </a:p>
          <a:p>
            <a:pPr lvl="2"/>
            <a:r>
              <a:rPr lang="nb-NO" sz="1600" dirty="0" err="1" smtClean="0"/>
              <a:t>Programmed</a:t>
            </a:r>
            <a:r>
              <a:rPr lang="nb-NO" sz="1600" dirty="0" smtClean="0"/>
              <a:t> </a:t>
            </a:r>
            <a:r>
              <a:rPr lang="nb-NO" sz="1600" dirty="0"/>
              <a:t>at power-</a:t>
            </a:r>
            <a:r>
              <a:rPr lang="nb-NO" sz="1600" dirty="0" err="1"/>
              <a:t>on</a:t>
            </a:r>
            <a:r>
              <a:rPr lang="nb-NO" sz="1600" dirty="0"/>
              <a:t> or via </a:t>
            </a:r>
            <a:r>
              <a:rPr lang="nb-NO" sz="1600" dirty="0" err="1" smtClean="0"/>
              <a:t>command</a:t>
            </a:r>
            <a:r>
              <a:rPr lang="nb-NO" sz="1600" dirty="0" smtClean="0"/>
              <a:t> to PA3</a:t>
            </a:r>
            <a:endParaRPr lang="nb-NO" sz="1600" dirty="0"/>
          </a:p>
          <a:p>
            <a:pPr lvl="2"/>
            <a:r>
              <a:rPr lang="nb-NO" sz="1600" dirty="0" err="1">
                <a:solidFill>
                  <a:srgbClr val="0070C0"/>
                </a:solidFill>
              </a:rPr>
              <a:t>Programmed</a:t>
            </a:r>
            <a:r>
              <a:rPr lang="nb-NO" sz="1600" dirty="0">
                <a:solidFill>
                  <a:srgbClr val="0070C0"/>
                </a:solidFill>
              </a:rPr>
              <a:t> from Flash </a:t>
            </a:r>
            <a:r>
              <a:rPr lang="nb-NO" sz="1600" dirty="0" err="1">
                <a:solidFill>
                  <a:srgbClr val="0070C0"/>
                </a:solidFill>
              </a:rPr>
              <a:t>memory</a:t>
            </a:r>
            <a:r>
              <a:rPr lang="nb-NO" sz="1600" dirty="0">
                <a:solidFill>
                  <a:srgbClr val="0070C0"/>
                </a:solidFill>
              </a:rPr>
              <a:t> </a:t>
            </a:r>
          </a:p>
          <a:p>
            <a:r>
              <a:rPr lang="nb-NO" sz="1800" b="1" dirty="0" smtClean="0"/>
              <a:t>Remote </a:t>
            </a:r>
            <a:r>
              <a:rPr lang="nb-NO" sz="1800" b="1" dirty="0" err="1" smtClean="0"/>
              <a:t>updating</a:t>
            </a:r>
            <a:r>
              <a:rPr lang="nb-NO" sz="1800" b="1" dirty="0" smtClean="0"/>
              <a:t> (</a:t>
            </a:r>
            <a:r>
              <a:rPr lang="nb-NO" sz="1800" b="1" dirty="0" err="1" smtClean="0">
                <a:solidFill>
                  <a:srgbClr val="00B050"/>
                </a:solidFill>
              </a:rPr>
              <a:t>without</a:t>
            </a:r>
            <a:r>
              <a:rPr lang="nb-NO" sz="1800" b="1" dirty="0" smtClean="0">
                <a:solidFill>
                  <a:srgbClr val="00B050"/>
                </a:solidFill>
              </a:rPr>
              <a:t> beam</a:t>
            </a:r>
            <a:r>
              <a:rPr lang="nb-NO" sz="1800" b="1" dirty="0" smtClean="0"/>
              <a:t>)</a:t>
            </a:r>
            <a:endParaRPr lang="nb-NO" sz="1800" b="1" dirty="0"/>
          </a:p>
          <a:p>
            <a:pPr lvl="1"/>
            <a:r>
              <a:rPr lang="nb-NO" sz="1800" dirty="0" smtClean="0"/>
              <a:t>Flash </a:t>
            </a:r>
            <a:r>
              <a:rPr lang="nb-NO" sz="1800" dirty="0" err="1" smtClean="0"/>
              <a:t>memory</a:t>
            </a:r>
            <a:r>
              <a:rPr lang="nb-NO" sz="1800" dirty="0" smtClean="0"/>
              <a:t> – Xilinx image</a:t>
            </a:r>
            <a:endParaRPr lang="nb-NO" sz="1800" dirty="0"/>
          </a:p>
          <a:p>
            <a:pPr lvl="2"/>
            <a:r>
              <a:rPr lang="nb-NO" sz="1600" dirty="0" err="1" smtClean="0"/>
              <a:t>SEUs</a:t>
            </a:r>
            <a:r>
              <a:rPr lang="nb-NO" sz="1600" dirty="0" smtClean="0"/>
              <a:t> </a:t>
            </a:r>
            <a:r>
              <a:rPr lang="nb-NO" sz="1600" dirty="0"/>
              <a:t>in flash </a:t>
            </a:r>
            <a:r>
              <a:rPr lang="nb-NO" sz="1600" dirty="0" err="1" smtClean="0"/>
              <a:t>memory</a:t>
            </a:r>
            <a:r>
              <a:rPr lang="nb-NO" sz="1600" dirty="0" smtClean="0"/>
              <a:t> </a:t>
            </a:r>
            <a:r>
              <a:rPr lang="nb-NO" sz="1600" dirty="0" smtClean="0">
                <a:sym typeface="Wingdings" panose="05000000000000000000" pitchFamily="2" charset="2"/>
              </a:rPr>
              <a:t> Updates during </a:t>
            </a:r>
            <a:r>
              <a:rPr lang="nb-NO" sz="1600" dirty="0" err="1" smtClean="0">
                <a:sym typeface="Wingdings" panose="05000000000000000000" pitchFamily="2" charset="2"/>
              </a:rPr>
              <a:t>technical</a:t>
            </a:r>
            <a:r>
              <a:rPr lang="nb-NO" sz="1600" dirty="0" smtClean="0">
                <a:sym typeface="Wingdings" panose="05000000000000000000" pitchFamily="2" charset="2"/>
              </a:rPr>
              <a:t> </a:t>
            </a:r>
            <a:r>
              <a:rPr lang="nb-NO" sz="1600" dirty="0" err="1" smtClean="0">
                <a:sym typeface="Wingdings" panose="05000000000000000000" pitchFamily="2" charset="2"/>
              </a:rPr>
              <a:t>stops</a:t>
            </a:r>
            <a:endParaRPr lang="nb-NO" sz="1600" dirty="0"/>
          </a:p>
          <a:p>
            <a:pPr lvl="2"/>
            <a:r>
              <a:rPr lang="nb-NO" sz="1600" dirty="0">
                <a:solidFill>
                  <a:srgbClr val="00B050"/>
                </a:solidFill>
              </a:rPr>
              <a:t>Update via </a:t>
            </a:r>
            <a:r>
              <a:rPr lang="nb-NO" sz="1600" dirty="0" err="1" smtClean="0">
                <a:solidFill>
                  <a:srgbClr val="00B050"/>
                </a:solidFill>
              </a:rPr>
              <a:t>downlinks</a:t>
            </a:r>
            <a:endParaRPr lang="nb-NO" sz="1600" dirty="0">
              <a:solidFill>
                <a:srgbClr val="00B050"/>
              </a:solidFill>
            </a:endParaRPr>
          </a:p>
          <a:p>
            <a:pPr lvl="2"/>
            <a:r>
              <a:rPr lang="nb-NO" sz="1600" dirty="0">
                <a:solidFill>
                  <a:srgbClr val="7030A0"/>
                </a:solidFill>
              </a:rPr>
              <a:t>Update </a:t>
            </a:r>
            <a:r>
              <a:rPr lang="nb-NO" sz="1600" dirty="0" err="1">
                <a:solidFill>
                  <a:srgbClr val="7030A0"/>
                </a:solidFill>
              </a:rPr>
              <a:t>through</a:t>
            </a:r>
            <a:r>
              <a:rPr lang="nb-NO" sz="1600" dirty="0">
                <a:solidFill>
                  <a:srgbClr val="7030A0"/>
                </a:solidFill>
              </a:rPr>
              <a:t> </a:t>
            </a:r>
            <a:r>
              <a:rPr lang="nb-NO" sz="1600" dirty="0" smtClean="0">
                <a:solidFill>
                  <a:srgbClr val="7030A0"/>
                </a:solidFill>
              </a:rPr>
              <a:t>I2C</a:t>
            </a:r>
            <a:endParaRPr lang="nb-NO" sz="1600" dirty="0">
              <a:solidFill>
                <a:srgbClr val="7030A0"/>
              </a:solidFill>
            </a:endParaRPr>
          </a:p>
          <a:p>
            <a:pPr lvl="1"/>
            <a:r>
              <a:rPr lang="nb-NO" sz="1800" dirty="0"/>
              <a:t>Proasic3</a:t>
            </a:r>
          </a:p>
          <a:p>
            <a:pPr lvl="2"/>
            <a:r>
              <a:rPr lang="nb-NO" sz="1600" dirty="0" err="1"/>
              <a:t>Only</a:t>
            </a:r>
            <a:r>
              <a:rPr lang="nb-NO" sz="1600" dirty="0"/>
              <a:t> </a:t>
            </a:r>
            <a:r>
              <a:rPr lang="nb-NO" sz="1600" dirty="0" err="1"/>
              <a:t>needed</a:t>
            </a:r>
            <a:r>
              <a:rPr lang="nb-NO" sz="1600" dirty="0"/>
              <a:t> for </a:t>
            </a:r>
            <a:r>
              <a:rPr lang="nb-NO" sz="1600" dirty="0" err="1"/>
              <a:t>feature</a:t>
            </a:r>
            <a:r>
              <a:rPr lang="nb-NO" sz="1600" dirty="0"/>
              <a:t>/</a:t>
            </a:r>
            <a:r>
              <a:rPr lang="nb-NO" sz="1600" dirty="0" err="1"/>
              <a:t>bug</a:t>
            </a:r>
            <a:r>
              <a:rPr lang="nb-NO" sz="1600" dirty="0"/>
              <a:t> </a:t>
            </a:r>
            <a:r>
              <a:rPr lang="nb-NO" sz="1600" dirty="0" err="1"/>
              <a:t>fix</a:t>
            </a:r>
            <a:r>
              <a:rPr lang="nb-NO" sz="1600" dirty="0"/>
              <a:t> </a:t>
            </a:r>
            <a:r>
              <a:rPr lang="nb-NO" sz="1600" dirty="0" err="1"/>
              <a:t>updates</a:t>
            </a:r>
            <a:endParaRPr lang="nb-NO" sz="1600" dirty="0"/>
          </a:p>
          <a:p>
            <a:pPr lvl="2"/>
            <a:r>
              <a:rPr lang="nb-NO" sz="1600" dirty="0" err="1">
                <a:solidFill>
                  <a:srgbClr val="FF0000"/>
                </a:solidFill>
              </a:rPr>
              <a:t>Updated</a:t>
            </a:r>
            <a:r>
              <a:rPr lang="nb-NO" sz="1600" dirty="0">
                <a:solidFill>
                  <a:srgbClr val="FF0000"/>
                </a:solidFill>
              </a:rPr>
              <a:t> via JTAG</a:t>
            </a:r>
          </a:p>
          <a:p>
            <a:endParaRPr lang="nb-NO" sz="1800" dirty="0"/>
          </a:p>
        </p:txBody>
      </p:sp>
      <p:sp>
        <p:nvSpPr>
          <p:cNvPr id="73" name="Date Placeholder 7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13.04.2018</a:t>
            </a:r>
            <a:endParaRPr lang="nb-NO"/>
          </a:p>
        </p:txBody>
      </p:sp>
      <p:sp>
        <p:nvSpPr>
          <p:cNvPr id="74" name="Footer Placeholder 7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ITS RU PRR</a:t>
            </a:r>
            <a:endParaRPr lang="nb-NO"/>
          </a:p>
        </p:txBody>
      </p:sp>
      <p:sp>
        <p:nvSpPr>
          <p:cNvPr id="75" name="Slide Number Placeholder 7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7E084-E73E-4D12-86BA-06574D06CD80}" type="slidenum">
              <a:rPr lang="nb-NO" smtClean="0"/>
              <a:t>2</a:t>
            </a:fld>
            <a:endParaRPr lang="nb-NO"/>
          </a:p>
        </p:txBody>
      </p:sp>
      <p:sp>
        <p:nvSpPr>
          <p:cNvPr id="4" name="Rectangle 3"/>
          <p:cNvSpPr/>
          <p:nvPr/>
        </p:nvSpPr>
        <p:spPr>
          <a:xfrm>
            <a:off x="7424415" y="2461224"/>
            <a:ext cx="780620" cy="31753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700" dirty="0" smtClean="0">
                <a:solidFill>
                  <a:schemeClr val="tx1"/>
                </a:solidFill>
              </a:rPr>
              <a:t>I2C</a:t>
            </a:r>
            <a:endParaRPr lang="en-GB" sz="7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469123" y="1310593"/>
            <a:ext cx="675309" cy="53487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700" dirty="0" smtClean="0">
                <a:solidFill>
                  <a:schemeClr val="tx1"/>
                </a:solidFill>
              </a:rPr>
              <a:t>FLASH</a:t>
            </a:r>
            <a:br>
              <a:rPr lang="nb-NO" sz="700" dirty="0" smtClean="0">
                <a:solidFill>
                  <a:schemeClr val="tx1"/>
                </a:solidFill>
              </a:rPr>
            </a:br>
            <a:r>
              <a:rPr lang="nb-NO" sz="700" dirty="0" smtClean="0">
                <a:solidFill>
                  <a:schemeClr val="tx1"/>
                </a:solidFill>
              </a:rPr>
              <a:t>PROM</a:t>
            </a:r>
            <a:endParaRPr lang="en-GB" sz="7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776032" y="1096132"/>
            <a:ext cx="669056" cy="77452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700" dirty="0" smtClean="0">
                <a:solidFill>
                  <a:schemeClr val="tx1"/>
                </a:solidFill>
              </a:rPr>
              <a:t>FLASH</a:t>
            </a:r>
            <a:br>
              <a:rPr lang="nb-NO" sz="700" dirty="0" smtClean="0">
                <a:solidFill>
                  <a:schemeClr val="tx1"/>
                </a:solidFill>
              </a:rPr>
            </a:br>
            <a:r>
              <a:rPr lang="nb-NO" sz="700" dirty="0" smtClean="0">
                <a:solidFill>
                  <a:schemeClr val="tx1"/>
                </a:solidFill>
              </a:rPr>
              <a:t>FPGA</a:t>
            </a:r>
            <a:br>
              <a:rPr lang="nb-NO" sz="700" dirty="0" smtClean="0">
                <a:solidFill>
                  <a:schemeClr val="tx1"/>
                </a:solidFill>
              </a:rPr>
            </a:br>
            <a:r>
              <a:rPr lang="nb-NO" sz="700" dirty="0" smtClean="0">
                <a:solidFill>
                  <a:schemeClr val="tx1"/>
                </a:solidFill>
              </a:rPr>
              <a:t>PROASIC3</a:t>
            </a:r>
            <a:endParaRPr lang="en-GB" sz="7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964045" y="1074977"/>
            <a:ext cx="850421" cy="31753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700" dirty="0" smtClean="0">
                <a:solidFill>
                  <a:schemeClr val="tx1"/>
                </a:solidFill>
              </a:rPr>
              <a:t>REGULATORS</a:t>
            </a:r>
            <a:endParaRPr lang="en-GB" sz="7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964045" y="1486174"/>
            <a:ext cx="850421" cy="31142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700" dirty="0" smtClean="0">
                <a:solidFill>
                  <a:schemeClr val="tx1"/>
                </a:solidFill>
              </a:rPr>
              <a:t>CLOCK</a:t>
            </a:r>
            <a:endParaRPr lang="en-GB" sz="7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964045" y="1936807"/>
            <a:ext cx="850421" cy="31753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600" dirty="0" smtClean="0">
                <a:solidFill>
                  <a:schemeClr val="tx1"/>
                </a:solidFill>
              </a:rPr>
              <a:t>SUPPLY SENSE</a:t>
            </a:r>
            <a:br>
              <a:rPr lang="nb-NO" sz="600" dirty="0" smtClean="0">
                <a:solidFill>
                  <a:schemeClr val="tx1"/>
                </a:solidFill>
              </a:rPr>
            </a:br>
            <a:r>
              <a:rPr lang="nb-NO" sz="600" dirty="0" smtClean="0">
                <a:solidFill>
                  <a:schemeClr val="tx1"/>
                </a:solidFill>
              </a:rPr>
              <a:t>TEMP SENSE</a:t>
            </a:r>
            <a:endParaRPr lang="en-GB" sz="6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964045" y="2443922"/>
            <a:ext cx="850421" cy="31753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700" dirty="0" smtClean="0">
                <a:solidFill>
                  <a:schemeClr val="tx1"/>
                </a:solidFill>
              </a:rPr>
              <a:t>JTAG</a:t>
            </a:r>
            <a:endParaRPr lang="en-GB" sz="7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434691" y="2996096"/>
            <a:ext cx="783076" cy="65248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700" dirty="0" smtClean="0">
                <a:solidFill>
                  <a:schemeClr val="tx1"/>
                </a:solidFill>
              </a:rPr>
              <a:t>POWER</a:t>
            </a:r>
            <a:br>
              <a:rPr lang="nb-NO" sz="700" dirty="0" smtClean="0">
                <a:solidFill>
                  <a:schemeClr val="tx1"/>
                </a:solidFill>
              </a:rPr>
            </a:br>
            <a:r>
              <a:rPr lang="nb-NO" sz="700" dirty="0" smtClean="0">
                <a:solidFill>
                  <a:schemeClr val="tx1"/>
                </a:solidFill>
              </a:rPr>
              <a:t>MEZZANINE</a:t>
            </a:r>
            <a:endParaRPr lang="en-GB" sz="7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436464" y="3796256"/>
            <a:ext cx="783092" cy="115316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700" dirty="0" smtClean="0">
                <a:solidFill>
                  <a:schemeClr val="tx1"/>
                </a:solidFill>
              </a:rPr>
              <a:t>TRANSITION</a:t>
            </a:r>
            <a:br>
              <a:rPr lang="nb-NO" sz="700" dirty="0" smtClean="0">
                <a:solidFill>
                  <a:schemeClr val="tx1"/>
                </a:solidFill>
              </a:rPr>
            </a:br>
            <a:r>
              <a:rPr lang="nb-NO" sz="700" dirty="0" smtClean="0">
                <a:solidFill>
                  <a:schemeClr val="tx1"/>
                </a:solidFill>
              </a:rPr>
              <a:t>BOARD</a:t>
            </a:r>
            <a:endParaRPr lang="en-GB" sz="7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964045" y="3084701"/>
            <a:ext cx="381456" cy="31753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700" b="1" dirty="0" smtClean="0">
                <a:solidFill>
                  <a:schemeClr val="tx1"/>
                </a:solidFill>
              </a:rPr>
              <a:t>SCA</a:t>
            </a:r>
            <a:endParaRPr lang="en-GB" sz="700" b="1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9920291" y="3807322"/>
            <a:ext cx="487740" cy="31753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700" dirty="0" smtClean="0">
                <a:solidFill>
                  <a:schemeClr val="tx1"/>
                </a:solidFill>
              </a:rPr>
              <a:t>GBTx0</a:t>
            </a:r>
            <a:endParaRPr lang="en-GB" sz="7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9920291" y="4465633"/>
            <a:ext cx="487740" cy="31753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700" dirty="0" smtClean="0">
                <a:solidFill>
                  <a:schemeClr val="tx1"/>
                </a:solidFill>
              </a:rPr>
              <a:t>GBTx1</a:t>
            </a:r>
            <a:endParaRPr lang="en-GB" sz="7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9920275" y="5106178"/>
            <a:ext cx="487755" cy="31753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700" dirty="0" smtClean="0">
                <a:solidFill>
                  <a:schemeClr val="tx1"/>
                </a:solidFill>
              </a:rPr>
              <a:t>GBTx2</a:t>
            </a:r>
            <a:endParaRPr lang="en-GB" sz="70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0897245" y="3807322"/>
            <a:ext cx="415899" cy="31753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700" dirty="0" smtClean="0">
                <a:solidFill>
                  <a:schemeClr val="tx1"/>
                </a:solidFill>
              </a:rPr>
              <a:t>VTRX</a:t>
            </a:r>
            <a:endParaRPr lang="en-GB" sz="700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0897245" y="4465633"/>
            <a:ext cx="415899" cy="31753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700" dirty="0" smtClean="0">
                <a:solidFill>
                  <a:schemeClr val="tx1"/>
                </a:solidFill>
              </a:rPr>
              <a:t>VTTX</a:t>
            </a:r>
            <a:endParaRPr lang="en-GB" sz="7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0897229" y="5106178"/>
            <a:ext cx="415915" cy="31753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700" dirty="0" smtClean="0">
                <a:solidFill>
                  <a:schemeClr val="tx1"/>
                </a:solidFill>
              </a:rPr>
              <a:t>VTRX</a:t>
            </a:r>
            <a:endParaRPr lang="en-GB" sz="7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1460869" y="5089243"/>
            <a:ext cx="497871" cy="36630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700" dirty="0" smtClean="0">
                <a:solidFill>
                  <a:schemeClr val="tx1"/>
                </a:solidFill>
              </a:rPr>
              <a:t>LTU/</a:t>
            </a:r>
            <a:br>
              <a:rPr lang="nb-NO" sz="700" dirty="0" smtClean="0">
                <a:solidFill>
                  <a:schemeClr val="tx1"/>
                </a:solidFill>
              </a:rPr>
            </a:br>
            <a:r>
              <a:rPr lang="nb-NO" sz="700" dirty="0" smtClean="0">
                <a:solidFill>
                  <a:schemeClr val="tx1"/>
                </a:solidFill>
              </a:rPr>
              <a:t>CTP</a:t>
            </a:r>
            <a:endParaRPr lang="en-GB" sz="7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1460869" y="3807322"/>
            <a:ext cx="541641" cy="97584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700" dirty="0" smtClean="0">
                <a:solidFill>
                  <a:schemeClr val="tx1"/>
                </a:solidFill>
              </a:rPr>
              <a:t>CRU /</a:t>
            </a:r>
            <a:br>
              <a:rPr lang="nb-NO" sz="700" dirty="0" smtClean="0">
                <a:solidFill>
                  <a:schemeClr val="tx1"/>
                </a:solidFill>
              </a:rPr>
            </a:br>
            <a:r>
              <a:rPr lang="nb-NO" sz="700" dirty="0" smtClean="0">
                <a:solidFill>
                  <a:schemeClr val="tx1"/>
                </a:solidFill>
              </a:rPr>
              <a:t>O2 FLP</a:t>
            </a:r>
            <a:endParaRPr lang="en-GB" sz="7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606288" y="2259837"/>
            <a:ext cx="574881" cy="37243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700" dirty="0" smtClean="0">
                <a:solidFill>
                  <a:schemeClr val="tx1"/>
                </a:solidFill>
              </a:rPr>
              <a:t>POWER</a:t>
            </a:r>
            <a:br>
              <a:rPr lang="nb-NO" sz="700" dirty="0" smtClean="0">
                <a:solidFill>
                  <a:schemeClr val="tx1"/>
                </a:solidFill>
              </a:rPr>
            </a:br>
            <a:r>
              <a:rPr lang="nb-NO" sz="700" dirty="0" smtClean="0">
                <a:solidFill>
                  <a:schemeClr val="tx1"/>
                </a:solidFill>
              </a:rPr>
              <a:t>UNIT</a:t>
            </a:r>
            <a:endParaRPr lang="en-GB" sz="7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606288" y="2683079"/>
            <a:ext cx="574881" cy="33783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700" dirty="0" smtClean="0">
                <a:solidFill>
                  <a:schemeClr val="tx1"/>
                </a:solidFill>
              </a:rPr>
              <a:t>POWER</a:t>
            </a:r>
            <a:br>
              <a:rPr lang="nb-NO" sz="700" dirty="0" smtClean="0">
                <a:solidFill>
                  <a:schemeClr val="tx1"/>
                </a:solidFill>
              </a:rPr>
            </a:br>
            <a:r>
              <a:rPr lang="nb-NO" sz="700" dirty="0" smtClean="0">
                <a:solidFill>
                  <a:schemeClr val="tx1"/>
                </a:solidFill>
              </a:rPr>
              <a:t>UNIT</a:t>
            </a:r>
            <a:endParaRPr lang="en-GB" sz="7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479265" y="3921408"/>
            <a:ext cx="734426" cy="91949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700" dirty="0" smtClean="0">
                <a:solidFill>
                  <a:schemeClr val="tx1"/>
                </a:solidFill>
              </a:rPr>
              <a:t>DETECTOR</a:t>
            </a:r>
            <a:br>
              <a:rPr lang="nb-NO" sz="700" dirty="0" smtClean="0">
                <a:solidFill>
                  <a:schemeClr val="tx1"/>
                </a:solidFill>
              </a:rPr>
            </a:br>
            <a:r>
              <a:rPr lang="nb-NO" sz="700" dirty="0" smtClean="0">
                <a:solidFill>
                  <a:schemeClr val="tx1"/>
                </a:solidFill>
              </a:rPr>
              <a:t>SENSORS</a:t>
            </a:r>
            <a:endParaRPr lang="en-GB" sz="7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8721603" y="2335683"/>
            <a:ext cx="790370" cy="310673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700" dirty="0" smtClean="0">
                <a:solidFill>
                  <a:schemeClr val="tx1"/>
                </a:solidFill>
              </a:rPr>
              <a:t>SRAM</a:t>
            </a:r>
            <a:br>
              <a:rPr lang="nb-NO" sz="700" dirty="0" smtClean="0">
                <a:solidFill>
                  <a:schemeClr val="tx1"/>
                </a:solidFill>
              </a:rPr>
            </a:br>
            <a:r>
              <a:rPr lang="nb-NO" sz="700" dirty="0" smtClean="0">
                <a:solidFill>
                  <a:schemeClr val="tx1"/>
                </a:solidFill>
              </a:rPr>
              <a:t>FPGA</a:t>
            </a:r>
            <a:br>
              <a:rPr lang="nb-NO" sz="700" dirty="0" smtClean="0">
                <a:solidFill>
                  <a:schemeClr val="tx1"/>
                </a:solidFill>
              </a:rPr>
            </a:br>
            <a:r>
              <a:rPr lang="nb-NO" sz="700" dirty="0" smtClean="0">
                <a:solidFill>
                  <a:schemeClr val="tx1"/>
                </a:solidFill>
              </a:rPr>
              <a:t>XILINX</a:t>
            </a:r>
            <a:br>
              <a:rPr lang="nb-NO" sz="700" dirty="0" smtClean="0">
                <a:solidFill>
                  <a:schemeClr val="tx1"/>
                </a:solidFill>
              </a:rPr>
            </a:br>
            <a:r>
              <a:rPr lang="nb-NO" sz="700" dirty="0" smtClean="0">
                <a:solidFill>
                  <a:schemeClr val="tx1"/>
                </a:solidFill>
              </a:rPr>
              <a:t>ULTRASCALE</a:t>
            </a:r>
            <a:endParaRPr lang="en-GB" sz="700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394149" y="5159871"/>
            <a:ext cx="456077" cy="29072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700" dirty="0" smtClean="0">
                <a:solidFill>
                  <a:schemeClr val="tx1"/>
                </a:solidFill>
              </a:rPr>
              <a:t>USB3</a:t>
            </a:r>
            <a:endParaRPr lang="en-GB" sz="7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113968" y="5159871"/>
            <a:ext cx="343892" cy="28721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700" dirty="0" smtClean="0">
                <a:solidFill>
                  <a:schemeClr val="tx1"/>
                </a:solidFill>
              </a:rPr>
              <a:t>FX3</a:t>
            </a:r>
            <a:endParaRPr lang="en-GB" sz="7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7294103" y="863139"/>
            <a:ext cx="4091718" cy="4731622"/>
          </a:xfrm>
          <a:prstGeom prst="rect">
            <a:avLst/>
          </a:prstGeom>
          <a:noFill/>
          <a:ln w="635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cxnSp>
        <p:nvCxnSpPr>
          <p:cNvPr id="29" name="Straight Arrow Connector 28"/>
          <p:cNvCxnSpPr/>
          <p:nvPr/>
        </p:nvCxnSpPr>
        <p:spPr>
          <a:xfrm flipH="1">
            <a:off x="9490422" y="1545501"/>
            <a:ext cx="273563" cy="0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9763985" y="1545501"/>
            <a:ext cx="0" cy="39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9763985" y="1545501"/>
            <a:ext cx="0" cy="1009505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9763985" y="2562944"/>
            <a:ext cx="179770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10154773" y="2788713"/>
            <a:ext cx="0" cy="232200"/>
          </a:xfrm>
          <a:prstGeom prst="straightConnector1">
            <a:avLst/>
          </a:prstGeom>
          <a:ln w="127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10432303" y="3889048"/>
            <a:ext cx="437614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10459615" y="4067278"/>
            <a:ext cx="382988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H="1">
            <a:off x="9539924" y="3889048"/>
            <a:ext cx="338697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H="1">
            <a:off x="9552950" y="3312465"/>
            <a:ext cx="367325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 flipV="1">
            <a:off x="9547741" y="2730313"/>
            <a:ext cx="372534" cy="1005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9547740" y="4661338"/>
            <a:ext cx="349118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9535390" y="5262675"/>
            <a:ext cx="372535" cy="2272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H="1">
            <a:off x="9535405" y="5420074"/>
            <a:ext cx="361452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H="1">
            <a:off x="10438773" y="5399613"/>
            <a:ext cx="429884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lbow Connector 42"/>
          <p:cNvCxnSpPr/>
          <p:nvPr/>
        </p:nvCxnSpPr>
        <p:spPr>
          <a:xfrm flipV="1">
            <a:off x="10431618" y="4739510"/>
            <a:ext cx="437039" cy="428258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10438773" y="4624402"/>
            <a:ext cx="417726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8206588" y="1641885"/>
            <a:ext cx="492175" cy="0"/>
          </a:xfrm>
          <a:prstGeom prst="straightConnector1">
            <a:avLst/>
          </a:prstGeom>
          <a:ln w="127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25" idx="0"/>
          </p:cNvCxnSpPr>
          <p:nvPr/>
        </p:nvCxnSpPr>
        <p:spPr>
          <a:xfrm flipV="1">
            <a:off x="9116788" y="1936808"/>
            <a:ext cx="0" cy="398875"/>
          </a:xfrm>
          <a:prstGeom prst="straightConnector1">
            <a:avLst/>
          </a:prstGeom>
          <a:ln w="127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8281087" y="2632272"/>
            <a:ext cx="387168" cy="0"/>
          </a:xfrm>
          <a:prstGeom prst="straightConnector1">
            <a:avLst/>
          </a:prstGeom>
          <a:ln w="127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8255552" y="3322338"/>
            <a:ext cx="394249" cy="0"/>
          </a:xfrm>
          <a:prstGeom prst="straightConnector1">
            <a:avLst/>
          </a:prstGeom>
          <a:ln w="127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8281087" y="4124084"/>
            <a:ext cx="370501" cy="0"/>
          </a:xfrm>
          <a:prstGeom prst="straightConnector1">
            <a:avLst/>
          </a:prstGeom>
          <a:ln w="127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8294654" y="4586792"/>
            <a:ext cx="356934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8493452" y="5343089"/>
            <a:ext cx="197124" cy="0"/>
          </a:xfrm>
          <a:prstGeom prst="straightConnector1">
            <a:avLst/>
          </a:prstGeom>
          <a:ln w="127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7866998" y="5346102"/>
            <a:ext cx="197124" cy="0"/>
          </a:xfrm>
          <a:prstGeom prst="straightConnector1">
            <a:avLst/>
          </a:prstGeom>
          <a:ln w="127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V="1">
            <a:off x="10191264" y="3446531"/>
            <a:ext cx="0" cy="286010"/>
          </a:xfrm>
          <a:prstGeom prst="straightConnector1">
            <a:avLst/>
          </a:prstGeom>
          <a:ln w="127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flipH="1">
            <a:off x="9472184" y="1829961"/>
            <a:ext cx="187586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9656797" y="1829961"/>
            <a:ext cx="14316" cy="134887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9671113" y="3178834"/>
            <a:ext cx="285741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Bent Arrow 56"/>
          <p:cNvSpPr/>
          <p:nvPr/>
        </p:nvSpPr>
        <p:spPr>
          <a:xfrm rot="5400000">
            <a:off x="8404730" y="1376934"/>
            <a:ext cx="726773" cy="1159948"/>
          </a:xfrm>
          <a:prstGeom prst="bentArrow">
            <a:avLst>
              <a:gd name="adj1" fmla="val 11039"/>
              <a:gd name="adj2" fmla="val 12287"/>
              <a:gd name="adj3" fmla="val 16823"/>
              <a:gd name="adj4" fmla="val 43750"/>
            </a:avLst>
          </a:prstGeom>
          <a:solidFill>
            <a:srgbClr val="0070C0">
              <a:alpha val="50000"/>
            </a:srgbClr>
          </a:solidFill>
          <a:ln>
            <a:solidFill>
              <a:schemeClr val="accent1">
                <a:shade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>
              <a:solidFill>
                <a:schemeClr val="tx1"/>
              </a:solidFill>
            </a:endParaRPr>
          </a:p>
        </p:txBody>
      </p:sp>
      <p:sp>
        <p:nvSpPr>
          <p:cNvPr id="58" name="Bent Arrow 57"/>
          <p:cNvSpPr/>
          <p:nvPr/>
        </p:nvSpPr>
        <p:spPr>
          <a:xfrm rot="16200000">
            <a:off x="9598689" y="2259272"/>
            <a:ext cx="1268857" cy="2588508"/>
          </a:xfrm>
          <a:prstGeom prst="bentArrow">
            <a:avLst>
              <a:gd name="adj1" fmla="val 25000"/>
              <a:gd name="adj2" fmla="val 3910"/>
              <a:gd name="adj3" fmla="val 0"/>
              <a:gd name="adj4" fmla="val 43750"/>
            </a:avLst>
          </a:prstGeom>
          <a:solidFill>
            <a:srgbClr val="00B050">
              <a:alpha val="50000"/>
            </a:srgbClr>
          </a:solidFill>
          <a:ln>
            <a:solidFill>
              <a:schemeClr val="accent6">
                <a:lumMod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>
              <a:solidFill>
                <a:schemeClr val="tx1"/>
              </a:solidFill>
            </a:endParaRPr>
          </a:p>
        </p:txBody>
      </p:sp>
      <p:sp>
        <p:nvSpPr>
          <p:cNvPr id="59" name="Bent Arrow 58"/>
          <p:cNvSpPr/>
          <p:nvPr/>
        </p:nvSpPr>
        <p:spPr>
          <a:xfrm rot="10800000" flipV="1">
            <a:off x="8178265" y="1734235"/>
            <a:ext cx="862471" cy="1698482"/>
          </a:xfrm>
          <a:prstGeom prst="bentArrow">
            <a:avLst>
              <a:gd name="adj1" fmla="val 11247"/>
              <a:gd name="adj2" fmla="val 10798"/>
              <a:gd name="adj3" fmla="val 17010"/>
              <a:gd name="adj4" fmla="val 43750"/>
            </a:avLst>
          </a:prstGeom>
          <a:solidFill>
            <a:srgbClr val="00B050">
              <a:alpha val="50000"/>
            </a:srgbClr>
          </a:solidFill>
          <a:ln>
            <a:solidFill>
              <a:schemeClr val="accent6">
                <a:lumMod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>
              <a:solidFill>
                <a:schemeClr val="tx1"/>
              </a:solidFill>
            </a:endParaRPr>
          </a:p>
        </p:txBody>
      </p:sp>
      <p:sp>
        <p:nvSpPr>
          <p:cNvPr id="60" name="Bent Arrow 59"/>
          <p:cNvSpPr/>
          <p:nvPr/>
        </p:nvSpPr>
        <p:spPr>
          <a:xfrm rot="16200000">
            <a:off x="10422683" y="2899943"/>
            <a:ext cx="726656" cy="1514467"/>
          </a:xfrm>
          <a:prstGeom prst="bentArrow">
            <a:avLst>
              <a:gd name="adj1" fmla="val 25000"/>
              <a:gd name="adj2" fmla="val 4442"/>
              <a:gd name="adj3" fmla="val 0"/>
              <a:gd name="adj4" fmla="val 43750"/>
            </a:avLst>
          </a:prstGeom>
          <a:solidFill>
            <a:srgbClr val="7030A0">
              <a:alpha val="50000"/>
            </a:srgbClr>
          </a:solidFill>
          <a:ln>
            <a:solidFill>
              <a:schemeClr val="accent2">
                <a:lumMod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>
              <a:solidFill>
                <a:schemeClr val="tx1"/>
              </a:solidFill>
            </a:endParaRPr>
          </a:p>
        </p:txBody>
      </p:sp>
      <p:sp>
        <p:nvSpPr>
          <p:cNvPr id="61" name="Bent Arrow 60"/>
          <p:cNvSpPr/>
          <p:nvPr/>
        </p:nvSpPr>
        <p:spPr>
          <a:xfrm rot="5400000">
            <a:off x="9801176" y="3192708"/>
            <a:ext cx="294568" cy="282350"/>
          </a:xfrm>
          <a:prstGeom prst="bentArrow">
            <a:avLst>
              <a:gd name="adj1" fmla="val 25000"/>
              <a:gd name="adj2" fmla="val 11160"/>
              <a:gd name="adj3" fmla="val 0"/>
              <a:gd name="adj4" fmla="val 43750"/>
            </a:avLst>
          </a:prstGeom>
          <a:solidFill>
            <a:srgbClr val="7030A0">
              <a:alpha val="50000"/>
            </a:srgbClr>
          </a:solidFill>
          <a:ln>
            <a:solidFill>
              <a:schemeClr val="accent2">
                <a:lumMod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>
              <a:solidFill>
                <a:schemeClr val="tx1"/>
              </a:solidFill>
            </a:endParaRPr>
          </a:p>
        </p:txBody>
      </p:sp>
      <p:sp>
        <p:nvSpPr>
          <p:cNvPr id="62" name="Bent Arrow 61"/>
          <p:cNvSpPr/>
          <p:nvPr/>
        </p:nvSpPr>
        <p:spPr>
          <a:xfrm rot="10800000" flipV="1">
            <a:off x="8174008" y="1376795"/>
            <a:ext cx="1536629" cy="1574934"/>
          </a:xfrm>
          <a:prstGeom prst="bentArrow">
            <a:avLst>
              <a:gd name="adj1" fmla="val 4123"/>
              <a:gd name="adj2" fmla="val 6441"/>
              <a:gd name="adj3" fmla="val 9297"/>
              <a:gd name="adj4" fmla="val 43750"/>
            </a:avLst>
          </a:prstGeom>
          <a:solidFill>
            <a:srgbClr val="7030A0">
              <a:alpha val="50000"/>
            </a:srgbClr>
          </a:solidFill>
          <a:ln>
            <a:solidFill>
              <a:schemeClr val="accent2">
                <a:lumMod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>
              <a:solidFill>
                <a:schemeClr val="tx1"/>
              </a:solidFill>
            </a:endParaRPr>
          </a:p>
        </p:txBody>
      </p:sp>
      <p:sp>
        <p:nvSpPr>
          <p:cNvPr id="63" name="Bent Arrow 62"/>
          <p:cNvSpPr/>
          <p:nvPr/>
        </p:nvSpPr>
        <p:spPr>
          <a:xfrm rot="16200000">
            <a:off x="9640872" y="2960240"/>
            <a:ext cx="294568" cy="282350"/>
          </a:xfrm>
          <a:prstGeom prst="bentArrow">
            <a:avLst>
              <a:gd name="adj1" fmla="val 25000"/>
              <a:gd name="adj2" fmla="val 11160"/>
              <a:gd name="adj3" fmla="val 0"/>
              <a:gd name="adj4" fmla="val 43750"/>
            </a:avLst>
          </a:prstGeom>
          <a:solidFill>
            <a:srgbClr val="7030A0">
              <a:alpha val="50000"/>
            </a:srgbClr>
          </a:solidFill>
          <a:ln>
            <a:solidFill>
              <a:schemeClr val="accent2">
                <a:lumMod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>
              <a:solidFill>
                <a:schemeClr val="tx1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9577858" y="3318553"/>
            <a:ext cx="304892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600" dirty="0" smtClean="0"/>
              <a:t>I2C</a:t>
            </a:r>
            <a:endParaRPr lang="en-GB" sz="1600" dirty="0"/>
          </a:p>
        </p:txBody>
      </p:sp>
      <p:sp>
        <p:nvSpPr>
          <p:cNvPr id="65" name="Bent Arrow 64"/>
          <p:cNvSpPr/>
          <p:nvPr/>
        </p:nvSpPr>
        <p:spPr>
          <a:xfrm rot="16200000">
            <a:off x="10517697" y="2885023"/>
            <a:ext cx="726656" cy="1324440"/>
          </a:xfrm>
          <a:prstGeom prst="bentArrow">
            <a:avLst>
              <a:gd name="adj1" fmla="val 25000"/>
              <a:gd name="adj2" fmla="val 4442"/>
              <a:gd name="adj3" fmla="val 0"/>
              <a:gd name="adj4" fmla="val 43750"/>
            </a:avLst>
          </a:prstGeom>
          <a:solidFill>
            <a:srgbClr val="FF0000">
              <a:alpha val="50000"/>
            </a:srgbClr>
          </a:solidFill>
          <a:ln>
            <a:solidFill>
              <a:schemeClr val="accent2">
                <a:lumMod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>
              <a:solidFill>
                <a:schemeClr val="tx1"/>
              </a:solidFill>
            </a:endParaRPr>
          </a:p>
        </p:txBody>
      </p:sp>
      <p:sp>
        <p:nvSpPr>
          <p:cNvPr id="66" name="Bent Arrow 65"/>
          <p:cNvSpPr/>
          <p:nvPr/>
        </p:nvSpPr>
        <p:spPr>
          <a:xfrm rot="5400000">
            <a:off x="9830266" y="2728947"/>
            <a:ext cx="617423" cy="282350"/>
          </a:xfrm>
          <a:prstGeom prst="bentArrow">
            <a:avLst>
              <a:gd name="adj1" fmla="val 25000"/>
              <a:gd name="adj2" fmla="val 11160"/>
              <a:gd name="adj3" fmla="val 0"/>
              <a:gd name="adj4" fmla="val 43750"/>
            </a:avLst>
          </a:prstGeom>
          <a:solidFill>
            <a:srgbClr val="FF0000">
              <a:alpha val="50000"/>
            </a:srgbClr>
          </a:solidFill>
          <a:ln>
            <a:solidFill>
              <a:schemeClr val="accent2">
                <a:lumMod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>
              <a:solidFill>
                <a:schemeClr val="tx1"/>
              </a:solidFill>
            </a:endParaRPr>
          </a:p>
        </p:txBody>
      </p:sp>
      <p:sp>
        <p:nvSpPr>
          <p:cNvPr id="67" name="Bent Arrow 66"/>
          <p:cNvSpPr/>
          <p:nvPr/>
        </p:nvSpPr>
        <p:spPr>
          <a:xfrm rot="10800000" flipV="1">
            <a:off x="9453577" y="1414536"/>
            <a:ext cx="404981" cy="911403"/>
          </a:xfrm>
          <a:prstGeom prst="bentArrow">
            <a:avLst>
              <a:gd name="adj1" fmla="val 15294"/>
              <a:gd name="adj2" fmla="val 14133"/>
              <a:gd name="adj3" fmla="val 19423"/>
              <a:gd name="adj4" fmla="val 43750"/>
            </a:avLst>
          </a:prstGeom>
          <a:solidFill>
            <a:srgbClr val="FF0000">
              <a:alpha val="50000"/>
            </a:srgbClr>
          </a:solidFill>
          <a:ln>
            <a:solidFill>
              <a:schemeClr val="accent2">
                <a:lumMod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>
              <a:solidFill>
                <a:schemeClr val="tx1"/>
              </a:solidFill>
            </a:endParaRPr>
          </a:p>
        </p:txBody>
      </p:sp>
      <p:sp>
        <p:nvSpPr>
          <p:cNvPr id="68" name="Bent Arrow 67"/>
          <p:cNvSpPr/>
          <p:nvPr/>
        </p:nvSpPr>
        <p:spPr>
          <a:xfrm rot="16200000">
            <a:off x="9787075" y="2334451"/>
            <a:ext cx="294568" cy="282350"/>
          </a:xfrm>
          <a:prstGeom prst="bentArrow">
            <a:avLst>
              <a:gd name="adj1" fmla="val 25000"/>
              <a:gd name="adj2" fmla="val 11160"/>
              <a:gd name="adj3" fmla="val 0"/>
              <a:gd name="adj4" fmla="val 43750"/>
            </a:avLst>
          </a:prstGeom>
          <a:solidFill>
            <a:srgbClr val="FF0000">
              <a:alpha val="50000"/>
            </a:srgbClr>
          </a:solidFill>
          <a:ln>
            <a:solidFill>
              <a:schemeClr val="accent2">
                <a:lumMod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0931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76699" y="932873"/>
            <a:ext cx="4268314" cy="123847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Scrubbing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32873"/>
            <a:ext cx="6770660" cy="524409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Scrubbing </a:t>
            </a:r>
            <a:r>
              <a:rPr lang="en-US" sz="2000" dirty="0"/>
              <a:t>is an error correction technique that uses a background task to periodically </a:t>
            </a:r>
            <a:r>
              <a:rPr lang="en-US" sz="2000" dirty="0" smtClean="0"/>
              <a:t>inspect/correct errors  in a data memory.</a:t>
            </a:r>
          </a:p>
          <a:p>
            <a:pPr lvl="1"/>
            <a:r>
              <a:rPr lang="en-US" sz="1600" dirty="0" smtClean="0"/>
              <a:t>Data memory = </a:t>
            </a:r>
            <a:r>
              <a:rPr lang="en-US" sz="1600" dirty="0" err="1" smtClean="0"/>
              <a:t>Config</a:t>
            </a:r>
            <a:r>
              <a:rPr lang="en-US" sz="1600" dirty="0" smtClean="0"/>
              <a:t> mem of Xilinx </a:t>
            </a:r>
            <a:r>
              <a:rPr lang="en-US" sz="1600" dirty="0" err="1" smtClean="0"/>
              <a:t>Ultrascale</a:t>
            </a:r>
            <a:endParaRPr lang="en-US" sz="1600" dirty="0" smtClean="0"/>
          </a:p>
          <a:p>
            <a:pPr lvl="1"/>
            <a:r>
              <a:rPr lang="en-US" sz="1600" dirty="0" smtClean="0"/>
              <a:t>Errors caused by single event upsets</a:t>
            </a:r>
          </a:p>
          <a:p>
            <a:r>
              <a:rPr lang="en-US" sz="2000" dirty="0" smtClean="0"/>
              <a:t>Relevant scrubbing techniques for the RU:</a:t>
            </a:r>
          </a:p>
          <a:p>
            <a:pPr lvl="1"/>
            <a:r>
              <a:rPr lang="en-US" sz="1600" dirty="0" smtClean="0"/>
              <a:t>Xilinx Soft Error Mitigation Core (</a:t>
            </a:r>
            <a:r>
              <a:rPr lang="en-US" sz="1600" dirty="0" err="1" smtClean="0"/>
              <a:t>sem</a:t>
            </a:r>
            <a:r>
              <a:rPr lang="en-US" sz="1600" dirty="0" smtClean="0"/>
              <a:t> IP)</a:t>
            </a:r>
            <a:r>
              <a:rPr lang="nb-NO" sz="1600" baseline="30000" dirty="0"/>
              <a:t> 1</a:t>
            </a:r>
            <a:endParaRPr lang="en-US" sz="1600" dirty="0" smtClean="0"/>
          </a:p>
          <a:p>
            <a:pPr lvl="2"/>
            <a:r>
              <a:rPr lang="en-US" sz="1200" dirty="0" smtClean="0">
                <a:solidFill>
                  <a:srgbClr val="00B050"/>
                </a:solidFill>
              </a:rPr>
              <a:t>Supported by Xilinx</a:t>
            </a:r>
          </a:p>
          <a:p>
            <a:pPr lvl="2"/>
            <a:r>
              <a:rPr lang="en-US" sz="1200" dirty="0" smtClean="0">
                <a:solidFill>
                  <a:srgbClr val="00B050"/>
                </a:solidFill>
              </a:rPr>
              <a:t>Detection and correction</a:t>
            </a:r>
          </a:p>
          <a:p>
            <a:pPr lvl="2"/>
            <a:r>
              <a:rPr lang="en-US" sz="1200" dirty="0" smtClean="0">
                <a:solidFill>
                  <a:srgbClr val="00B050"/>
                </a:solidFill>
              </a:rPr>
              <a:t>Fast</a:t>
            </a:r>
          </a:p>
          <a:p>
            <a:pPr lvl="2"/>
            <a:r>
              <a:rPr lang="en-US" sz="1200" dirty="0" smtClean="0">
                <a:solidFill>
                  <a:srgbClr val="FF0000"/>
                </a:solidFill>
              </a:rPr>
              <a:t>Black box design</a:t>
            </a:r>
          </a:p>
          <a:p>
            <a:pPr lvl="2"/>
            <a:r>
              <a:rPr lang="en-US" sz="1200" dirty="0" err="1" smtClean="0">
                <a:solidFill>
                  <a:srgbClr val="FF0000"/>
                </a:solidFill>
              </a:rPr>
              <a:t>Sem</a:t>
            </a:r>
            <a:r>
              <a:rPr lang="en-US" sz="1200" dirty="0" smtClean="0">
                <a:solidFill>
                  <a:srgbClr val="FF0000"/>
                </a:solidFill>
              </a:rPr>
              <a:t> </a:t>
            </a:r>
            <a:r>
              <a:rPr lang="en-US" sz="1200" dirty="0" smtClean="0">
                <a:solidFill>
                  <a:srgbClr val="FF0000"/>
                </a:solidFill>
              </a:rPr>
              <a:t>IP </a:t>
            </a:r>
            <a:r>
              <a:rPr lang="en-US" sz="1200" dirty="0" smtClean="0">
                <a:solidFill>
                  <a:srgbClr val="FF0000"/>
                </a:solidFill>
              </a:rPr>
              <a:t>core only partially mitigated</a:t>
            </a:r>
          </a:p>
          <a:p>
            <a:pPr lvl="2"/>
            <a:r>
              <a:rPr lang="en-US" sz="1200" dirty="0" smtClean="0">
                <a:solidFill>
                  <a:srgbClr val="FF0000"/>
                </a:solidFill>
              </a:rPr>
              <a:t>Scan starts from zero upon an upset</a:t>
            </a:r>
            <a:endParaRPr lang="en-US" sz="1200" dirty="0" smtClean="0">
              <a:solidFill>
                <a:srgbClr val="FF0000"/>
              </a:solidFill>
            </a:endParaRPr>
          </a:p>
          <a:p>
            <a:pPr lvl="1"/>
            <a:r>
              <a:rPr lang="en-US" sz="1600" b="1" dirty="0" smtClean="0"/>
              <a:t>External Scrubbing network</a:t>
            </a:r>
          </a:p>
          <a:p>
            <a:pPr lvl="2"/>
            <a:r>
              <a:rPr lang="en-US" sz="1200" dirty="0" smtClean="0">
                <a:solidFill>
                  <a:srgbClr val="00B050"/>
                </a:solidFill>
              </a:rPr>
              <a:t>Proven solution (ALICE TPC RCU1)</a:t>
            </a:r>
            <a:r>
              <a:rPr lang="nb-NO" sz="1200" baseline="30000" dirty="0"/>
              <a:t> 2</a:t>
            </a:r>
            <a:endParaRPr lang="en-US" sz="1200" dirty="0" smtClean="0">
              <a:solidFill>
                <a:srgbClr val="00B050"/>
              </a:solidFill>
            </a:endParaRPr>
          </a:p>
          <a:p>
            <a:pPr lvl="2"/>
            <a:r>
              <a:rPr lang="en-US" sz="1200" dirty="0" smtClean="0">
                <a:solidFill>
                  <a:srgbClr val="00B050"/>
                </a:solidFill>
              </a:rPr>
              <a:t>Full control of design</a:t>
            </a:r>
          </a:p>
          <a:p>
            <a:pPr lvl="2"/>
            <a:r>
              <a:rPr lang="en-US" sz="1200" dirty="0" smtClean="0">
                <a:solidFill>
                  <a:srgbClr val="FF0000"/>
                </a:solidFill>
              </a:rPr>
              <a:t>No support by Xilinx</a:t>
            </a:r>
          </a:p>
          <a:p>
            <a:pPr lvl="2"/>
            <a:r>
              <a:rPr lang="en-US" sz="1200" dirty="0" smtClean="0">
                <a:solidFill>
                  <a:srgbClr val="FF0000"/>
                </a:solidFill>
              </a:rPr>
              <a:t>Substantially slower than </a:t>
            </a:r>
            <a:r>
              <a:rPr lang="en-US" sz="1200" dirty="0" err="1" smtClean="0">
                <a:solidFill>
                  <a:srgbClr val="FF0000"/>
                </a:solidFill>
              </a:rPr>
              <a:t>sem</a:t>
            </a:r>
            <a:r>
              <a:rPr lang="en-US" sz="1200" dirty="0" smtClean="0">
                <a:solidFill>
                  <a:srgbClr val="FF0000"/>
                </a:solidFill>
              </a:rPr>
              <a:t> IP</a:t>
            </a:r>
          </a:p>
          <a:p>
            <a:pPr lvl="2"/>
            <a:r>
              <a:rPr lang="en-US" sz="1200" dirty="0" smtClean="0">
                <a:solidFill>
                  <a:srgbClr val="FF0000"/>
                </a:solidFill>
              </a:rPr>
              <a:t>Mitigation of Flash and aux FPGA is needed</a:t>
            </a:r>
            <a:endParaRPr lang="en-US" sz="12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nb-NO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13.04.2018</a:t>
            </a:r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ITS RU PRR</a:t>
            </a: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7E084-E73E-4D12-86BA-06574D06CD80}" type="slidenum">
              <a:rPr lang="nb-NO" smtClean="0"/>
              <a:t>3</a:t>
            </a:fld>
            <a:endParaRPr lang="nb-NO"/>
          </a:p>
        </p:txBody>
      </p:sp>
      <p:grpSp>
        <p:nvGrpSpPr>
          <p:cNvPr id="17" name="Group 16"/>
          <p:cNvGrpSpPr/>
          <p:nvPr/>
        </p:nvGrpSpPr>
        <p:grpSpPr>
          <a:xfrm>
            <a:off x="8254312" y="2388928"/>
            <a:ext cx="3326175" cy="3457200"/>
            <a:chOff x="6477001" y="1026250"/>
            <a:chExt cx="5468013" cy="5316253"/>
          </a:xfrm>
        </p:grpSpPr>
        <p:pic>
          <p:nvPicPr>
            <p:cNvPr id="8" name="Content Placeholder 1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77001" y="1026250"/>
              <a:ext cx="5468013" cy="2007589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074316" y="3220973"/>
              <a:ext cx="3870697" cy="3121530"/>
            </a:xfrm>
            <a:prstGeom prst="rect">
              <a:avLst/>
            </a:prstGeom>
          </p:spPr>
        </p:pic>
        <p:sp>
          <p:nvSpPr>
            <p:cNvPr id="10" name="Rectangle 9"/>
            <p:cNvSpPr/>
            <p:nvPr/>
          </p:nvSpPr>
          <p:spPr>
            <a:xfrm>
              <a:off x="8972550" y="4838888"/>
              <a:ext cx="1162050" cy="1137264"/>
            </a:xfrm>
            <a:prstGeom prst="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505575" y="1781175"/>
              <a:ext cx="1228725" cy="1219200"/>
            </a:xfrm>
            <a:prstGeom prst="rect">
              <a:avLst/>
            </a:prstGeom>
            <a:solidFill>
              <a:srgbClr val="FF0000">
                <a:alpha val="36078"/>
              </a:srgbClr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8591550" y="1781175"/>
              <a:ext cx="1238250" cy="1219200"/>
            </a:xfrm>
            <a:prstGeom prst="rect">
              <a:avLst/>
            </a:prstGeom>
            <a:solidFill>
              <a:srgbClr val="92D050">
                <a:alpha val="36078"/>
              </a:srgbClr>
            </a:solidFill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9801225" y="3590925"/>
              <a:ext cx="758459" cy="767312"/>
            </a:xfrm>
            <a:prstGeom prst="rect">
              <a:avLst/>
            </a:prstGeom>
            <a:noFill/>
            <a:ln w="5715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0648950" y="3838575"/>
              <a:ext cx="495300" cy="657225"/>
            </a:xfrm>
            <a:prstGeom prst="rect">
              <a:avLst/>
            </a:prstGeom>
            <a:noFill/>
            <a:ln w="381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0648950" y="1781175"/>
              <a:ext cx="1296063" cy="1216386"/>
            </a:xfrm>
            <a:prstGeom prst="rect">
              <a:avLst/>
            </a:prstGeom>
            <a:solidFill>
              <a:srgbClr val="00B0F0">
                <a:alpha val="36078"/>
              </a:srgbClr>
            </a:solidFill>
            <a:ln w="381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8641196" y="2671946"/>
              <a:ext cx="1160029" cy="37862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sz="1000" b="1" dirty="0" smtClean="0"/>
                <a:t>Aux FPGA</a:t>
              </a:r>
              <a:endParaRPr lang="nb-NO" sz="1000" b="1" dirty="0"/>
            </a:p>
          </p:txBody>
        </p:sp>
      </p:grpSp>
      <p:sp>
        <p:nvSpPr>
          <p:cNvPr id="18" name="Rectangle 17"/>
          <p:cNvSpPr/>
          <p:nvPr/>
        </p:nvSpPr>
        <p:spPr>
          <a:xfrm>
            <a:off x="612543" y="6145402"/>
            <a:ext cx="840658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nb-NO" sz="1100" baseline="30000" dirty="0" smtClean="0"/>
              <a:t>1</a:t>
            </a:r>
            <a:r>
              <a:rPr lang="nb-NO" sz="1100" dirty="0" smtClean="0"/>
              <a:t> </a:t>
            </a:r>
            <a:r>
              <a:rPr lang="nb-NO" sz="1100" dirty="0" smtClean="0">
                <a:hlinkClick r:id="rId5"/>
              </a:rPr>
              <a:t>https</a:t>
            </a:r>
            <a:r>
              <a:rPr lang="nb-NO" sz="1100" dirty="0">
                <a:hlinkClick r:id="rId5"/>
              </a:rPr>
              <a:t>://</a:t>
            </a:r>
            <a:r>
              <a:rPr lang="nb-NO" sz="1100" dirty="0" smtClean="0">
                <a:hlinkClick r:id="rId5"/>
              </a:rPr>
              <a:t>www.xilinx.com/support/documentation/ip_documentation/sem_ultra/v3_1/pg187-ultrascale-sem.pdf</a:t>
            </a:r>
            <a:endParaRPr lang="nb-NO" sz="1100" dirty="0" smtClean="0"/>
          </a:p>
          <a:p>
            <a:pPr algn="l"/>
            <a:r>
              <a:rPr lang="nb-NO" sz="1100" baseline="30000" dirty="0"/>
              <a:t>2</a:t>
            </a:r>
            <a:r>
              <a:rPr lang="nb-NO" sz="1100" dirty="0"/>
              <a:t> </a:t>
            </a:r>
            <a:r>
              <a:rPr lang="nb-NO" sz="1100" dirty="0">
                <a:hlinkClick r:id="rId6"/>
              </a:rPr>
              <a:t>https://</a:t>
            </a:r>
            <a:r>
              <a:rPr lang="nb-NO" sz="1100" dirty="0" smtClean="0">
                <a:hlinkClick r:id="rId6"/>
              </a:rPr>
              <a:t>cds.cern.ch/record/1141616</a:t>
            </a:r>
            <a:r>
              <a:rPr lang="nb-NO" sz="1100" dirty="0" smtClean="0"/>
              <a:t>, </a:t>
            </a:r>
            <a:r>
              <a:rPr lang="nb-NO" sz="1100" dirty="0" err="1" smtClean="0"/>
              <a:t>chapter</a:t>
            </a:r>
            <a:r>
              <a:rPr lang="nb-NO" sz="1100" dirty="0" smtClean="0"/>
              <a:t> 4</a:t>
            </a:r>
            <a:endParaRPr lang="nb-NO" sz="1100" dirty="0"/>
          </a:p>
        </p:txBody>
      </p:sp>
    </p:spTree>
    <p:extLst>
      <p:ext uri="{BB962C8B-B14F-4D97-AF65-F5344CB8AC3E}">
        <p14:creationId xmlns:p14="http://schemas.microsoft.com/office/powerpoint/2010/main" val="2090919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RU Aux FPGA Versions 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196975"/>
            <a:ext cx="10844981" cy="4929188"/>
          </a:xfrm>
        </p:spPr>
        <p:txBody>
          <a:bodyPr/>
          <a:lstStyle/>
          <a:p>
            <a:r>
              <a:rPr lang="nb-NO" sz="1800" dirty="0" smtClean="0">
                <a:solidFill>
                  <a:srgbClr val="00B050"/>
                </a:solidFill>
              </a:rPr>
              <a:t>Summer 2017: First test </a:t>
            </a:r>
            <a:r>
              <a:rPr lang="nb-NO" sz="1800" dirty="0" err="1" smtClean="0">
                <a:solidFill>
                  <a:srgbClr val="00B050"/>
                </a:solidFill>
              </a:rPr>
              <a:t>version</a:t>
            </a:r>
            <a:endParaRPr lang="nb-NO" sz="1800" dirty="0" smtClean="0">
              <a:solidFill>
                <a:srgbClr val="00B050"/>
              </a:solidFill>
            </a:endParaRPr>
          </a:p>
          <a:p>
            <a:pPr lvl="1"/>
            <a:r>
              <a:rPr lang="nb-NO" sz="1600" dirty="0" err="1" smtClean="0"/>
              <a:t>Includes</a:t>
            </a:r>
            <a:r>
              <a:rPr lang="nb-NO" sz="1600" dirty="0" smtClean="0"/>
              <a:t> </a:t>
            </a:r>
            <a:r>
              <a:rPr lang="nb-NO" sz="1600" dirty="0" err="1" smtClean="0"/>
              <a:t>working</a:t>
            </a:r>
            <a:r>
              <a:rPr lang="nb-NO" sz="1600" dirty="0" smtClean="0"/>
              <a:t> UART</a:t>
            </a:r>
            <a:r>
              <a:rPr lang="nb-NO" sz="1600" dirty="0" smtClean="0"/>
              <a:t>, flash and </a:t>
            </a:r>
            <a:r>
              <a:rPr lang="nb-NO" sz="1600" dirty="0" err="1" smtClean="0"/>
              <a:t>selectmap</a:t>
            </a:r>
            <a:r>
              <a:rPr lang="nb-NO" sz="1600" dirty="0" smtClean="0"/>
              <a:t> </a:t>
            </a:r>
            <a:r>
              <a:rPr lang="nb-NO" sz="1600" dirty="0" err="1" smtClean="0"/>
              <a:t>interface</a:t>
            </a:r>
            <a:r>
              <a:rPr lang="nb-NO" sz="1600" dirty="0" smtClean="0"/>
              <a:t> w/</a:t>
            </a:r>
            <a:r>
              <a:rPr lang="nb-NO" sz="1600" dirty="0" err="1" smtClean="0"/>
              <a:t>wishbone</a:t>
            </a:r>
            <a:r>
              <a:rPr lang="nb-NO" sz="1600" dirty="0" smtClean="0"/>
              <a:t> bus </a:t>
            </a:r>
            <a:r>
              <a:rPr lang="nb-NO" sz="1600" dirty="0" err="1" smtClean="0"/>
              <a:t>structure</a:t>
            </a:r>
            <a:endParaRPr lang="nb-NO" sz="1600" dirty="0" smtClean="0"/>
          </a:p>
          <a:p>
            <a:pPr lvl="1"/>
            <a:r>
              <a:rPr lang="nb-NO" sz="1600" dirty="0" smtClean="0"/>
              <a:t>All </a:t>
            </a:r>
            <a:r>
              <a:rPr lang="nb-NO" sz="1600" dirty="0" err="1" smtClean="0"/>
              <a:t>other</a:t>
            </a:r>
            <a:r>
              <a:rPr lang="nb-NO" sz="1600" dirty="0" smtClean="0"/>
              <a:t> </a:t>
            </a:r>
            <a:r>
              <a:rPr lang="nb-NO" sz="1600" dirty="0" err="1" smtClean="0"/>
              <a:t>interfaces</a:t>
            </a:r>
            <a:r>
              <a:rPr lang="nb-NO" sz="1600" dirty="0" smtClean="0"/>
              <a:t> </a:t>
            </a:r>
            <a:r>
              <a:rPr lang="nb-NO" sz="1600" dirty="0" err="1" smtClean="0"/>
              <a:t>can</a:t>
            </a:r>
            <a:r>
              <a:rPr lang="nb-NO" sz="1600" dirty="0" smtClean="0"/>
              <a:t> be </a:t>
            </a:r>
            <a:r>
              <a:rPr lang="nb-NO" sz="1600" dirty="0" err="1" smtClean="0"/>
              <a:t>electrically</a:t>
            </a:r>
            <a:r>
              <a:rPr lang="nb-NO" sz="1600" dirty="0" smtClean="0"/>
              <a:t> </a:t>
            </a:r>
            <a:r>
              <a:rPr lang="nb-NO" sz="1600" dirty="0" err="1" smtClean="0"/>
              <a:t>verified</a:t>
            </a:r>
            <a:endParaRPr lang="nb-NO" sz="1600" dirty="0" smtClean="0"/>
          </a:p>
          <a:p>
            <a:r>
              <a:rPr lang="nb-NO" sz="1800" dirty="0" err="1" smtClean="0">
                <a:solidFill>
                  <a:srgbClr val="00B050"/>
                </a:solidFill>
              </a:rPr>
              <a:t>Oct</a:t>
            </a:r>
            <a:r>
              <a:rPr lang="nb-NO" sz="1800" dirty="0" smtClean="0">
                <a:solidFill>
                  <a:srgbClr val="00B050"/>
                </a:solidFill>
              </a:rPr>
              <a:t> 2017 – Feb. 2018: </a:t>
            </a:r>
            <a:r>
              <a:rPr lang="nb-NO" sz="1800" dirty="0" err="1" smtClean="0">
                <a:solidFill>
                  <a:srgbClr val="00B050"/>
                </a:solidFill>
              </a:rPr>
              <a:t>Irradiation</a:t>
            </a:r>
            <a:r>
              <a:rPr lang="nb-NO" sz="1800" dirty="0" smtClean="0">
                <a:solidFill>
                  <a:srgbClr val="00B050"/>
                </a:solidFill>
              </a:rPr>
              <a:t> test </a:t>
            </a:r>
            <a:r>
              <a:rPr lang="nb-NO" sz="1800" dirty="0" err="1" smtClean="0">
                <a:solidFill>
                  <a:srgbClr val="00B050"/>
                </a:solidFill>
              </a:rPr>
              <a:t>versions</a:t>
            </a:r>
            <a:endParaRPr lang="nb-NO" sz="1800" dirty="0" smtClean="0">
              <a:solidFill>
                <a:srgbClr val="00B050"/>
              </a:solidFill>
            </a:endParaRPr>
          </a:p>
          <a:p>
            <a:pPr lvl="1"/>
            <a:r>
              <a:rPr lang="nb-NO" sz="1600" dirty="0" smtClean="0">
                <a:solidFill>
                  <a:srgbClr val="7030A0"/>
                </a:solidFill>
              </a:rPr>
              <a:t>CHARM test</a:t>
            </a:r>
            <a:r>
              <a:rPr lang="nb-NO" sz="1600" dirty="0" smtClean="0"/>
              <a:t>: </a:t>
            </a:r>
          </a:p>
          <a:p>
            <a:pPr lvl="2"/>
            <a:r>
              <a:rPr lang="nb-NO" sz="1400" dirty="0" err="1" smtClean="0"/>
              <a:t>Only</a:t>
            </a:r>
            <a:r>
              <a:rPr lang="nb-NO" sz="1400" dirty="0" smtClean="0"/>
              <a:t> </a:t>
            </a:r>
            <a:r>
              <a:rPr lang="nb-NO" sz="1400" dirty="0" err="1" smtClean="0"/>
              <a:t>init</a:t>
            </a:r>
            <a:r>
              <a:rPr lang="nb-NO" sz="1400" dirty="0" smtClean="0"/>
              <a:t> </a:t>
            </a:r>
            <a:r>
              <a:rPr lang="nb-NO" sz="1400" dirty="0" err="1" smtClean="0"/>
              <a:t>programming</a:t>
            </a:r>
            <a:r>
              <a:rPr lang="nb-NO" sz="1400" dirty="0" smtClean="0"/>
              <a:t> </a:t>
            </a:r>
            <a:r>
              <a:rPr lang="nb-NO" sz="1400" dirty="0" err="1" smtClean="0"/>
              <a:t>supported</a:t>
            </a:r>
            <a:endParaRPr lang="nb-NO" sz="1400" dirty="0" smtClean="0"/>
          </a:p>
          <a:p>
            <a:pPr lvl="2"/>
            <a:r>
              <a:rPr lang="nb-NO" sz="1400" dirty="0" smtClean="0"/>
              <a:t>I</a:t>
            </a:r>
            <a:r>
              <a:rPr lang="nb-NO" sz="1400" baseline="30000" dirty="0" smtClean="0"/>
              <a:t>2</a:t>
            </a:r>
            <a:r>
              <a:rPr lang="nb-NO" sz="1400" dirty="0" smtClean="0"/>
              <a:t>C </a:t>
            </a:r>
            <a:r>
              <a:rPr lang="nb-NO" sz="1400" dirty="0" err="1" smtClean="0"/>
              <a:t>interface</a:t>
            </a:r>
            <a:r>
              <a:rPr lang="nb-NO" sz="1400" dirty="0" smtClean="0"/>
              <a:t> not </a:t>
            </a:r>
            <a:r>
              <a:rPr lang="nb-NO" sz="1400" dirty="0" err="1" smtClean="0"/>
              <a:t>ready</a:t>
            </a:r>
            <a:endParaRPr lang="nb-NO" sz="1400" dirty="0" smtClean="0"/>
          </a:p>
          <a:p>
            <a:pPr lvl="1"/>
            <a:r>
              <a:rPr lang="nb-NO" sz="1600" dirty="0" err="1" smtClean="0">
                <a:solidFill>
                  <a:srgbClr val="7030A0"/>
                </a:solidFill>
              </a:rPr>
              <a:t>Prague</a:t>
            </a:r>
            <a:r>
              <a:rPr lang="nb-NO" sz="1600" dirty="0" smtClean="0">
                <a:solidFill>
                  <a:srgbClr val="7030A0"/>
                </a:solidFill>
              </a:rPr>
              <a:t> tests (</a:t>
            </a:r>
            <a:r>
              <a:rPr lang="nb-NO" sz="1600" dirty="0" err="1" smtClean="0">
                <a:solidFill>
                  <a:srgbClr val="7030A0"/>
                </a:solidFill>
              </a:rPr>
              <a:t>December</a:t>
            </a:r>
            <a:r>
              <a:rPr lang="nb-NO" sz="1600" dirty="0" smtClean="0">
                <a:solidFill>
                  <a:srgbClr val="7030A0"/>
                </a:solidFill>
              </a:rPr>
              <a:t>/</a:t>
            </a:r>
            <a:r>
              <a:rPr lang="nb-NO" sz="1600" dirty="0" err="1" smtClean="0">
                <a:solidFill>
                  <a:srgbClr val="7030A0"/>
                </a:solidFill>
              </a:rPr>
              <a:t>January</a:t>
            </a:r>
            <a:r>
              <a:rPr lang="nb-NO" sz="1600" dirty="0" smtClean="0">
                <a:solidFill>
                  <a:srgbClr val="7030A0"/>
                </a:solidFill>
              </a:rPr>
              <a:t>):</a:t>
            </a:r>
          </a:p>
          <a:p>
            <a:pPr lvl="2"/>
            <a:r>
              <a:rPr lang="nb-NO" sz="1400" dirty="0" smtClean="0"/>
              <a:t>I</a:t>
            </a:r>
            <a:r>
              <a:rPr lang="nb-NO" sz="1400" baseline="30000" dirty="0" smtClean="0"/>
              <a:t>2</a:t>
            </a:r>
            <a:r>
              <a:rPr lang="nb-NO" sz="1400" dirty="0" smtClean="0"/>
              <a:t>C </a:t>
            </a:r>
            <a:r>
              <a:rPr lang="nb-NO" sz="1400" dirty="0" err="1" smtClean="0"/>
              <a:t>interface</a:t>
            </a:r>
            <a:r>
              <a:rPr lang="nb-NO" sz="1400" dirty="0" smtClean="0"/>
              <a:t> </a:t>
            </a:r>
            <a:r>
              <a:rPr lang="nb-NO" sz="1400" dirty="0" err="1" smtClean="0"/>
              <a:t>ready</a:t>
            </a:r>
            <a:endParaRPr lang="nb-NO" sz="1400" dirty="0" smtClean="0"/>
          </a:p>
          <a:p>
            <a:pPr lvl="1"/>
            <a:r>
              <a:rPr lang="nb-NO" sz="1600" dirty="0" smtClean="0">
                <a:solidFill>
                  <a:srgbClr val="7030A0"/>
                </a:solidFill>
              </a:rPr>
              <a:t>Oxford test (</a:t>
            </a:r>
            <a:r>
              <a:rPr lang="nb-NO" sz="1600" dirty="0" err="1" smtClean="0">
                <a:solidFill>
                  <a:srgbClr val="7030A0"/>
                </a:solidFill>
              </a:rPr>
              <a:t>March</a:t>
            </a:r>
            <a:r>
              <a:rPr lang="nb-NO" sz="1600" dirty="0" smtClean="0">
                <a:solidFill>
                  <a:srgbClr val="7030A0"/>
                </a:solidFill>
              </a:rPr>
              <a:t>):</a:t>
            </a:r>
          </a:p>
          <a:p>
            <a:pPr lvl="2"/>
            <a:r>
              <a:rPr lang="nb-NO" sz="1400" dirty="0" err="1" smtClean="0"/>
              <a:t>Scrubbing</a:t>
            </a:r>
            <a:r>
              <a:rPr lang="nb-NO" sz="1400" dirty="0" smtClean="0"/>
              <a:t> and CRC </a:t>
            </a:r>
            <a:r>
              <a:rPr lang="nb-NO" sz="1400" dirty="0" err="1" smtClean="0"/>
              <a:t>check</a:t>
            </a:r>
            <a:r>
              <a:rPr lang="nb-NO" sz="1400" dirty="0" smtClean="0"/>
              <a:t>  </a:t>
            </a:r>
            <a:r>
              <a:rPr lang="nb-NO" sz="1400" dirty="0" err="1" smtClean="0"/>
              <a:t>included</a:t>
            </a:r>
            <a:endParaRPr lang="nb-NO" sz="1400" dirty="0" smtClean="0"/>
          </a:p>
          <a:p>
            <a:pPr lvl="2"/>
            <a:r>
              <a:rPr lang="nb-NO" sz="1400" dirty="0" smtClean="0"/>
              <a:t>File </a:t>
            </a:r>
            <a:r>
              <a:rPr lang="nb-NO" sz="1400" dirty="0" err="1" smtClean="0"/>
              <a:t>upload</a:t>
            </a:r>
            <a:r>
              <a:rPr lang="nb-NO" sz="1400" dirty="0" smtClean="0"/>
              <a:t> to flash via Xilinx</a:t>
            </a:r>
          </a:p>
          <a:p>
            <a:r>
              <a:rPr lang="nb-NO" sz="1800" dirty="0" smtClean="0">
                <a:solidFill>
                  <a:srgbClr val="00B050"/>
                </a:solidFill>
              </a:rPr>
              <a:t>June 2018: Final </a:t>
            </a:r>
            <a:r>
              <a:rPr lang="nb-NO" sz="1800" dirty="0" err="1" smtClean="0">
                <a:solidFill>
                  <a:srgbClr val="00B050"/>
                </a:solidFill>
              </a:rPr>
              <a:t>firmware</a:t>
            </a:r>
            <a:r>
              <a:rPr lang="nb-NO" sz="1800" dirty="0" smtClean="0">
                <a:solidFill>
                  <a:srgbClr val="00B050"/>
                </a:solidFill>
              </a:rPr>
              <a:t>, 1st </a:t>
            </a:r>
            <a:r>
              <a:rPr lang="nb-NO" sz="1800" dirty="0" err="1" smtClean="0">
                <a:solidFill>
                  <a:srgbClr val="00B050"/>
                </a:solidFill>
              </a:rPr>
              <a:t>version</a:t>
            </a:r>
            <a:r>
              <a:rPr lang="nb-NO" sz="1800" dirty="0" smtClean="0">
                <a:solidFill>
                  <a:srgbClr val="00B050"/>
                </a:solidFill>
              </a:rPr>
              <a:t> - </a:t>
            </a:r>
            <a:r>
              <a:rPr lang="nb-NO" sz="1800" dirty="0" err="1" smtClean="0">
                <a:solidFill>
                  <a:srgbClr val="00B050"/>
                </a:solidFill>
              </a:rPr>
              <a:t>Improved</a:t>
            </a:r>
            <a:r>
              <a:rPr lang="nb-NO" sz="1800" dirty="0" smtClean="0">
                <a:solidFill>
                  <a:srgbClr val="00B050"/>
                </a:solidFill>
              </a:rPr>
              <a:t> </a:t>
            </a:r>
            <a:r>
              <a:rPr lang="nb-NO" sz="1800" dirty="0" err="1" smtClean="0">
                <a:solidFill>
                  <a:srgbClr val="00B050"/>
                </a:solidFill>
              </a:rPr>
              <a:t>version</a:t>
            </a:r>
            <a:r>
              <a:rPr lang="nb-NO" sz="1800" dirty="0" smtClean="0">
                <a:solidFill>
                  <a:srgbClr val="00B050"/>
                </a:solidFill>
              </a:rPr>
              <a:t> </a:t>
            </a:r>
            <a:r>
              <a:rPr lang="nb-NO" sz="1800" dirty="0" err="1" smtClean="0">
                <a:solidFill>
                  <a:srgbClr val="00B050"/>
                </a:solidFill>
              </a:rPr>
              <a:t>of</a:t>
            </a:r>
            <a:r>
              <a:rPr lang="nb-NO" sz="1800" dirty="0" smtClean="0">
                <a:solidFill>
                  <a:srgbClr val="00B050"/>
                </a:solidFill>
              </a:rPr>
              <a:t> Oxford test </a:t>
            </a:r>
            <a:r>
              <a:rPr lang="nb-NO" sz="1800" dirty="0" err="1" smtClean="0">
                <a:solidFill>
                  <a:srgbClr val="00B050"/>
                </a:solidFill>
              </a:rPr>
              <a:t>firmware</a:t>
            </a:r>
            <a:endParaRPr lang="nb-NO" sz="1800" dirty="0" smtClean="0">
              <a:solidFill>
                <a:srgbClr val="00B050"/>
              </a:solidFill>
            </a:endParaRPr>
          </a:p>
          <a:p>
            <a:pPr lvl="1"/>
            <a:r>
              <a:rPr lang="nb-NO" sz="1600" dirty="0" err="1" smtClean="0"/>
              <a:t>Slimmer</a:t>
            </a:r>
            <a:r>
              <a:rPr lang="nb-NO" sz="1600" dirty="0" smtClean="0"/>
              <a:t> </a:t>
            </a:r>
            <a:r>
              <a:rPr lang="nb-NO" sz="1600" dirty="0" err="1" smtClean="0"/>
              <a:t>wishbone</a:t>
            </a:r>
            <a:r>
              <a:rPr lang="nb-NO" sz="1600" dirty="0" smtClean="0"/>
              <a:t> bus</a:t>
            </a:r>
          </a:p>
          <a:p>
            <a:pPr lvl="1"/>
            <a:r>
              <a:rPr lang="nb-NO" sz="1600" dirty="0" smtClean="0"/>
              <a:t>Faster I</a:t>
            </a:r>
            <a:r>
              <a:rPr lang="nb-NO" sz="1600" baseline="30000" dirty="0" smtClean="0"/>
              <a:t>2</a:t>
            </a:r>
            <a:r>
              <a:rPr lang="nb-NO" sz="1600" dirty="0" smtClean="0"/>
              <a:t>C </a:t>
            </a:r>
            <a:r>
              <a:rPr lang="nb-NO" sz="1600" dirty="0" err="1" smtClean="0"/>
              <a:t>access</a:t>
            </a:r>
            <a:r>
              <a:rPr lang="nb-NO" sz="1600" dirty="0" smtClean="0"/>
              <a:t>, faster </a:t>
            </a:r>
            <a:r>
              <a:rPr lang="nb-NO" sz="1600" dirty="0" err="1" smtClean="0"/>
              <a:t>scrubbing</a:t>
            </a:r>
            <a:r>
              <a:rPr lang="nb-NO" sz="1600" dirty="0" smtClean="0"/>
              <a:t>/</a:t>
            </a:r>
            <a:r>
              <a:rPr lang="nb-NO" sz="1600" dirty="0" err="1" smtClean="0"/>
              <a:t>init</a:t>
            </a:r>
            <a:r>
              <a:rPr lang="nb-NO" sz="1600" dirty="0" smtClean="0"/>
              <a:t> </a:t>
            </a:r>
            <a:r>
              <a:rPr lang="nb-NO" sz="1600" dirty="0" err="1" smtClean="0"/>
              <a:t>programming</a:t>
            </a:r>
            <a:endParaRPr lang="nb-NO" sz="1600" dirty="0" smtClean="0"/>
          </a:p>
          <a:p>
            <a:pPr lvl="1"/>
            <a:r>
              <a:rPr lang="nb-NO" sz="1600" dirty="0" smtClean="0"/>
              <a:t>ECC </a:t>
            </a:r>
            <a:r>
              <a:rPr lang="nb-NO" sz="1600" dirty="0" err="1" smtClean="0"/>
              <a:t>encoded</a:t>
            </a:r>
            <a:r>
              <a:rPr lang="nb-NO" sz="1600" dirty="0" smtClean="0"/>
              <a:t> flash </a:t>
            </a:r>
            <a:r>
              <a:rPr lang="nb-NO" sz="1600" dirty="0" err="1" smtClean="0"/>
              <a:t>content</a:t>
            </a:r>
            <a:r>
              <a:rPr lang="nb-NO" sz="1600" dirty="0" smtClean="0"/>
              <a:t> + ECC </a:t>
            </a:r>
            <a:r>
              <a:rPr lang="nb-NO" sz="1600" dirty="0" err="1" smtClean="0"/>
              <a:t>decoding</a:t>
            </a:r>
            <a:endParaRPr lang="nb-NO" sz="1600" dirty="0" smtClean="0"/>
          </a:p>
          <a:p>
            <a:pPr lvl="1"/>
            <a:r>
              <a:rPr lang="nb-NO" sz="1600" dirty="0" smtClean="0"/>
              <a:t>TMR </a:t>
            </a:r>
            <a:r>
              <a:rPr lang="nb-NO" sz="1600" dirty="0" err="1" smtClean="0"/>
              <a:t>of</a:t>
            </a:r>
            <a:r>
              <a:rPr lang="nb-NO" sz="1600" dirty="0" smtClean="0"/>
              <a:t> </a:t>
            </a:r>
            <a:r>
              <a:rPr lang="nb-NO" sz="1600" dirty="0" err="1" smtClean="0"/>
              <a:t>components</a:t>
            </a:r>
            <a:r>
              <a:rPr lang="nb-NO" sz="1600" dirty="0" smtClean="0"/>
              <a:t> </a:t>
            </a:r>
            <a:r>
              <a:rPr lang="nb-NO" sz="1600" dirty="0" err="1" smtClean="0"/>
              <a:t>involved</a:t>
            </a:r>
            <a:r>
              <a:rPr lang="nb-NO" sz="1600" dirty="0" smtClean="0"/>
              <a:t> in Xilinx </a:t>
            </a:r>
            <a:r>
              <a:rPr lang="nb-NO" sz="1600" dirty="0" err="1" smtClean="0"/>
              <a:t>programming</a:t>
            </a:r>
            <a:endParaRPr lang="nb-NO" sz="1600" dirty="0" smtClean="0"/>
          </a:p>
          <a:p>
            <a:pPr lvl="1"/>
            <a:endParaRPr lang="nb-NO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13.04.2018</a:t>
            </a:r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ITS RU PRR</a:t>
            </a: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7E084-E73E-4D12-86BA-06574D06CD80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92554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June 2018 </a:t>
            </a:r>
            <a:r>
              <a:rPr lang="nb-NO" dirty="0" err="1" smtClean="0"/>
              <a:t>version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RU Aux FPGA </a:t>
            </a:r>
            <a:r>
              <a:rPr lang="nb-NO" dirty="0" err="1" smtClean="0"/>
              <a:t>Firmware</a:t>
            </a:r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6989885" y="1196975"/>
            <a:ext cx="5037992" cy="4929188"/>
          </a:xfrm>
        </p:spPr>
        <p:txBody>
          <a:bodyPr>
            <a:normAutofit/>
          </a:bodyPr>
          <a:lstStyle/>
          <a:p>
            <a:r>
              <a:rPr lang="nb-NO" sz="1600" dirty="0" err="1" smtClean="0"/>
              <a:t>Wishbone</a:t>
            </a:r>
            <a:r>
              <a:rPr lang="nb-NO" sz="1600" dirty="0" smtClean="0"/>
              <a:t> bus: </a:t>
            </a:r>
          </a:p>
          <a:p>
            <a:pPr lvl="1"/>
            <a:r>
              <a:rPr lang="nb-NO" sz="1400" dirty="0" smtClean="0"/>
              <a:t>7b </a:t>
            </a:r>
            <a:r>
              <a:rPr lang="nb-NO" sz="1400" dirty="0" err="1" smtClean="0"/>
              <a:t>address</a:t>
            </a:r>
            <a:r>
              <a:rPr lang="nb-NO" sz="1400" dirty="0" smtClean="0"/>
              <a:t>/8b data</a:t>
            </a:r>
          </a:p>
          <a:p>
            <a:pPr lvl="1"/>
            <a:r>
              <a:rPr lang="nb-NO" sz="1400" i="1" dirty="0" smtClean="0"/>
              <a:t>Better </a:t>
            </a:r>
            <a:r>
              <a:rPr lang="nb-NO" sz="1400" i="1" dirty="0" err="1" smtClean="0"/>
              <a:t>fit</a:t>
            </a:r>
            <a:r>
              <a:rPr lang="nb-NO" sz="1400" i="1" dirty="0" smtClean="0"/>
              <a:t> </a:t>
            </a:r>
            <a:r>
              <a:rPr lang="nb-NO" sz="1400" i="1" dirty="0" err="1" smtClean="0"/>
              <a:t>with</a:t>
            </a:r>
            <a:r>
              <a:rPr lang="nb-NO" sz="1400" i="1" dirty="0" smtClean="0"/>
              <a:t> I</a:t>
            </a:r>
            <a:r>
              <a:rPr lang="nb-NO" sz="1400" i="1" baseline="30000" dirty="0" smtClean="0"/>
              <a:t>2</a:t>
            </a:r>
            <a:r>
              <a:rPr lang="nb-NO" sz="1400" i="1" dirty="0" smtClean="0"/>
              <a:t>C </a:t>
            </a:r>
            <a:r>
              <a:rPr lang="nb-NO" sz="1400" i="1" dirty="0" err="1" smtClean="0"/>
              <a:t>protocol</a:t>
            </a:r>
            <a:r>
              <a:rPr lang="nb-NO" sz="1400" i="1" dirty="0" smtClean="0"/>
              <a:t> – </a:t>
            </a:r>
            <a:r>
              <a:rPr lang="nb-NO" sz="1400" i="1" dirty="0" err="1" smtClean="0"/>
              <a:t>improves</a:t>
            </a:r>
            <a:r>
              <a:rPr lang="nb-NO" sz="1400" i="1" dirty="0" smtClean="0"/>
              <a:t> speed for </a:t>
            </a:r>
            <a:r>
              <a:rPr lang="nb-NO" sz="1400" b="1" i="1" dirty="0" err="1" smtClean="0"/>
              <a:t>reading</a:t>
            </a:r>
            <a:r>
              <a:rPr lang="nb-NO" sz="1400" i="1" dirty="0" smtClean="0"/>
              <a:t>/</a:t>
            </a:r>
            <a:r>
              <a:rPr lang="nb-NO" sz="1400" i="1" dirty="0" err="1" smtClean="0"/>
              <a:t>writing</a:t>
            </a:r>
            <a:endParaRPr lang="nb-NO" sz="1400" i="1" dirty="0" smtClean="0"/>
          </a:p>
          <a:p>
            <a:r>
              <a:rPr lang="nb-NO" sz="1600" dirty="0" err="1" smtClean="0"/>
              <a:t>Asynchronous</a:t>
            </a:r>
            <a:r>
              <a:rPr lang="nb-NO" sz="1600" dirty="0" smtClean="0"/>
              <a:t> Reset</a:t>
            </a:r>
          </a:p>
          <a:p>
            <a:pPr lvl="1"/>
            <a:r>
              <a:rPr lang="nb-NO" sz="1400" i="1" dirty="0" smtClean="0"/>
              <a:t>Better </a:t>
            </a:r>
            <a:r>
              <a:rPr lang="nb-NO" sz="1400" i="1" dirty="0" err="1" smtClean="0"/>
              <a:t>fit</a:t>
            </a:r>
            <a:r>
              <a:rPr lang="nb-NO" sz="1400" i="1" dirty="0" smtClean="0"/>
              <a:t> for FPGA </a:t>
            </a:r>
            <a:r>
              <a:rPr lang="nb-NO" sz="1400" i="1" dirty="0" err="1" smtClean="0"/>
              <a:t>technology</a:t>
            </a:r>
            <a:endParaRPr lang="nb-NO" sz="1400" i="1" dirty="0" smtClean="0"/>
          </a:p>
          <a:p>
            <a:r>
              <a:rPr lang="nb-NO" sz="1600" dirty="0" smtClean="0"/>
              <a:t>Buffer </a:t>
            </a:r>
            <a:r>
              <a:rPr lang="nb-NO" sz="1600" dirty="0" err="1" smtClean="0"/>
              <a:t>memory</a:t>
            </a:r>
            <a:r>
              <a:rPr lang="nb-NO" sz="1600" dirty="0" smtClean="0"/>
              <a:t> </a:t>
            </a:r>
            <a:r>
              <a:rPr lang="nb-NO" sz="1600" dirty="0" err="1" smtClean="0"/>
              <a:t>replaced</a:t>
            </a:r>
            <a:r>
              <a:rPr lang="nb-NO" sz="1600" dirty="0" smtClean="0"/>
              <a:t> by </a:t>
            </a:r>
            <a:r>
              <a:rPr lang="nb-NO" sz="1600" dirty="0" err="1" smtClean="0"/>
              <a:t>FIFOs</a:t>
            </a:r>
            <a:endParaRPr lang="nb-NO" sz="1600" dirty="0" smtClean="0"/>
          </a:p>
          <a:p>
            <a:pPr lvl="1"/>
            <a:r>
              <a:rPr lang="nb-NO" sz="1400" dirty="0" err="1"/>
              <a:t>Enables</a:t>
            </a:r>
            <a:r>
              <a:rPr lang="nb-NO" sz="1400" dirty="0"/>
              <a:t> </a:t>
            </a:r>
            <a:r>
              <a:rPr lang="nb-NO" sz="1400" dirty="0" err="1"/>
              <a:t>pipelining</a:t>
            </a:r>
            <a:endParaRPr lang="nb-NO" sz="1400" dirty="0"/>
          </a:p>
          <a:p>
            <a:pPr lvl="1"/>
            <a:r>
              <a:rPr lang="nb-NO" sz="1400" dirty="0" smtClean="0"/>
              <a:t>Small </a:t>
            </a:r>
            <a:r>
              <a:rPr lang="nb-NO" sz="1400" dirty="0" err="1" smtClean="0"/>
              <a:t>FIFOs</a:t>
            </a:r>
            <a:r>
              <a:rPr lang="nb-NO" sz="1400" dirty="0" smtClean="0"/>
              <a:t> </a:t>
            </a:r>
            <a:r>
              <a:rPr lang="nb-NO" sz="1400" dirty="0" smtClean="0"/>
              <a:t>for file </a:t>
            </a:r>
            <a:r>
              <a:rPr lang="nb-NO" sz="1400" dirty="0" err="1" smtClean="0"/>
              <a:t>uploading</a:t>
            </a:r>
            <a:r>
              <a:rPr lang="nb-NO" sz="1400" dirty="0" smtClean="0"/>
              <a:t>/</a:t>
            </a:r>
            <a:r>
              <a:rPr lang="nb-NO" sz="1400" dirty="0" err="1" smtClean="0"/>
              <a:t>selectmap</a:t>
            </a:r>
            <a:r>
              <a:rPr lang="nb-NO" sz="1400" dirty="0" smtClean="0"/>
              <a:t> </a:t>
            </a:r>
            <a:r>
              <a:rPr lang="nb-NO" sz="1400" dirty="0" err="1" smtClean="0"/>
              <a:t>readback</a:t>
            </a:r>
            <a:endParaRPr lang="nb-NO" sz="1400" dirty="0" smtClean="0"/>
          </a:p>
          <a:p>
            <a:pPr lvl="1"/>
            <a:r>
              <a:rPr lang="nb-NO" sz="1400" dirty="0" smtClean="0"/>
              <a:t>2 x 128 Bytes </a:t>
            </a:r>
            <a:r>
              <a:rPr lang="nb-NO" sz="1400" dirty="0" smtClean="0"/>
              <a:t>ping-pong </a:t>
            </a:r>
            <a:r>
              <a:rPr lang="nb-NO" sz="1400" dirty="0" err="1" smtClean="0"/>
              <a:t>memory</a:t>
            </a:r>
            <a:r>
              <a:rPr lang="nb-NO" sz="1400" dirty="0" smtClean="0"/>
              <a:t> for flash </a:t>
            </a:r>
            <a:r>
              <a:rPr lang="nb-NO" sz="1400" dirty="0" err="1" smtClean="0"/>
              <a:t>reading</a:t>
            </a:r>
            <a:r>
              <a:rPr lang="nb-NO" sz="1400" dirty="0" smtClean="0"/>
              <a:t> </a:t>
            </a:r>
            <a:r>
              <a:rPr lang="nb-NO" sz="1400" dirty="0" err="1" smtClean="0"/>
              <a:t>incl</a:t>
            </a:r>
            <a:r>
              <a:rPr lang="nb-NO" sz="1400" dirty="0" smtClean="0"/>
              <a:t>. ECC </a:t>
            </a:r>
            <a:r>
              <a:rPr lang="nb-NO" sz="1400" dirty="0" err="1" smtClean="0"/>
              <a:t>check</a:t>
            </a:r>
            <a:endParaRPr lang="nb-NO" sz="1400" dirty="0" smtClean="0"/>
          </a:p>
          <a:p>
            <a:pPr lvl="1"/>
            <a:r>
              <a:rPr lang="nb-NO" sz="1400" i="1" dirty="0" err="1" smtClean="0"/>
              <a:t>Improves</a:t>
            </a:r>
            <a:r>
              <a:rPr lang="nb-NO" sz="1400" i="1" dirty="0" smtClean="0"/>
              <a:t> speed </a:t>
            </a:r>
            <a:r>
              <a:rPr lang="nb-NO" sz="1400" i="1" dirty="0" err="1" smtClean="0"/>
              <a:t>of</a:t>
            </a:r>
            <a:r>
              <a:rPr lang="nb-NO" sz="1400" i="1" dirty="0" smtClean="0"/>
              <a:t> </a:t>
            </a:r>
            <a:r>
              <a:rPr lang="nb-NO" sz="1400" i="1" dirty="0" err="1" smtClean="0"/>
              <a:t>programming</a:t>
            </a:r>
            <a:r>
              <a:rPr lang="nb-NO" sz="1400" i="1" dirty="0" smtClean="0"/>
              <a:t>/</a:t>
            </a:r>
            <a:r>
              <a:rPr lang="nb-NO" sz="1400" i="1" dirty="0" err="1" smtClean="0"/>
              <a:t>scrubbing</a:t>
            </a:r>
            <a:endParaRPr lang="nb-NO" sz="1400" i="1" dirty="0" smtClean="0"/>
          </a:p>
          <a:p>
            <a:endParaRPr lang="nb-NO" sz="1600" b="1" dirty="0" smtClean="0">
              <a:solidFill>
                <a:srgbClr val="92D050"/>
              </a:solidFill>
            </a:endParaRPr>
          </a:p>
          <a:p>
            <a:r>
              <a:rPr lang="nb-NO" sz="1600" b="1" dirty="0" err="1" smtClean="0">
                <a:solidFill>
                  <a:srgbClr val="00B050"/>
                </a:solidFill>
              </a:rPr>
              <a:t>Local</a:t>
            </a:r>
            <a:r>
              <a:rPr lang="nb-NO" sz="1600" b="1" dirty="0" smtClean="0">
                <a:solidFill>
                  <a:srgbClr val="00B050"/>
                </a:solidFill>
              </a:rPr>
              <a:t> TMR</a:t>
            </a:r>
            <a:r>
              <a:rPr lang="nb-NO" sz="1600" b="1" baseline="30000" dirty="0" smtClean="0">
                <a:solidFill>
                  <a:srgbClr val="00B050"/>
                </a:solidFill>
              </a:rPr>
              <a:t>1</a:t>
            </a:r>
            <a:r>
              <a:rPr lang="nb-NO" sz="1600" dirty="0" smtClean="0"/>
              <a:t> </a:t>
            </a:r>
            <a:r>
              <a:rPr lang="nb-NO" sz="1600" dirty="0" err="1" smtClean="0"/>
              <a:t>on</a:t>
            </a:r>
            <a:r>
              <a:rPr lang="nb-NO" sz="1600" dirty="0" smtClean="0"/>
              <a:t> </a:t>
            </a:r>
            <a:r>
              <a:rPr lang="nb-NO" sz="1600" dirty="0" err="1" smtClean="0"/>
              <a:t>components</a:t>
            </a:r>
            <a:r>
              <a:rPr lang="nb-NO" sz="1600" dirty="0" smtClean="0"/>
              <a:t> </a:t>
            </a:r>
            <a:r>
              <a:rPr lang="nb-NO" sz="1600" dirty="0" err="1" smtClean="0"/>
              <a:t>involved</a:t>
            </a:r>
            <a:r>
              <a:rPr lang="nb-NO" sz="1600" dirty="0" smtClean="0"/>
              <a:t> in </a:t>
            </a:r>
            <a:r>
              <a:rPr lang="nb-NO" sz="1600" dirty="0" err="1" smtClean="0"/>
              <a:t>programming</a:t>
            </a:r>
            <a:r>
              <a:rPr lang="nb-NO" sz="1600" dirty="0" smtClean="0"/>
              <a:t> </a:t>
            </a:r>
            <a:r>
              <a:rPr lang="nb-NO" sz="1600" dirty="0" err="1" smtClean="0"/>
              <a:t>actions</a:t>
            </a:r>
            <a:endParaRPr lang="nb-NO" sz="1600" dirty="0" smtClean="0"/>
          </a:p>
          <a:p>
            <a:r>
              <a:rPr lang="nb-NO" sz="1600" dirty="0" smtClean="0"/>
              <a:t>UART </a:t>
            </a:r>
            <a:r>
              <a:rPr lang="nb-NO" sz="1600" dirty="0" err="1" smtClean="0"/>
              <a:t>possibly</a:t>
            </a:r>
            <a:r>
              <a:rPr lang="nb-NO" sz="1600" dirty="0" smtClean="0"/>
              <a:t> </a:t>
            </a:r>
            <a:r>
              <a:rPr lang="nb-NO" sz="1600" dirty="0" err="1" smtClean="0"/>
              <a:t>removed</a:t>
            </a:r>
            <a:r>
              <a:rPr lang="nb-NO" sz="1600" dirty="0" smtClean="0"/>
              <a:t> due to </a:t>
            </a:r>
            <a:r>
              <a:rPr lang="nb-NO" sz="1600" dirty="0" err="1" smtClean="0"/>
              <a:t>resource</a:t>
            </a:r>
            <a:r>
              <a:rPr lang="nb-NO" sz="1600" dirty="0" smtClean="0"/>
              <a:t> </a:t>
            </a:r>
            <a:r>
              <a:rPr lang="nb-NO" sz="1600" dirty="0" err="1" smtClean="0"/>
              <a:t>limitations</a:t>
            </a:r>
            <a:endParaRPr lang="nb-NO" sz="1600" dirty="0"/>
          </a:p>
          <a:p>
            <a:pPr lvl="1"/>
            <a:r>
              <a:rPr lang="nb-NO" sz="1400" dirty="0" smtClean="0"/>
              <a:t>By </a:t>
            </a:r>
            <a:r>
              <a:rPr lang="nb-NO" sz="1400" dirty="0" err="1" smtClean="0"/>
              <a:t>use</a:t>
            </a:r>
            <a:r>
              <a:rPr lang="nb-NO" sz="1400" dirty="0" smtClean="0"/>
              <a:t> </a:t>
            </a:r>
            <a:r>
              <a:rPr lang="nb-NO" sz="1400" dirty="0" err="1" smtClean="0"/>
              <a:t>of</a:t>
            </a:r>
            <a:r>
              <a:rPr lang="nb-NO" sz="1400" dirty="0" smtClean="0"/>
              <a:t> </a:t>
            </a:r>
            <a:r>
              <a:rPr lang="nb-NO" sz="1400" dirty="0" err="1" smtClean="0"/>
              <a:t>generic</a:t>
            </a:r>
            <a:r>
              <a:rPr lang="nb-NO" sz="1400" dirty="0" smtClean="0"/>
              <a:t> in </a:t>
            </a:r>
            <a:r>
              <a:rPr lang="nb-NO" sz="1400" dirty="0" err="1" smtClean="0"/>
              <a:t>code</a:t>
            </a:r>
            <a:endParaRPr lang="nb-NO" sz="1400" dirty="0" smtClean="0"/>
          </a:p>
          <a:p>
            <a:pPr lvl="1"/>
            <a:endParaRPr lang="nb-NO" sz="1600" dirty="0"/>
          </a:p>
        </p:txBody>
      </p:sp>
      <p:sp>
        <p:nvSpPr>
          <p:cNvPr id="53" name="Date Placeholder 5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13.04.2018</a:t>
            </a:r>
            <a:endParaRPr lang="nb-NO"/>
          </a:p>
        </p:txBody>
      </p:sp>
      <p:sp>
        <p:nvSpPr>
          <p:cNvPr id="54" name="Footer Placeholder 5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ITS RU PRR</a:t>
            </a:r>
            <a:endParaRPr lang="nb-NO"/>
          </a:p>
        </p:txBody>
      </p:sp>
      <p:sp>
        <p:nvSpPr>
          <p:cNvPr id="55" name="Slide Number Placeholder 5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7E084-E73E-4D12-86BA-06574D06CD80}" type="slidenum">
              <a:rPr lang="nb-NO" smtClean="0"/>
              <a:t>5</a:t>
            </a:fld>
            <a:endParaRPr lang="nb-NO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757" y="858396"/>
            <a:ext cx="6379128" cy="5630327"/>
          </a:xfrm>
        </p:spPr>
      </p:pic>
      <p:sp>
        <p:nvSpPr>
          <p:cNvPr id="5" name="TextBox 4"/>
          <p:cNvSpPr txBox="1"/>
          <p:nvPr/>
        </p:nvSpPr>
        <p:spPr>
          <a:xfrm>
            <a:off x="6868364" y="802858"/>
            <a:ext cx="16404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b="1" dirty="0" err="1" smtClean="0"/>
              <a:t>Improvements</a:t>
            </a:r>
            <a:r>
              <a:rPr lang="nb-NO" b="1" dirty="0" smtClean="0"/>
              <a:t>:</a:t>
            </a:r>
            <a:endParaRPr lang="nb-NO" b="1" dirty="0"/>
          </a:p>
        </p:txBody>
      </p:sp>
      <p:sp>
        <p:nvSpPr>
          <p:cNvPr id="6" name="Rectangle 5"/>
          <p:cNvSpPr/>
          <p:nvPr/>
        </p:nvSpPr>
        <p:spPr>
          <a:xfrm>
            <a:off x="7197970" y="6286227"/>
            <a:ext cx="499403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z="1100" baseline="30000" dirty="0"/>
              <a:t>1</a:t>
            </a:r>
            <a:r>
              <a:rPr lang="nb-NO" sz="1100" dirty="0"/>
              <a:t> </a:t>
            </a:r>
            <a:r>
              <a:rPr lang="nb-NO" sz="1100" dirty="0" smtClean="0">
                <a:hlinkClick r:id="rId3"/>
              </a:rPr>
              <a:t>https</a:t>
            </a:r>
            <a:r>
              <a:rPr lang="nb-NO" sz="1100" dirty="0">
                <a:hlinkClick r:id="rId3"/>
              </a:rPr>
              <a:t>://</a:t>
            </a:r>
            <a:r>
              <a:rPr lang="nb-NO" sz="1100" dirty="0" smtClean="0">
                <a:hlinkClick r:id="rId3"/>
              </a:rPr>
              <a:t>ntrs.nasa.gov/archive/nasa/casi.ntrs.nasa.gov/20170004736.pdf</a:t>
            </a:r>
            <a:r>
              <a:rPr lang="nb-NO" sz="1100" dirty="0" smtClean="0"/>
              <a:t>, slide 54</a:t>
            </a:r>
            <a:endParaRPr lang="nb-NO" sz="1100" dirty="0"/>
          </a:p>
        </p:txBody>
      </p:sp>
    </p:spTree>
    <p:extLst>
      <p:ext uri="{BB962C8B-B14F-4D97-AF65-F5344CB8AC3E}">
        <p14:creationId xmlns:p14="http://schemas.microsoft.com/office/powerpoint/2010/main" val="3474450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Logical structure of Samsung Flash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96975"/>
            <a:ext cx="8620126" cy="4929188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Figure shows logical structure of Flash</a:t>
            </a:r>
          </a:p>
          <a:p>
            <a:r>
              <a:rPr lang="en-US" sz="2400" dirty="0" smtClean="0"/>
              <a:t>Upon configuration/scrubbing the parameters page is read first</a:t>
            </a:r>
          </a:p>
          <a:p>
            <a:pPr lvl="1"/>
            <a:r>
              <a:rPr lang="en-US" sz="2000" dirty="0" smtClean="0"/>
              <a:t>This gives location of file and </a:t>
            </a:r>
            <a:r>
              <a:rPr lang="en-US" sz="2000" dirty="0" err="1" smtClean="0"/>
              <a:t>filesize</a:t>
            </a:r>
            <a:r>
              <a:rPr lang="en-US" sz="2000" dirty="0" smtClean="0"/>
              <a:t> in flash</a:t>
            </a:r>
          </a:p>
          <a:p>
            <a:pPr lvl="1"/>
            <a:r>
              <a:rPr lang="en-US" sz="2000" dirty="0" smtClean="0"/>
              <a:t>The </a:t>
            </a:r>
            <a:r>
              <a:rPr lang="en-US" sz="2000" dirty="0" err="1" smtClean="0"/>
              <a:t>init</a:t>
            </a:r>
            <a:r>
              <a:rPr lang="en-US" sz="2000" dirty="0" smtClean="0"/>
              <a:t> </a:t>
            </a:r>
            <a:r>
              <a:rPr lang="en-US" sz="2000" dirty="0" err="1" smtClean="0"/>
              <a:t>config</a:t>
            </a:r>
            <a:r>
              <a:rPr lang="en-US" sz="2000" dirty="0" smtClean="0"/>
              <a:t> file / scrubbing file can be located anywhere in the flash</a:t>
            </a:r>
          </a:p>
          <a:p>
            <a:endParaRPr lang="en-US" sz="2000" dirty="0"/>
          </a:p>
          <a:p>
            <a:r>
              <a:rPr lang="en-US" sz="2400" dirty="0" smtClean="0"/>
              <a:t>General robustness measures:</a:t>
            </a:r>
          </a:p>
          <a:p>
            <a:pPr lvl="1"/>
            <a:r>
              <a:rPr lang="en-US" sz="2000" dirty="0" smtClean="0"/>
              <a:t>Recognizable bytes added to know the parameter page is programmed </a:t>
            </a:r>
          </a:p>
          <a:p>
            <a:pPr lvl="2"/>
            <a:r>
              <a:rPr lang="en-US" sz="1600" dirty="0" smtClean="0"/>
              <a:t>i.e. AA995566 first</a:t>
            </a:r>
          </a:p>
          <a:p>
            <a:pPr lvl="1"/>
            <a:r>
              <a:rPr lang="en-US" sz="2000" dirty="0" smtClean="0"/>
              <a:t>Add ECC encoding of parameters page</a:t>
            </a:r>
          </a:p>
          <a:p>
            <a:pPr lvl="1"/>
            <a:r>
              <a:rPr lang="en-US" sz="2000" dirty="0" smtClean="0"/>
              <a:t>Make a double/triple copy of the parameter page on different blocks </a:t>
            </a:r>
          </a:p>
          <a:p>
            <a:pPr lvl="1"/>
            <a:r>
              <a:rPr lang="en-US" sz="2000" dirty="0" smtClean="0"/>
              <a:t>Use the 128 bytes of extra space per page for ECC code – calculate ECC on the fly when reading the </a:t>
            </a:r>
            <a:r>
              <a:rPr lang="en-US" sz="2000" dirty="0" smtClean="0"/>
              <a:t>page</a:t>
            </a:r>
            <a:r>
              <a:rPr lang="en-US" sz="2000" baseline="30000" dirty="0" smtClean="0"/>
              <a:t>1</a:t>
            </a:r>
            <a:endParaRPr lang="en-US" sz="2000" baseline="30000" dirty="0" smtClean="0"/>
          </a:p>
          <a:p>
            <a:pPr lvl="2"/>
            <a:r>
              <a:rPr lang="en-US" sz="1600" dirty="0" smtClean="0"/>
              <a:t>All pages comes with a </a:t>
            </a:r>
            <a:r>
              <a:rPr lang="en-US" sz="1600" b="1" dirty="0" smtClean="0"/>
              <a:t>spare </a:t>
            </a:r>
            <a:r>
              <a:rPr lang="en-US" sz="1600" b="1" dirty="0" smtClean="0"/>
              <a:t>section</a:t>
            </a:r>
          </a:p>
          <a:p>
            <a:pPr lvl="1"/>
            <a:r>
              <a:rPr lang="en-US" sz="2000" dirty="0" smtClean="0"/>
              <a:t>Add double copy of all content</a:t>
            </a:r>
            <a:r>
              <a:rPr lang="en-US" sz="2000" baseline="30000" dirty="0" smtClean="0"/>
              <a:t>2</a:t>
            </a:r>
            <a:endParaRPr lang="en-US" sz="2000" baseline="30000" dirty="0" smtClean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6393" y="825809"/>
            <a:ext cx="2171231" cy="5671519"/>
          </a:xfrm>
          <a:ln>
            <a:solidFill>
              <a:schemeClr val="tx1"/>
            </a:solidFill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13.04.2018</a:t>
            </a:r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ITS RU PRR</a:t>
            </a: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CB3CB-C72D-4F88-92E3-39006CDB6C1F}" type="slidenum">
              <a:rPr lang="nb-NO" smtClean="0"/>
              <a:t>6</a:t>
            </a:fld>
            <a:endParaRPr lang="nb-NO"/>
          </a:p>
        </p:txBody>
      </p:sp>
      <p:sp>
        <p:nvSpPr>
          <p:cNvPr id="4" name="TextBox 3"/>
          <p:cNvSpPr txBox="1"/>
          <p:nvPr/>
        </p:nvSpPr>
        <p:spPr>
          <a:xfrm>
            <a:off x="532933" y="5964580"/>
            <a:ext cx="4249881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100" baseline="30000" dirty="0"/>
              <a:t>1</a:t>
            </a:r>
            <a:r>
              <a:rPr lang="en-US" sz="1100" dirty="0" smtClean="0"/>
              <a:t> </a:t>
            </a:r>
            <a:r>
              <a:rPr lang="en-US" sz="1100" dirty="0" smtClean="0"/>
              <a:t>TN-29-08</a:t>
            </a:r>
            <a:r>
              <a:rPr lang="en-US" sz="1100" dirty="0"/>
              <a:t>: Hamming Codes for NAND Flash Memory </a:t>
            </a:r>
            <a:r>
              <a:rPr lang="en-US" sz="1100" dirty="0" smtClean="0"/>
              <a:t>Devices (Micron)</a:t>
            </a:r>
          </a:p>
          <a:p>
            <a:pPr algn="l"/>
            <a:r>
              <a:rPr lang="nb-NO" sz="1100" dirty="0" smtClean="0"/>
              <a:t>   TN-29-63</a:t>
            </a:r>
            <a:r>
              <a:rPr lang="nb-NO" sz="1100" dirty="0"/>
              <a:t>: </a:t>
            </a:r>
            <a:r>
              <a:rPr lang="nb-NO" sz="1100" dirty="0" err="1"/>
              <a:t>Error</a:t>
            </a:r>
            <a:r>
              <a:rPr lang="nb-NO" sz="1100" dirty="0"/>
              <a:t> </a:t>
            </a:r>
            <a:r>
              <a:rPr lang="nb-NO" sz="1100" dirty="0" err="1"/>
              <a:t>Correction</a:t>
            </a:r>
            <a:r>
              <a:rPr lang="nb-NO" sz="1100" dirty="0"/>
              <a:t> Code (ECC) in SLC </a:t>
            </a:r>
            <a:r>
              <a:rPr lang="nb-NO" sz="1100" dirty="0" smtClean="0"/>
              <a:t>NAND </a:t>
            </a:r>
            <a:r>
              <a:rPr lang="nb-NO" sz="1100" dirty="0" err="1" smtClean="0"/>
              <a:t>Introduction</a:t>
            </a:r>
            <a:endParaRPr lang="nb-NO" sz="1100" dirty="0" smtClean="0"/>
          </a:p>
          <a:p>
            <a:pPr algn="l"/>
            <a:endParaRPr lang="nb-NO" sz="1100" dirty="0"/>
          </a:p>
        </p:txBody>
      </p:sp>
      <p:sp>
        <p:nvSpPr>
          <p:cNvPr id="9" name="TextBox 8"/>
          <p:cNvSpPr txBox="1"/>
          <p:nvPr/>
        </p:nvSpPr>
        <p:spPr>
          <a:xfrm>
            <a:off x="532933" y="6314679"/>
            <a:ext cx="596830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100" baseline="30000" dirty="0" smtClean="0"/>
              <a:t>2</a:t>
            </a:r>
            <a:r>
              <a:rPr lang="nb-NO" sz="1100" dirty="0" smtClean="0"/>
              <a:t> </a:t>
            </a:r>
            <a:r>
              <a:rPr lang="nb-NO" sz="1100" dirty="0" smtClean="0"/>
              <a:t>This </a:t>
            </a:r>
            <a:r>
              <a:rPr lang="nb-NO" sz="1100" dirty="0" err="1" smtClean="0"/>
              <a:t>will</a:t>
            </a:r>
            <a:r>
              <a:rPr lang="nb-NO" sz="1100" dirty="0" smtClean="0"/>
              <a:t> be </a:t>
            </a:r>
            <a:r>
              <a:rPr lang="nb-NO" sz="1100" dirty="0" err="1" smtClean="0"/>
              <a:t>implemented</a:t>
            </a:r>
            <a:r>
              <a:rPr lang="nb-NO" sz="1100" dirty="0" smtClean="0"/>
              <a:t> dependent </a:t>
            </a:r>
            <a:r>
              <a:rPr lang="nb-NO" sz="1100" dirty="0" err="1" smtClean="0"/>
              <a:t>on</a:t>
            </a:r>
            <a:r>
              <a:rPr lang="nb-NO" sz="1100" dirty="0" smtClean="0"/>
              <a:t> FPGA </a:t>
            </a:r>
            <a:r>
              <a:rPr lang="nb-NO" sz="1100" dirty="0" err="1" smtClean="0"/>
              <a:t>resources</a:t>
            </a:r>
            <a:r>
              <a:rPr lang="nb-NO" sz="1100" dirty="0" smtClean="0"/>
              <a:t> and cross </a:t>
            </a:r>
            <a:r>
              <a:rPr lang="nb-NO" sz="1100" dirty="0" err="1" smtClean="0"/>
              <a:t>section</a:t>
            </a:r>
            <a:r>
              <a:rPr lang="nb-NO" sz="1100" dirty="0" smtClean="0"/>
              <a:t> </a:t>
            </a:r>
            <a:r>
              <a:rPr lang="nb-NO" sz="1100" dirty="0" err="1" smtClean="0"/>
              <a:t>estimates</a:t>
            </a:r>
            <a:r>
              <a:rPr lang="nb-NO" sz="1100" dirty="0" smtClean="0"/>
              <a:t> </a:t>
            </a:r>
            <a:r>
              <a:rPr lang="nb-NO" sz="1100" dirty="0" err="1" smtClean="0"/>
              <a:t>on</a:t>
            </a:r>
            <a:r>
              <a:rPr lang="nb-NO" sz="1100" dirty="0" smtClean="0"/>
              <a:t> </a:t>
            </a:r>
            <a:r>
              <a:rPr lang="nb-NO" sz="1100" dirty="0" err="1" smtClean="0"/>
              <a:t>logic</a:t>
            </a:r>
            <a:r>
              <a:rPr lang="nb-NO" sz="1100" dirty="0" smtClean="0"/>
              <a:t> in PA3 </a:t>
            </a:r>
            <a:endParaRPr lang="nb-NO" sz="1100" dirty="0"/>
          </a:p>
        </p:txBody>
      </p:sp>
    </p:spTree>
    <p:extLst>
      <p:ext uri="{BB962C8B-B14F-4D97-AF65-F5344CB8AC3E}">
        <p14:creationId xmlns:p14="http://schemas.microsoft.com/office/powerpoint/2010/main" val="2581575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Flash Read Controller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9" y="3845125"/>
            <a:ext cx="10906125" cy="2859174"/>
          </a:xfrm>
        </p:spPr>
        <p:txBody>
          <a:bodyPr>
            <a:noAutofit/>
          </a:bodyPr>
          <a:lstStyle/>
          <a:p>
            <a:r>
              <a:rPr lang="nb-NO" sz="2000" dirty="0" smtClean="0"/>
              <a:t>Flash has 128 Bytes ECC </a:t>
            </a:r>
            <a:r>
              <a:rPr lang="nb-NO" sz="2000" dirty="0" err="1" smtClean="0"/>
              <a:t>encoded</a:t>
            </a:r>
            <a:r>
              <a:rPr lang="nb-NO" sz="2000" dirty="0" smtClean="0"/>
              <a:t> </a:t>
            </a:r>
            <a:r>
              <a:rPr lang="nb-NO" sz="2000" dirty="0" err="1" smtClean="0"/>
              <a:t>packets</a:t>
            </a:r>
            <a:endParaRPr lang="nb-NO" sz="2000" dirty="0"/>
          </a:p>
          <a:p>
            <a:pPr lvl="1"/>
            <a:r>
              <a:rPr lang="nb-NO" sz="1800" dirty="0" smtClean="0"/>
              <a:t>Aux FPGA buffers 128 bytes </a:t>
            </a:r>
            <a:r>
              <a:rPr lang="nb-NO" sz="1800" dirty="0" err="1" smtClean="0"/>
              <a:t>of</a:t>
            </a:r>
            <a:r>
              <a:rPr lang="nb-NO" sz="1800" dirty="0" smtClean="0"/>
              <a:t> data </a:t>
            </a:r>
          </a:p>
          <a:p>
            <a:pPr lvl="1"/>
            <a:r>
              <a:rPr lang="nb-NO" sz="1800" dirty="0" err="1" smtClean="0"/>
              <a:t>calculates</a:t>
            </a:r>
            <a:r>
              <a:rPr lang="nb-NO" sz="1800" dirty="0" smtClean="0"/>
              <a:t> ECC + </a:t>
            </a:r>
            <a:r>
              <a:rPr lang="nb-NO" sz="1800" dirty="0" err="1" smtClean="0"/>
              <a:t>syndrome</a:t>
            </a:r>
            <a:r>
              <a:rPr lang="nb-NO" sz="1800" dirty="0" smtClean="0"/>
              <a:t> </a:t>
            </a:r>
            <a:r>
              <a:rPr lang="nb-NO" sz="1800" dirty="0" smtClean="0">
                <a:sym typeface="Wingdings" panose="05000000000000000000" pitchFamily="2" charset="2"/>
              </a:rPr>
              <a:t> </a:t>
            </a:r>
            <a:r>
              <a:rPr lang="nb-NO" sz="1800" dirty="0" err="1" smtClean="0"/>
              <a:t>corrects</a:t>
            </a:r>
            <a:r>
              <a:rPr lang="nb-NO" sz="1800" dirty="0" smtClean="0"/>
              <a:t> single bit </a:t>
            </a:r>
            <a:r>
              <a:rPr lang="nb-NO" sz="1800" dirty="0" err="1" smtClean="0"/>
              <a:t>errors</a:t>
            </a:r>
            <a:r>
              <a:rPr lang="nb-NO" sz="1800" dirty="0" smtClean="0"/>
              <a:t> in </a:t>
            </a:r>
            <a:r>
              <a:rPr lang="nb-NO" sz="1800" dirty="0" err="1" smtClean="0"/>
              <a:t>the</a:t>
            </a:r>
            <a:r>
              <a:rPr lang="nb-NO" sz="1800" dirty="0" smtClean="0"/>
              <a:t> </a:t>
            </a:r>
            <a:r>
              <a:rPr lang="nb-NO" sz="1800" dirty="0" err="1" smtClean="0"/>
              <a:t>memory</a:t>
            </a:r>
            <a:endParaRPr lang="nb-NO" sz="1800" dirty="0" smtClean="0"/>
          </a:p>
          <a:p>
            <a:pPr lvl="1"/>
            <a:r>
              <a:rPr lang="nb-NO" sz="1800" dirty="0" smtClean="0"/>
              <a:t>ECC </a:t>
            </a:r>
            <a:r>
              <a:rPr lang="nb-NO" sz="1800" dirty="0" err="1" smtClean="0"/>
              <a:t>corrected</a:t>
            </a:r>
            <a:r>
              <a:rPr lang="nb-NO" sz="1800" dirty="0" smtClean="0"/>
              <a:t> buffer is </a:t>
            </a:r>
            <a:r>
              <a:rPr lang="nb-NO" sz="1800" dirty="0" err="1" smtClean="0"/>
              <a:t>read</a:t>
            </a:r>
            <a:r>
              <a:rPr lang="nb-NO" sz="1800" dirty="0" smtClean="0"/>
              <a:t> by </a:t>
            </a:r>
            <a:r>
              <a:rPr lang="nb-NO" sz="1800" dirty="0" err="1" smtClean="0"/>
              <a:t>config</a:t>
            </a:r>
            <a:r>
              <a:rPr lang="nb-NO" sz="1800" dirty="0" smtClean="0"/>
              <a:t> </a:t>
            </a:r>
            <a:r>
              <a:rPr lang="nb-NO" sz="1800" dirty="0" err="1" smtClean="0"/>
              <a:t>controller</a:t>
            </a:r>
            <a:r>
              <a:rPr lang="nb-NO" sz="1800" dirty="0" smtClean="0"/>
              <a:t> </a:t>
            </a:r>
            <a:r>
              <a:rPr lang="nb-NO" sz="1800" dirty="0" err="1" smtClean="0"/>
              <a:t>while</a:t>
            </a:r>
            <a:r>
              <a:rPr lang="nb-NO" sz="1800" dirty="0" smtClean="0"/>
              <a:t> flash </a:t>
            </a:r>
            <a:r>
              <a:rPr lang="nb-NO" sz="1800" dirty="0" err="1" smtClean="0"/>
              <a:t>interface</a:t>
            </a:r>
            <a:r>
              <a:rPr lang="nb-NO" sz="1800" dirty="0" smtClean="0"/>
              <a:t> </a:t>
            </a:r>
            <a:r>
              <a:rPr lang="nb-NO" sz="1800" dirty="0" err="1" smtClean="0"/>
              <a:t>fills</a:t>
            </a:r>
            <a:r>
              <a:rPr lang="nb-NO" sz="1800" dirty="0" smtClean="0"/>
              <a:t> </a:t>
            </a:r>
            <a:r>
              <a:rPr lang="nb-NO" sz="1800" dirty="0" err="1" smtClean="0"/>
              <a:t>second</a:t>
            </a:r>
            <a:r>
              <a:rPr lang="nb-NO" sz="1800" dirty="0" smtClean="0"/>
              <a:t> buffer</a:t>
            </a:r>
          </a:p>
          <a:p>
            <a:r>
              <a:rPr lang="nb-NO" sz="2000" dirty="0" smtClean="0"/>
              <a:t>Single bit </a:t>
            </a:r>
            <a:r>
              <a:rPr lang="nb-NO" sz="2000" dirty="0" err="1" smtClean="0"/>
              <a:t>errors</a:t>
            </a:r>
            <a:r>
              <a:rPr lang="nb-NO" sz="2000" dirty="0"/>
              <a:t> </a:t>
            </a:r>
            <a:r>
              <a:rPr lang="nb-NO" sz="2000" dirty="0" err="1" smtClean="0"/>
              <a:t>are</a:t>
            </a:r>
            <a:r>
              <a:rPr lang="nb-NO" sz="2000" dirty="0" smtClean="0"/>
              <a:t> </a:t>
            </a:r>
            <a:r>
              <a:rPr lang="nb-NO" sz="2000" dirty="0" err="1" smtClean="0"/>
              <a:t>corrected</a:t>
            </a:r>
            <a:r>
              <a:rPr lang="nb-NO" sz="2000" dirty="0" smtClean="0"/>
              <a:t> and </a:t>
            </a:r>
            <a:r>
              <a:rPr lang="nb-NO" sz="2000" dirty="0" err="1" smtClean="0"/>
              <a:t>reported</a:t>
            </a:r>
            <a:r>
              <a:rPr lang="nb-NO" sz="2000" dirty="0" smtClean="0"/>
              <a:t> </a:t>
            </a:r>
            <a:r>
              <a:rPr lang="nb-NO" sz="2000" dirty="0" smtClean="0">
                <a:sym typeface="Wingdings" panose="05000000000000000000" pitchFamily="2" charset="2"/>
              </a:rPr>
              <a:t> </a:t>
            </a:r>
            <a:r>
              <a:rPr lang="nb-NO" sz="2000" dirty="0" smtClean="0">
                <a:solidFill>
                  <a:srgbClr val="00B050"/>
                </a:solidFill>
                <a:sym typeface="Wingdings" panose="05000000000000000000" pitchFamily="2" charset="2"/>
              </a:rPr>
              <a:t>Non-</a:t>
            </a:r>
            <a:r>
              <a:rPr lang="nb-NO" sz="2000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critical</a:t>
            </a:r>
            <a:r>
              <a:rPr lang="nb-NO" sz="2000" dirty="0" smtClean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r>
              <a:rPr lang="nb-NO" sz="2000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error</a:t>
            </a:r>
            <a:endParaRPr lang="nb-NO" sz="1600" dirty="0" smtClean="0">
              <a:solidFill>
                <a:srgbClr val="00B050"/>
              </a:solidFill>
            </a:endParaRPr>
          </a:p>
          <a:p>
            <a:r>
              <a:rPr lang="nb-NO" sz="2000" dirty="0" smtClean="0"/>
              <a:t>Double bit </a:t>
            </a:r>
            <a:r>
              <a:rPr lang="nb-NO" sz="2000" dirty="0" err="1" smtClean="0"/>
              <a:t>errors</a:t>
            </a:r>
            <a:r>
              <a:rPr lang="nb-NO" sz="2000" dirty="0" smtClean="0"/>
              <a:t> </a:t>
            </a:r>
            <a:r>
              <a:rPr lang="nb-NO" sz="2000" dirty="0" err="1" smtClean="0"/>
              <a:t>are</a:t>
            </a:r>
            <a:r>
              <a:rPr lang="nb-NO" sz="2000" dirty="0" smtClean="0"/>
              <a:t> </a:t>
            </a:r>
            <a:r>
              <a:rPr lang="nb-NO" sz="2000" dirty="0" err="1" smtClean="0"/>
              <a:t>reported</a:t>
            </a:r>
            <a:r>
              <a:rPr lang="nb-NO" sz="2000" dirty="0" smtClean="0"/>
              <a:t> and </a:t>
            </a:r>
            <a:r>
              <a:rPr lang="nb-NO" sz="2000" dirty="0" err="1" smtClean="0"/>
              <a:t>operation</a:t>
            </a:r>
            <a:r>
              <a:rPr lang="nb-NO" sz="2000" dirty="0" smtClean="0"/>
              <a:t> is </a:t>
            </a:r>
            <a:r>
              <a:rPr lang="nb-NO" sz="2000" dirty="0" err="1" smtClean="0"/>
              <a:t>halted</a:t>
            </a:r>
            <a:r>
              <a:rPr lang="nb-NO" sz="2000" dirty="0" smtClean="0"/>
              <a:t> </a:t>
            </a:r>
            <a:r>
              <a:rPr lang="nb-NO" sz="2000" dirty="0" smtClean="0">
                <a:sym typeface="Wingdings" panose="05000000000000000000" pitchFamily="2" charset="2"/>
              </a:rPr>
              <a:t> </a:t>
            </a:r>
            <a:r>
              <a:rPr lang="nb-NO" sz="2000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critical</a:t>
            </a:r>
            <a:r>
              <a:rPr lang="nb-NO" sz="2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nb-NO" sz="2000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error</a:t>
            </a:r>
            <a:endParaRPr lang="nb-NO" sz="2000" dirty="0" smtClean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lvl="1"/>
            <a:r>
              <a:rPr lang="nb-NO" sz="1600" dirty="0" smtClean="0">
                <a:sym typeface="Wingdings" panose="05000000000000000000" pitchFamily="2" charset="2"/>
              </a:rPr>
              <a:t>If </a:t>
            </a:r>
            <a:r>
              <a:rPr lang="nb-NO" sz="1600" b="1" dirty="0" smtClean="0">
                <a:sym typeface="Wingdings" panose="05000000000000000000" pitchFamily="2" charset="2"/>
              </a:rPr>
              <a:t>double </a:t>
            </a:r>
            <a:r>
              <a:rPr lang="nb-NO" sz="1600" b="1" dirty="0" err="1" smtClean="0">
                <a:sym typeface="Wingdings" panose="05000000000000000000" pitchFamily="2" charset="2"/>
              </a:rPr>
              <a:t>copy</a:t>
            </a:r>
            <a:r>
              <a:rPr lang="nb-NO" sz="1600" b="1" dirty="0" smtClean="0">
                <a:sym typeface="Wingdings" panose="05000000000000000000" pitchFamily="2" charset="2"/>
              </a:rPr>
              <a:t> </a:t>
            </a:r>
            <a:r>
              <a:rPr lang="nb-NO" sz="1600" dirty="0" smtClean="0">
                <a:sym typeface="Wingdings" panose="05000000000000000000" pitchFamily="2" charset="2"/>
              </a:rPr>
              <a:t>is </a:t>
            </a:r>
            <a:r>
              <a:rPr lang="nb-NO" sz="1600" dirty="0" err="1" smtClean="0">
                <a:sym typeface="Wingdings" panose="05000000000000000000" pitchFamily="2" charset="2"/>
              </a:rPr>
              <a:t>implemented</a:t>
            </a:r>
            <a:r>
              <a:rPr lang="nb-NO" sz="1600" dirty="0" smtClean="0">
                <a:sym typeface="Wingdings" panose="05000000000000000000" pitchFamily="2" charset="2"/>
              </a:rPr>
              <a:t> </a:t>
            </a:r>
            <a:r>
              <a:rPr lang="nb-NO" sz="1600" dirty="0" err="1" smtClean="0">
                <a:sym typeface="Wingdings" panose="05000000000000000000" pitchFamily="2" charset="2"/>
              </a:rPr>
              <a:t>on</a:t>
            </a:r>
            <a:r>
              <a:rPr lang="nb-NO" sz="1600" dirty="0" smtClean="0">
                <a:sym typeface="Wingdings" panose="05000000000000000000" pitchFamily="2" charset="2"/>
              </a:rPr>
              <a:t> Flash, </a:t>
            </a:r>
            <a:r>
              <a:rPr lang="nb-NO" sz="1600" dirty="0" err="1" smtClean="0">
                <a:sym typeface="Wingdings" panose="05000000000000000000" pitchFamily="2" charset="2"/>
              </a:rPr>
              <a:t>the</a:t>
            </a:r>
            <a:r>
              <a:rPr lang="nb-NO" sz="1600" dirty="0" smtClean="0">
                <a:sym typeface="Wingdings" panose="05000000000000000000" pitchFamily="2" charset="2"/>
              </a:rPr>
              <a:t> </a:t>
            </a:r>
            <a:r>
              <a:rPr lang="nb-NO" sz="1600" dirty="0" err="1" smtClean="0">
                <a:sym typeface="Wingdings" panose="05000000000000000000" pitchFamily="2" charset="2"/>
              </a:rPr>
              <a:t>module</a:t>
            </a:r>
            <a:r>
              <a:rPr lang="nb-NO" sz="1600" dirty="0" smtClean="0">
                <a:sym typeface="Wingdings" panose="05000000000000000000" pitchFamily="2" charset="2"/>
              </a:rPr>
              <a:t> must </a:t>
            </a:r>
            <a:r>
              <a:rPr lang="nb-NO" sz="1600" dirty="0" err="1" smtClean="0">
                <a:sym typeface="Wingdings" panose="05000000000000000000" pitchFamily="2" charset="2"/>
              </a:rPr>
              <a:t>also</a:t>
            </a:r>
            <a:r>
              <a:rPr lang="nb-NO" sz="1600" dirty="0" smtClean="0">
                <a:sym typeface="Wingdings" panose="05000000000000000000" pitchFamily="2" charset="2"/>
              </a:rPr>
              <a:t> </a:t>
            </a:r>
            <a:r>
              <a:rPr lang="nb-NO" sz="1600" dirty="0" err="1" smtClean="0">
                <a:sym typeface="Wingdings" panose="05000000000000000000" pitchFamily="2" charset="2"/>
              </a:rPr>
              <a:t>include</a:t>
            </a:r>
            <a:r>
              <a:rPr lang="nb-NO" sz="1600" dirty="0" smtClean="0">
                <a:sym typeface="Wingdings" panose="05000000000000000000" pitchFamily="2" charset="2"/>
              </a:rPr>
              <a:t> </a:t>
            </a:r>
            <a:r>
              <a:rPr lang="nb-NO" sz="1600" dirty="0" err="1" smtClean="0">
                <a:sym typeface="Wingdings" panose="05000000000000000000" pitchFamily="2" charset="2"/>
              </a:rPr>
              <a:t>logic</a:t>
            </a:r>
            <a:r>
              <a:rPr lang="nb-NO" sz="1600" dirty="0" smtClean="0">
                <a:sym typeface="Wingdings" panose="05000000000000000000" pitchFamily="2" charset="2"/>
              </a:rPr>
              <a:t> for </a:t>
            </a:r>
            <a:r>
              <a:rPr lang="nb-NO" sz="1600" dirty="0" err="1" smtClean="0">
                <a:sym typeface="Wingdings" panose="05000000000000000000" pitchFamily="2" charset="2"/>
              </a:rPr>
              <a:t>the</a:t>
            </a:r>
            <a:r>
              <a:rPr lang="nb-NO" sz="1600" dirty="0" smtClean="0">
                <a:sym typeface="Wingdings" panose="05000000000000000000" pitchFamily="2" charset="2"/>
              </a:rPr>
              <a:t> </a:t>
            </a:r>
            <a:r>
              <a:rPr lang="nb-NO" sz="1600" dirty="0" err="1" smtClean="0">
                <a:sym typeface="Wingdings" panose="05000000000000000000" pitchFamily="2" charset="2"/>
              </a:rPr>
              <a:t>switch</a:t>
            </a:r>
            <a:r>
              <a:rPr lang="nb-NO" sz="1600" dirty="0" err="1">
                <a:sym typeface="Wingdings" panose="05000000000000000000" pitchFamily="2" charset="2"/>
              </a:rPr>
              <a:t>-</a:t>
            </a:r>
            <a:r>
              <a:rPr lang="nb-NO" sz="1600" dirty="0" err="1" smtClean="0">
                <a:sym typeface="Wingdings" panose="05000000000000000000" pitchFamily="2" charset="2"/>
              </a:rPr>
              <a:t>over</a:t>
            </a:r>
            <a:r>
              <a:rPr lang="nb-NO" sz="1600" dirty="0" smtClean="0">
                <a:sym typeface="Wingdings" panose="05000000000000000000" pitchFamily="2" charset="2"/>
              </a:rPr>
              <a:t> to </a:t>
            </a:r>
            <a:r>
              <a:rPr lang="nb-NO" sz="1600" dirty="0" err="1" smtClean="0">
                <a:sym typeface="Wingdings" panose="05000000000000000000" pitchFamily="2" charset="2"/>
              </a:rPr>
              <a:t>the</a:t>
            </a:r>
            <a:r>
              <a:rPr lang="nb-NO" sz="1600" dirty="0" smtClean="0">
                <a:sym typeface="Wingdings" panose="05000000000000000000" pitchFamily="2" charset="2"/>
              </a:rPr>
              <a:t> </a:t>
            </a:r>
            <a:r>
              <a:rPr lang="nb-NO" sz="1600" dirty="0" err="1" smtClean="0">
                <a:sym typeface="Wingdings" panose="05000000000000000000" pitchFamily="2" charset="2"/>
              </a:rPr>
              <a:t>second</a:t>
            </a:r>
            <a:r>
              <a:rPr lang="nb-NO" sz="1600" dirty="0" smtClean="0">
                <a:sym typeface="Wingdings" panose="05000000000000000000" pitchFamily="2" charset="2"/>
              </a:rPr>
              <a:t> </a:t>
            </a:r>
            <a:r>
              <a:rPr lang="nb-NO" sz="1600" dirty="0" err="1" smtClean="0">
                <a:sym typeface="Wingdings" panose="05000000000000000000" pitchFamily="2" charset="2"/>
              </a:rPr>
              <a:t>copy</a:t>
            </a:r>
            <a:r>
              <a:rPr lang="nb-NO" sz="1600" dirty="0" smtClean="0">
                <a:sym typeface="Wingdings" panose="05000000000000000000" pitchFamily="2" charset="2"/>
              </a:rPr>
              <a:t>.</a:t>
            </a:r>
          </a:p>
          <a:p>
            <a:pPr lvl="1"/>
            <a:r>
              <a:rPr lang="nb-NO" sz="1600" dirty="0" smtClean="0">
                <a:solidFill>
                  <a:srgbClr val="FF0000"/>
                </a:solidFill>
                <a:sym typeface="Wingdings" panose="05000000000000000000" pitchFamily="2" charset="2"/>
              </a:rPr>
              <a:t>Critical </a:t>
            </a:r>
            <a:r>
              <a:rPr lang="nb-NO" sz="1600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error</a:t>
            </a:r>
            <a:r>
              <a:rPr lang="nb-NO" sz="1600" dirty="0" smtClean="0">
                <a:sym typeface="Wingdings" panose="05000000000000000000" pitchFamily="2" charset="2"/>
              </a:rPr>
              <a:t> </a:t>
            </a:r>
            <a:r>
              <a:rPr lang="nb-NO" sz="1600" dirty="0" err="1" smtClean="0">
                <a:sym typeface="Wingdings" panose="05000000000000000000" pitchFamily="2" charset="2"/>
              </a:rPr>
              <a:t>only</a:t>
            </a:r>
            <a:r>
              <a:rPr lang="nb-NO" sz="1600" dirty="0" smtClean="0">
                <a:sym typeface="Wingdings" panose="05000000000000000000" pitchFamily="2" charset="2"/>
              </a:rPr>
              <a:t> </a:t>
            </a:r>
            <a:r>
              <a:rPr lang="nb-NO" sz="1600" dirty="0" err="1" smtClean="0">
                <a:sym typeface="Wingdings" panose="05000000000000000000" pitchFamily="2" charset="2"/>
              </a:rPr>
              <a:t>if</a:t>
            </a:r>
            <a:r>
              <a:rPr lang="nb-NO" sz="1600" dirty="0" smtClean="0">
                <a:sym typeface="Wingdings" panose="05000000000000000000" pitchFamily="2" charset="2"/>
              </a:rPr>
              <a:t> </a:t>
            </a:r>
            <a:r>
              <a:rPr lang="nb-NO" sz="1600" dirty="0" err="1" smtClean="0">
                <a:sym typeface="Wingdings" panose="05000000000000000000" pitchFamily="2" charset="2"/>
              </a:rPr>
              <a:t>there</a:t>
            </a:r>
            <a:r>
              <a:rPr lang="nb-NO" sz="1600" dirty="0" smtClean="0">
                <a:sym typeface="Wingdings" panose="05000000000000000000" pitchFamily="2" charset="2"/>
              </a:rPr>
              <a:t> is a double bit </a:t>
            </a:r>
            <a:r>
              <a:rPr lang="nb-NO" sz="1600" dirty="0" err="1" smtClean="0">
                <a:sym typeface="Wingdings" panose="05000000000000000000" pitchFamily="2" charset="2"/>
              </a:rPr>
              <a:t>error</a:t>
            </a:r>
            <a:r>
              <a:rPr lang="nb-NO" sz="1600" dirty="0" smtClean="0">
                <a:sym typeface="Wingdings" panose="05000000000000000000" pitchFamily="2" charset="2"/>
              </a:rPr>
              <a:t> in </a:t>
            </a:r>
            <a:r>
              <a:rPr lang="nb-NO" sz="1600" dirty="0" err="1" smtClean="0">
                <a:sym typeface="Wingdings" panose="05000000000000000000" pitchFamily="2" charset="2"/>
              </a:rPr>
              <a:t>the</a:t>
            </a:r>
            <a:r>
              <a:rPr lang="nb-NO" sz="1600" dirty="0" smtClean="0">
                <a:sym typeface="Wingdings" panose="05000000000000000000" pitchFamily="2" charset="2"/>
              </a:rPr>
              <a:t> same 128 B </a:t>
            </a:r>
            <a:r>
              <a:rPr lang="nb-NO" sz="1600" dirty="0" err="1" smtClean="0">
                <a:sym typeface="Wingdings" panose="05000000000000000000" pitchFamily="2" charset="2"/>
              </a:rPr>
              <a:t>packet</a:t>
            </a:r>
            <a:r>
              <a:rPr lang="nb-NO" sz="1600" dirty="0" smtClean="0">
                <a:sym typeface="Wingdings" panose="05000000000000000000" pitchFamily="2" charset="2"/>
              </a:rPr>
              <a:t> in </a:t>
            </a:r>
            <a:r>
              <a:rPr lang="nb-NO" sz="1600" dirty="0" err="1" smtClean="0">
                <a:sym typeface="Wingdings" panose="05000000000000000000" pitchFamily="2" charset="2"/>
              </a:rPr>
              <a:t>both</a:t>
            </a:r>
            <a:r>
              <a:rPr lang="nb-NO" sz="1600" dirty="0" smtClean="0">
                <a:sym typeface="Wingdings" panose="05000000000000000000" pitchFamily="2" charset="2"/>
              </a:rPr>
              <a:t> </a:t>
            </a:r>
            <a:r>
              <a:rPr lang="nb-NO" sz="1600" dirty="0" err="1" smtClean="0">
                <a:sym typeface="Wingdings" panose="05000000000000000000" pitchFamily="2" charset="2"/>
              </a:rPr>
              <a:t>copies</a:t>
            </a:r>
            <a:r>
              <a:rPr lang="nb-NO" sz="1600" dirty="0" smtClean="0">
                <a:sym typeface="Wingdings" panose="05000000000000000000" pitchFamily="2" charset="2"/>
              </a:rPr>
              <a:t> </a:t>
            </a:r>
            <a:r>
              <a:rPr lang="nb-NO" sz="1600" dirty="0" err="1" smtClean="0">
                <a:sym typeface="Wingdings" panose="05000000000000000000" pitchFamily="2" charset="2"/>
              </a:rPr>
              <a:t>of</a:t>
            </a:r>
            <a:r>
              <a:rPr lang="nb-NO" sz="1600" dirty="0" smtClean="0">
                <a:sym typeface="Wingdings" panose="05000000000000000000" pitchFamily="2" charset="2"/>
              </a:rPr>
              <a:t> </a:t>
            </a:r>
            <a:r>
              <a:rPr lang="nb-NO" sz="1600" dirty="0" err="1" smtClean="0">
                <a:sym typeface="Wingdings" panose="05000000000000000000" pitchFamily="2" charset="2"/>
              </a:rPr>
              <a:t>the</a:t>
            </a:r>
            <a:r>
              <a:rPr lang="nb-NO" sz="1600" dirty="0" smtClean="0">
                <a:sym typeface="Wingdings" panose="05000000000000000000" pitchFamily="2" charset="2"/>
              </a:rPr>
              <a:t> </a:t>
            </a:r>
            <a:r>
              <a:rPr lang="nb-NO" sz="1600" dirty="0" err="1" smtClean="0">
                <a:sym typeface="Wingdings" panose="05000000000000000000" pitchFamily="2" charset="2"/>
              </a:rPr>
              <a:t>bitstream</a:t>
            </a:r>
            <a:r>
              <a:rPr lang="nb-NO" sz="1600" dirty="0" smtClean="0">
                <a:sym typeface="Wingdings" panose="05000000000000000000" pitchFamily="2" charset="2"/>
              </a:rPr>
              <a:t>.</a:t>
            </a:r>
          </a:p>
          <a:p>
            <a:pPr marL="0" indent="0">
              <a:buNone/>
            </a:pPr>
            <a:endParaRPr lang="nb-NO" sz="2000" dirty="0" smtClean="0"/>
          </a:p>
          <a:p>
            <a:pPr lvl="1"/>
            <a:endParaRPr lang="nb-NO" sz="18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13.04.2018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ITS RU PRR</a:t>
            </a:r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7E084-E73E-4D12-86BA-06574D06CD80}" type="slidenum">
              <a:rPr lang="nb-NO" smtClean="0"/>
              <a:t>7</a:t>
            </a:fld>
            <a:endParaRPr lang="nb-NO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9749" y="934059"/>
            <a:ext cx="7900025" cy="2911065"/>
          </a:xfrm>
        </p:spPr>
      </p:pic>
    </p:spTree>
    <p:extLst>
      <p:ext uri="{BB962C8B-B14F-4D97-AF65-F5344CB8AC3E}">
        <p14:creationId xmlns:p14="http://schemas.microsoft.com/office/powerpoint/2010/main" val="3910439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Key </a:t>
            </a:r>
            <a:r>
              <a:rPr lang="nb-NO" dirty="0" err="1" smtClean="0"/>
              <a:t>figures</a:t>
            </a:r>
            <a:endParaRPr lang="nb-NO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821701218"/>
              </p:ext>
            </p:extLst>
          </p:nvPr>
        </p:nvGraphicFramePr>
        <p:xfrm>
          <a:off x="602191" y="916044"/>
          <a:ext cx="10987617" cy="46177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329950">
                  <a:extLst>
                    <a:ext uri="{9D8B030D-6E8A-4147-A177-3AD203B41FA5}">
                      <a16:colId xmlns:a16="http://schemas.microsoft.com/office/drawing/2014/main" val="2835806335"/>
                    </a:ext>
                  </a:extLst>
                </a:gridCol>
                <a:gridCol w="2242751">
                  <a:extLst>
                    <a:ext uri="{9D8B030D-6E8A-4147-A177-3AD203B41FA5}">
                      <a16:colId xmlns:a16="http://schemas.microsoft.com/office/drawing/2014/main" val="434579950"/>
                    </a:ext>
                  </a:extLst>
                </a:gridCol>
                <a:gridCol w="2414916">
                  <a:extLst>
                    <a:ext uri="{9D8B030D-6E8A-4147-A177-3AD203B41FA5}">
                      <a16:colId xmlns:a16="http://schemas.microsoft.com/office/drawing/2014/main" val="9284220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b-NO" dirty="0" err="1" smtClean="0"/>
                        <a:t>Feature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Beamtest </a:t>
                      </a:r>
                      <a:r>
                        <a:rPr lang="nb-NO" dirty="0" err="1" smtClean="0"/>
                        <a:t>version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Final </a:t>
                      </a:r>
                      <a:r>
                        <a:rPr lang="nb-NO" dirty="0" err="1" smtClean="0"/>
                        <a:t>version</a:t>
                      </a:r>
                      <a:r>
                        <a:rPr lang="nb-NO" dirty="0" smtClean="0"/>
                        <a:t> </a:t>
                      </a:r>
                    </a:p>
                    <a:p>
                      <a:r>
                        <a:rPr lang="nb-NO" dirty="0" smtClean="0"/>
                        <a:t>(40</a:t>
                      </a:r>
                      <a:r>
                        <a:rPr lang="nb-NO" baseline="0" dirty="0" smtClean="0"/>
                        <a:t> MHz system </a:t>
                      </a:r>
                      <a:r>
                        <a:rPr lang="nb-NO" baseline="0" dirty="0" err="1" smtClean="0"/>
                        <a:t>clock</a:t>
                      </a:r>
                      <a:r>
                        <a:rPr lang="nb-NO" baseline="0" dirty="0" smtClean="0"/>
                        <a:t>)</a:t>
                      </a:r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86956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Programming file</a:t>
                      </a:r>
                      <a:r>
                        <a:rPr lang="nb-NO" baseline="30000" dirty="0" smtClean="0"/>
                        <a:t>1</a:t>
                      </a:r>
                      <a:r>
                        <a:rPr lang="nb-NO" dirty="0" smtClean="0"/>
                        <a:t> </a:t>
                      </a:r>
                      <a:r>
                        <a:rPr lang="nb-NO" dirty="0" err="1" smtClean="0"/>
                        <a:t>uploading</a:t>
                      </a:r>
                      <a:r>
                        <a:rPr lang="nb-NO" dirty="0" smtClean="0"/>
                        <a:t> via UART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~8 mins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~8 mins </a:t>
                      </a:r>
                      <a:r>
                        <a:rPr lang="nb-NO" sz="1400" dirty="0" smtClean="0"/>
                        <a:t>(</a:t>
                      </a:r>
                      <a:r>
                        <a:rPr lang="nb-NO" sz="1400" dirty="0" err="1" smtClean="0"/>
                        <a:t>if</a:t>
                      </a:r>
                      <a:r>
                        <a:rPr lang="nb-NO" sz="1400" dirty="0" smtClean="0"/>
                        <a:t> </a:t>
                      </a:r>
                      <a:r>
                        <a:rPr lang="nb-NO" sz="1400" dirty="0" err="1" smtClean="0"/>
                        <a:t>supported</a:t>
                      </a:r>
                      <a:r>
                        <a:rPr lang="nb-NO" sz="1400" dirty="0" smtClean="0"/>
                        <a:t>)</a:t>
                      </a:r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94173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Programming file</a:t>
                      </a:r>
                      <a:r>
                        <a:rPr lang="nb-NO" baseline="30000" dirty="0" smtClean="0"/>
                        <a:t>1</a:t>
                      </a:r>
                      <a:r>
                        <a:rPr lang="nb-NO" dirty="0" smtClean="0"/>
                        <a:t> </a:t>
                      </a:r>
                      <a:r>
                        <a:rPr lang="nb-NO" dirty="0" err="1" smtClean="0"/>
                        <a:t>uploading</a:t>
                      </a:r>
                      <a:r>
                        <a:rPr lang="nb-NO" dirty="0" smtClean="0"/>
                        <a:t> via I</a:t>
                      </a:r>
                      <a:r>
                        <a:rPr lang="nb-NO" baseline="30000" dirty="0" smtClean="0"/>
                        <a:t>2</a:t>
                      </a:r>
                      <a:r>
                        <a:rPr lang="nb-NO" dirty="0" smtClean="0"/>
                        <a:t>C (</a:t>
                      </a:r>
                      <a:r>
                        <a:rPr lang="nb-NO" dirty="0" err="1" smtClean="0"/>
                        <a:t>using</a:t>
                      </a:r>
                      <a:r>
                        <a:rPr lang="nb-NO" dirty="0" smtClean="0"/>
                        <a:t> CRU)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~</a:t>
                      </a:r>
                      <a:r>
                        <a:rPr lang="nb-NO" baseline="0" dirty="0" smtClean="0"/>
                        <a:t>60 mins</a:t>
                      </a:r>
                      <a:endParaRPr lang="nb-NO" strike="noStrike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~16</a:t>
                      </a:r>
                      <a:r>
                        <a:rPr lang="nb-NO" baseline="0" dirty="0" smtClean="0"/>
                        <a:t> mins</a:t>
                      </a:r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19704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Programming file</a:t>
                      </a:r>
                      <a:r>
                        <a:rPr lang="nb-NO" baseline="30000" dirty="0" smtClean="0"/>
                        <a:t>1</a:t>
                      </a:r>
                      <a:r>
                        <a:rPr lang="nb-NO" dirty="0" smtClean="0"/>
                        <a:t> </a:t>
                      </a:r>
                      <a:r>
                        <a:rPr lang="nb-NO" dirty="0" err="1" smtClean="0"/>
                        <a:t>uploading</a:t>
                      </a:r>
                      <a:r>
                        <a:rPr lang="nb-NO" baseline="0" dirty="0" smtClean="0"/>
                        <a:t> via Xilinx FIFO (</a:t>
                      </a:r>
                      <a:r>
                        <a:rPr lang="nb-NO" baseline="0" dirty="0" err="1" smtClean="0"/>
                        <a:t>using</a:t>
                      </a:r>
                      <a:r>
                        <a:rPr lang="nb-NO" baseline="0" dirty="0" smtClean="0"/>
                        <a:t> CRU)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~30</a:t>
                      </a:r>
                      <a:r>
                        <a:rPr lang="nb-NO" baseline="0" dirty="0" smtClean="0"/>
                        <a:t> sec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~30 sec</a:t>
                      </a:r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70780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FLASH: 4K </a:t>
                      </a:r>
                      <a:r>
                        <a:rPr lang="nb-NO" dirty="0" err="1" smtClean="0"/>
                        <a:t>page</a:t>
                      </a:r>
                      <a:r>
                        <a:rPr lang="nb-NO" dirty="0" smtClean="0"/>
                        <a:t> </a:t>
                      </a:r>
                      <a:r>
                        <a:rPr lang="nb-NO" dirty="0" err="1" smtClean="0"/>
                        <a:t>read</a:t>
                      </a:r>
                      <a:r>
                        <a:rPr lang="nb-NO" dirty="0" smtClean="0"/>
                        <a:t> time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~525 </a:t>
                      </a:r>
                      <a:r>
                        <a:rPr lang="nb-NO" dirty="0" err="1" smtClean="0"/>
                        <a:t>us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~325</a:t>
                      </a:r>
                      <a:r>
                        <a:rPr lang="nb-NO" baseline="0" dirty="0" smtClean="0"/>
                        <a:t> </a:t>
                      </a:r>
                      <a:r>
                        <a:rPr lang="nb-NO" baseline="0" dirty="0" err="1" smtClean="0"/>
                        <a:t>us</a:t>
                      </a:r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59633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Initial Programming </a:t>
                      </a:r>
                      <a:r>
                        <a:rPr lang="nb-NO" dirty="0" err="1" smtClean="0"/>
                        <a:t>of</a:t>
                      </a:r>
                      <a:r>
                        <a:rPr lang="nb-NO" dirty="0" smtClean="0"/>
                        <a:t> Xilinx</a:t>
                      </a:r>
                      <a:r>
                        <a:rPr lang="nb-NO" baseline="0" dirty="0" smtClean="0"/>
                        <a:t> from Flash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~5 sec	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~3 sec	</a:t>
                      </a:r>
                      <a:r>
                        <a:rPr lang="nb-NO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~1.7 sec</a:t>
                      </a:r>
                      <a:r>
                        <a:rPr lang="nb-NO" baseline="30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2</a:t>
                      </a:r>
                      <a:endParaRPr lang="nb-NO" baseline="300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55761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Blind </a:t>
                      </a:r>
                      <a:r>
                        <a:rPr lang="nb-NO" dirty="0" err="1" smtClean="0"/>
                        <a:t>Scrubbing</a:t>
                      </a:r>
                      <a:r>
                        <a:rPr lang="nb-NO" dirty="0" smtClean="0"/>
                        <a:t> </a:t>
                      </a:r>
                      <a:r>
                        <a:rPr lang="nb-NO" dirty="0" err="1" smtClean="0"/>
                        <a:t>of</a:t>
                      </a:r>
                      <a:r>
                        <a:rPr lang="nb-NO" dirty="0" smtClean="0"/>
                        <a:t> Xilinx from Flash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~3.8 sec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~2.4 sec	</a:t>
                      </a:r>
                      <a:r>
                        <a:rPr lang="nb-NO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~1.3 sec</a:t>
                      </a:r>
                      <a:r>
                        <a:rPr lang="nb-NO" baseline="30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2</a:t>
                      </a:r>
                      <a:endParaRPr lang="nb-NO" baseline="300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79946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I</a:t>
                      </a:r>
                      <a:r>
                        <a:rPr lang="nb-NO" baseline="30000" dirty="0" smtClean="0"/>
                        <a:t>2</a:t>
                      </a:r>
                      <a:r>
                        <a:rPr lang="nb-NO" dirty="0" smtClean="0"/>
                        <a:t>C Single</a:t>
                      </a:r>
                      <a:r>
                        <a:rPr lang="nb-NO" baseline="0" dirty="0" smtClean="0"/>
                        <a:t> Register Read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~183</a:t>
                      </a:r>
                      <a:r>
                        <a:rPr lang="nb-NO" baseline="0" dirty="0" smtClean="0"/>
                        <a:t> </a:t>
                      </a:r>
                      <a:r>
                        <a:rPr lang="nb-NO" baseline="0" dirty="0" err="1" smtClean="0"/>
                        <a:t>us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~39</a:t>
                      </a:r>
                      <a:r>
                        <a:rPr lang="nb-NO" baseline="0" dirty="0" smtClean="0"/>
                        <a:t> </a:t>
                      </a:r>
                      <a:r>
                        <a:rPr lang="nb-NO" baseline="0" dirty="0" err="1" smtClean="0"/>
                        <a:t>us</a:t>
                      </a:r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48503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I</a:t>
                      </a:r>
                      <a:r>
                        <a:rPr lang="nb-NO" baseline="30000" dirty="0" smtClean="0"/>
                        <a:t>2</a:t>
                      </a:r>
                      <a:r>
                        <a:rPr lang="nb-NO" dirty="0" smtClean="0"/>
                        <a:t>C Single Register Write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~133</a:t>
                      </a:r>
                      <a:r>
                        <a:rPr lang="nb-NO" baseline="0" dirty="0" smtClean="0"/>
                        <a:t> </a:t>
                      </a:r>
                      <a:r>
                        <a:rPr lang="nb-NO" baseline="0" dirty="0" err="1" smtClean="0"/>
                        <a:t>us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~39</a:t>
                      </a:r>
                      <a:r>
                        <a:rPr lang="nb-NO" baseline="0" dirty="0" smtClean="0"/>
                        <a:t> </a:t>
                      </a:r>
                      <a:r>
                        <a:rPr lang="nb-NO" baseline="0" dirty="0" err="1" smtClean="0"/>
                        <a:t>us</a:t>
                      </a:r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51582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60171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Resource </a:t>
                      </a:r>
                      <a:r>
                        <a:rPr lang="nb-NO" dirty="0" err="1" smtClean="0"/>
                        <a:t>utilization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7268/13824 COREs</a:t>
                      </a:r>
                      <a:r>
                        <a:rPr lang="nb-NO" baseline="30000" dirty="0" smtClean="0"/>
                        <a:t>3</a:t>
                      </a:r>
                    </a:p>
                    <a:p>
                      <a:r>
                        <a:rPr lang="nb-NO" dirty="0" smtClean="0"/>
                        <a:t>8/24</a:t>
                      </a:r>
                      <a:r>
                        <a:rPr lang="nb-NO" baseline="0" dirty="0" smtClean="0"/>
                        <a:t> RAMs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4400/13824 COREs</a:t>
                      </a:r>
                      <a:r>
                        <a:rPr lang="nb-NO" baseline="30000" dirty="0" smtClean="0"/>
                        <a:t>4</a:t>
                      </a:r>
                    </a:p>
                    <a:p>
                      <a:r>
                        <a:rPr lang="nb-NO" baseline="0" dirty="0" smtClean="0"/>
                        <a:t>9/24 RAMs</a:t>
                      </a:r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6319831"/>
                  </a:ext>
                </a:extLst>
              </a:tr>
            </a:tbl>
          </a:graphicData>
        </a:graphic>
      </p:graphicFrame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13.04.2018</a:t>
            </a:r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ITS RU PRR</a:t>
            </a:r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7E084-E73E-4D12-86BA-06574D06CD80}" type="slidenum">
              <a:rPr lang="nb-NO" smtClean="0"/>
              <a:t>8</a:t>
            </a:fld>
            <a:endParaRPr lang="nb-NO"/>
          </a:p>
        </p:txBody>
      </p:sp>
      <p:sp>
        <p:nvSpPr>
          <p:cNvPr id="6" name="TextBox 5"/>
          <p:cNvSpPr txBox="1"/>
          <p:nvPr/>
        </p:nvSpPr>
        <p:spPr>
          <a:xfrm>
            <a:off x="602191" y="5838243"/>
            <a:ext cx="450636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000" baseline="30000" dirty="0" smtClean="0"/>
              <a:t>1</a:t>
            </a:r>
            <a:r>
              <a:rPr lang="nb-NO" sz="1000" dirty="0" smtClean="0"/>
              <a:t> Original Xilinx </a:t>
            </a:r>
            <a:r>
              <a:rPr lang="nb-NO" sz="1000" dirty="0" err="1" smtClean="0"/>
              <a:t>bitfile</a:t>
            </a:r>
            <a:r>
              <a:rPr lang="nb-NO" sz="1000" dirty="0" smtClean="0"/>
              <a:t> 24MB</a:t>
            </a:r>
          </a:p>
          <a:p>
            <a:r>
              <a:rPr lang="nb-NO" sz="1000" baseline="30000" dirty="0" smtClean="0"/>
              <a:t>2</a:t>
            </a:r>
            <a:r>
              <a:rPr lang="nb-NO" sz="1000" dirty="0" smtClean="0"/>
              <a:t> </a:t>
            </a:r>
            <a:r>
              <a:rPr lang="nb-NO" sz="1000" dirty="0" err="1" smtClean="0"/>
              <a:t>Estimate</a:t>
            </a:r>
            <a:r>
              <a:rPr lang="nb-NO" sz="1000" dirty="0" smtClean="0"/>
              <a:t> </a:t>
            </a:r>
            <a:r>
              <a:rPr lang="nb-NO" sz="1000" dirty="0" err="1" smtClean="0"/>
              <a:t>with</a:t>
            </a:r>
            <a:r>
              <a:rPr lang="nb-NO" sz="1000" dirty="0" smtClean="0"/>
              <a:t> 80 MHz sys </a:t>
            </a:r>
            <a:r>
              <a:rPr lang="nb-NO" sz="1000" dirty="0" err="1" smtClean="0"/>
              <a:t>clock</a:t>
            </a:r>
            <a:r>
              <a:rPr lang="nb-NO" sz="1000" dirty="0" smtClean="0"/>
              <a:t> – </a:t>
            </a:r>
            <a:r>
              <a:rPr lang="nb-NO" sz="1000" i="1" dirty="0" smtClean="0">
                <a:solidFill>
                  <a:srgbClr val="FF0000"/>
                </a:solidFill>
              </a:rPr>
              <a:t>not </a:t>
            </a:r>
            <a:r>
              <a:rPr lang="nb-NO" sz="1000" i="1" dirty="0" err="1" smtClean="0">
                <a:solidFill>
                  <a:srgbClr val="FF0000"/>
                </a:solidFill>
              </a:rPr>
              <a:t>realistic</a:t>
            </a:r>
            <a:r>
              <a:rPr lang="nb-NO" sz="1000" i="1" dirty="0" smtClean="0">
                <a:solidFill>
                  <a:srgbClr val="FF0000"/>
                </a:solidFill>
              </a:rPr>
              <a:t> </a:t>
            </a:r>
            <a:r>
              <a:rPr lang="nb-NO" sz="1000" i="1" dirty="0" err="1" smtClean="0"/>
              <a:t>with</a:t>
            </a:r>
            <a:r>
              <a:rPr lang="nb-NO" sz="1000" i="1" dirty="0" smtClean="0"/>
              <a:t> </a:t>
            </a:r>
            <a:r>
              <a:rPr lang="nb-NO" sz="1000" i="1" dirty="0" err="1" smtClean="0"/>
              <a:t>current</a:t>
            </a:r>
            <a:r>
              <a:rPr lang="nb-NO" sz="1000" i="1" dirty="0" smtClean="0"/>
              <a:t> </a:t>
            </a:r>
            <a:r>
              <a:rPr lang="nb-NO" sz="1000" i="1" dirty="0" err="1" smtClean="0"/>
              <a:t>device</a:t>
            </a:r>
            <a:r>
              <a:rPr lang="nb-NO" sz="1000" i="1" dirty="0" smtClean="0"/>
              <a:t> &amp; TMR </a:t>
            </a:r>
            <a:r>
              <a:rPr lang="nb-NO" sz="1000" i="1" dirty="0" err="1" smtClean="0"/>
              <a:t>included</a:t>
            </a:r>
            <a:endParaRPr lang="nb-NO" sz="1000" dirty="0"/>
          </a:p>
          <a:p>
            <a:r>
              <a:rPr lang="nb-NO" sz="1000" baseline="30000" dirty="0" smtClean="0"/>
              <a:t>3</a:t>
            </a:r>
            <a:r>
              <a:rPr lang="nb-NO" sz="1000" dirty="0" smtClean="0"/>
              <a:t> </a:t>
            </a:r>
            <a:r>
              <a:rPr lang="nb-NO" sz="1000" dirty="0" err="1"/>
              <a:t>Only</a:t>
            </a:r>
            <a:r>
              <a:rPr lang="nb-NO" sz="1000" dirty="0"/>
              <a:t> I</a:t>
            </a:r>
            <a:r>
              <a:rPr lang="nb-NO" sz="1000" baseline="30000" dirty="0"/>
              <a:t>2</a:t>
            </a:r>
            <a:r>
              <a:rPr lang="nb-NO" sz="1000" dirty="0"/>
              <a:t>C master </a:t>
            </a:r>
            <a:r>
              <a:rPr lang="nb-NO" sz="1000" dirty="0" err="1"/>
              <a:t>includes</a:t>
            </a:r>
            <a:r>
              <a:rPr lang="nb-NO" sz="1000" dirty="0"/>
              <a:t> TMR</a:t>
            </a:r>
          </a:p>
          <a:p>
            <a:r>
              <a:rPr lang="nb-NO" sz="1000" baseline="30000" dirty="0" smtClean="0"/>
              <a:t>4</a:t>
            </a:r>
            <a:r>
              <a:rPr lang="nb-NO" sz="1000" dirty="0" smtClean="0"/>
              <a:t> </a:t>
            </a:r>
            <a:r>
              <a:rPr lang="nb-NO" sz="1000" dirty="0" err="1"/>
              <a:t>Only</a:t>
            </a:r>
            <a:r>
              <a:rPr lang="nb-NO" sz="1000" dirty="0"/>
              <a:t> I</a:t>
            </a:r>
            <a:r>
              <a:rPr lang="nb-NO" sz="1000" baseline="30000" dirty="0"/>
              <a:t>2</a:t>
            </a:r>
            <a:r>
              <a:rPr lang="nb-NO" sz="1000" dirty="0"/>
              <a:t>C master </a:t>
            </a:r>
            <a:r>
              <a:rPr lang="nb-NO" sz="1000" dirty="0" err="1"/>
              <a:t>includes</a:t>
            </a:r>
            <a:r>
              <a:rPr lang="nb-NO" sz="1000" dirty="0"/>
              <a:t> TMR – ECC </a:t>
            </a:r>
            <a:r>
              <a:rPr lang="nb-NO" sz="1000" dirty="0" err="1" smtClean="0"/>
              <a:t>decode</a:t>
            </a:r>
            <a:r>
              <a:rPr lang="nb-NO" sz="1000" dirty="0" smtClean="0"/>
              <a:t>/</a:t>
            </a:r>
            <a:r>
              <a:rPr lang="nb-NO" sz="1000" dirty="0" err="1" smtClean="0"/>
              <a:t>correction</a:t>
            </a:r>
            <a:r>
              <a:rPr lang="nb-NO" sz="1000" dirty="0" smtClean="0"/>
              <a:t> </a:t>
            </a:r>
            <a:r>
              <a:rPr lang="nb-NO" sz="1000" dirty="0"/>
              <a:t>not </a:t>
            </a:r>
            <a:r>
              <a:rPr lang="nb-NO" sz="1000" dirty="0" err="1" smtClean="0"/>
              <a:t>included</a:t>
            </a:r>
            <a:endParaRPr lang="nb-NO" sz="1000" dirty="0"/>
          </a:p>
        </p:txBody>
      </p:sp>
      <p:sp>
        <p:nvSpPr>
          <p:cNvPr id="10" name="TextBox 9"/>
          <p:cNvSpPr txBox="1"/>
          <p:nvPr/>
        </p:nvSpPr>
        <p:spPr>
          <a:xfrm>
            <a:off x="5762368" y="5882743"/>
            <a:ext cx="59649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 smtClean="0">
                <a:sym typeface="Wingdings" panose="05000000000000000000" pitchFamily="2" charset="2"/>
              </a:rPr>
              <a:t> TMR </a:t>
            </a:r>
            <a:r>
              <a:rPr lang="nb-NO" sz="1400" dirty="0" err="1" smtClean="0">
                <a:sym typeface="Wingdings" panose="05000000000000000000" pitchFamily="2" charset="2"/>
              </a:rPr>
              <a:t>on</a:t>
            </a:r>
            <a:r>
              <a:rPr lang="nb-NO" sz="1400" dirty="0" smtClean="0">
                <a:sym typeface="Wingdings" panose="05000000000000000000" pitchFamily="2" charset="2"/>
              </a:rPr>
              <a:t> all </a:t>
            </a:r>
            <a:r>
              <a:rPr lang="nb-NO" sz="1400" dirty="0" err="1" smtClean="0">
                <a:sym typeface="Wingdings" panose="05000000000000000000" pitchFamily="2" charset="2"/>
              </a:rPr>
              <a:t>modules</a:t>
            </a:r>
            <a:r>
              <a:rPr lang="nb-NO" sz="1400" dirty="0" smtClean="0">
                <a:sym typeface="Wingdings" panose="05000000000000000000" pitchFamily="2" charset="2"/>
              </a:rPr>
              <a:t> </a:t>
            </a:r>
            <a:r>
              <a:rPr lang="nb-NO" sz="1400" dirty="0" err="1" smtClean="0">
                <a:sym typeface="Wingdings" panose="05000000000000000000" pitchFamily="2" charset="2"/>
              </a:rPr>
              <a:t>should</a:t>
            </a:r>
            <a:r>
              <a:rPr lang="nb-NO" sz="1400" dirty="0" smtClean="0">
                <a:sym typeface="Wingdings" panose="05000000000000000000" pitchFamily="2" charset="2"/>
              </a:rPr>
              <a:t> be </a:t>
            </a:r>
            <a:r>
              <a:rPr lang="nb-NO" sz="1400" dirty="0" err="1" smtClean="0">
                <a:sym typeface="Wingdings" panose="05000000000000000000" pitchFamily="2" charset="2"/>
              </a:rPr>
              <a:t>possible</a:t>
            </a:r>
            <a:r>
              <a:rPr lang="nb-NO" sz="1400" dirty="0" smtClean="0">
                <a:sym typeface="Wingdings" panose="05000000000000000000" pitchFamily="2" charset="2"/>
              </a:rPr>
              <a:t> (</a:t>
            </a:r>
            <a:r>
              <a:rPr lang="nb-NO" sz="1400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but</a:t>
            </a:r>
            <a:r>
              <a:rPr lang="nb-NO" sz="1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nb-NO" sz="1400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challenging</a:t>
            </a:r>
            <a:r>
              <a:rPr lang="nb-NO" sz="1400" dirty="0" smtClean="0">
                <a:sym typeface="Wingdings" panose="05000000000000000000" pitchFamily="2" charset="2"/>
              </a:rPr>
              <a:t>) </a:t>
            </a:r>
            <a:r>
              <a:rPr lang="nb-NO" sz="1400" dirty="0" err="1" smtClean="0">
                <a:sym typeface="Wingdings" panose="05000000000000000000" pitchFamily="2" charset="2"/>
              </a:rPr>
              <a:t>with</a:t>
            </a:r>
            <a:r>
              <a:rPr lang="nb-NO" sz="1400" dirty="0" smtClean="0">
                <a:sym typeface="Wingdings" panose="05000000000000000000" pitchFamily="2" charset="2"/>
              </a:rPr>
              <a:t> </a:t>
            </a:r>
            <a:r>
              <a:rPr lang="nb-NO" sz="1400" dirty="0" err="1" smtClean="0">
                <a:sym typeface="Wingdings" panose="05000000000000000000" pitchFamily="2" charset="2"/>
              </a:rPr>
              <a:t>current</a:t>
            </a:r>
            <a:r>
              <a:rPr lang="nb-NO" sz="1400" dirty="0" smtClean="0">
                <a:sym typeface="Wingdings" panose="05000000000000000000" pitchFamily="2" charset="2"/>
              </a:rPr>
              <a:t> </a:t>
            </a:r>
            <a:r>
              <a:rPr lang="nb-NO" sz="1400" dirty="0" err="1" smtClean="0">
                <a:sym typeface="Wingdings" panose="05000000000000000000" pitchFamily="2" charset="2"/>
              </a:rPr>
              <a:t>device</a:t>
            </a:r>
            <a:endParaRPr lang="nb-NO" sz="1400" dirty="0"/>
          </a:p>
        </p:txBody>
      </p:sp>
    </p:spTree>
    <p:extLst>
      <p:ext uri="{BB962C8B-B14F-4D97-AF65-F5344CB8AC3E}">
        <p14:creationId xmlns:p14="http://schemas.microsoft.com/office/powerpoint/2010/main" val="4262058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Conclusion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345223"/>
            <a:ext cx="5079023" cy="4831740"/>
          </a:xfrm>
        </p:spPr>
        <p:txBody>
          <a:bodyPr>
            <a:normAutofit/>
          </a:bodyPr>
          <a:lstStyle/>
          <a:p>
            <a:r>
              <a:rPr lang="nb-NO" sz="2000" b="1" dirty="0" smtClean="0"/>
              <a:t>The Aux FPGA design has </a:t>
            </a:r>
            <a:r>
              <a:rPr lang="nb-NO" sz="2000" b="1" dirty="0" err="1" smtClean="0"/>
              <a:t>been</a:t>
            </a:r>
            <a:r>
              <a:rPr lang="nb-NO" sz="2000" b="1" dirty="0" smtClean="0"/>
              <a:t> </a:t>
            </a:r>
            <a:r>
              <a:rPr lang="nb-NO" sz="2000" b="1" dirty="0" err="1" smtClean="0"/>
              <a:t>proven</a:t>
            </a:r>
            <a:r>
              <a:rPr lang="nb-NO" sz="2000" b="1" dirty="0" smtClean="0"/>
              <a:t> to </a:t>
            </a:r>
            <a:r>
              <a:rPr lang="nb-NO" sz="2000" b="1" dirty="0" err="1" smtClean="0"/>
              <a:t>work</a:t>
            </a:r>
            <a:r>
              <a:rPr lang="nb-NO" sz="2000" b="1" dirty="0" smtClean="0"/>
              <a:t> </a:t>
            </a:r>
            <a:r>
              <a:rPr lang="nb-NO" sz="2000" b="1" dirty="0" err="1" smtClean="0"/>
              <a:t>within</a:t>
            </a:r>
            <a:r>
              <a:rPr lang="nb-NO" sz="2000" b="1" dirty="0" smtClean="0"/>
              <a:t> </a:t>
            </a:r>
            <a:r>
              <a:rPr lang="nb-NO" sz="2000" b="1" dirty="0" err="1" smtClean="0"/>
              <a:t>the</a:t>
            </a:r>
            <a:r>
              <a:rPr lang="nb-NO" sz="2000" b="1" dirty="0" smtClean="0"/>
              <a:t> </a:t>
            </a:r>
            <a:r>
              <a:rPr lang="nb-NO" sz="2000" b="1" dirty="0" err="1" smtClean="0"/>
              <a:t>specs</a:t>
            </a:r>
            <a:r>
              <a:rPr lang="nb-NO" sz="2000" b="1" dirty="0" smtClean="0"/>
              <a:t> </a:t>
            </a:r>
            <a:r>
              <a:rPr lang="nb-NO" sz="2000" b="1" dirty="0" err="1" smtClean="0"/>
              <a:t>of</a:t>
            </a:r>
            <a:r>
              <a:rPr lang="nb-NO" sz="2000" b="1" dirty="0" smtClean="0"/>
              <a:t> </a:t>
            </a:r>
            <a:r>
              <a:rPr lang="nb-NO" sz="2000" b="1" dirty="0" err="1" smtClean="0"/>
              <a:t>the</a:t>
            </a:r>
            <a:r>
              <a:rPr lang="nb-NO" sz="2000" b="1" dirty="0" smtClean="0"/>
              <a:t> </a:t>
            </a:r>
            <a:r>
              <a:rPr lang="nb-NO" sz="2000" b="1" dirty="0" err="1" smtClean="0"/>
              <a:t>experiment</a:t>
            </a:r>
            <a:r>
              <a:rPr lang="nb-NO" sz="2000" b="1" dirty="0" smtClean="0"/>
              <a:t>.</a:t>
            </a:r>
          </a:p>
          <a:p>
            <a:r>
              <a:rPr lang="nb-NO" sz="2000" b="1" dirty="0" smtClean="0"/>
              <a:t>The Aus FPGA design </a:t>
            </a:r>
            <a:r>
              <a:rPr lang="nb-NO" sz="2000" b="1" dirty="0" err="1" smtClean="0"/>
              <a:t>behaves</a:t>
            </a:r>
            <a:r>
              <a:rPr lang="nb-NO" sz="2000" b="1" dirty="0" smtClean="0"/>
              <a:t> </a:t>
            </a:r>
            <a:r>
              <a:rPr lang="nb-NO" sz="2000" b="1" dirty="0" smtClean="0"/>
              <a:t>reliable in beam</a:t>
            </a:r>
            <a:r>
              <a:rPr lang="nb-NO" sz="2000" b="1" baseline="30000" dirty="0" smtClean="0"/>
              <a:t>1</a:t>
            </a:r>
          </a:p>
          <a:p>
            <a:endParaRPr lang="nb-NO" sz="2000" dirty="0" smtClean="0"/>
          </a:p>
          <a:p>
            <a:r>
              <a:rPr lang="nb-NO" sz="2000" dirty="0" err="1" smtClean="0"/>
              <a:t>Ongoing</a:t>
            </a:r>
            <a:r>
              <a:rPr lang="nb-NO" sz="2000" dirty="0" smtClean="0"/>
              <a:t> </a:t>
            </a:r>
            <a:r>
              <a:rPr lang="nb-NO" sz="2000" dirty="0" err="1" smtClean="0"/>
              <a:t>work</a:t>
            </a:r>
            <a:r>
              <a:rPr lang="nb-NO" sz="2000" dirty="0" smtClean="0"/>
              <a:t> is to:</a:t>
            </a:r>
          </a:p>
          <a:p>
            <a:pPr lvl="1"/>
            <a:r>
              <a:rPr lang="nb-NO" sz="1600" dirty="0" err="1" smtClean="0"/>
              <a:t>Improve</a:t>
            </a:r>
            <a:r>
              <a:rPr lang="nb-NO" sz="1600" dirty="0" smtClean="0"/>
              <a:t> </a:t>
            </a:r>
            <a:r>
              <a:rPr lang="nb-NO" sz="1600" dirty="0" err="1" smtClean="0"/>
              <a:t>radiation</a:t>
            </a:r>
            <a:r>
              <a:rPr lang="nb-NO" sz="1600" dirty="0" smtClean="0"/>
              <a:t> </a:t>
            </a:r>
            <a:r>
              <a:rPr lang="nb-NO" sz="1600" dirty="0" err="1" smtClean="0"/>
              <a:t>tolerance</a:t>
            </a:r>
            <a:endParaRPr lang="nb-NO" sz="1600" dirty="0" smtClean="0"/>
          </a:p>
          <a:p>
            <a:pPr lvl="1"/>
            <a:r>
              <a:rPr lang="nb-NO" sz="1600" dirty="0" err="1" smtClean="0"/>
              <a:t>Improve</a:t>
            </a:r>
            <a:r>
              <a:rPr lang="nb-NO" sz="1600" dirty="0" smtClean="0"/>
              <a:t> </a:t>
            </a:r>
            <a:r>
              <a:rPr lang="nb-NO" sz="1600" dirty="0" err="1" smtClean="0"/>
              <a:t>efficiency</a:t>
            </a:r>
            <a:r>
              <a:rPr lang="nb-NO" sz="1600" dirty="0" smtClean="0"/>
              <a:t> </a:t>
            </a:r>
            <a:r>
              <a:rPr lang="nb-NO" sz="1600" dirty="0" err="1" smtClean="0"/>
              <a:t>of</a:t>
            </a:r>
            <a:r>
              <a:rPr lang="nb-NO" sz="1600" dirty="0" smtClean="0"/>
              <a:t> design</a:t>
            </a:r>
          </a:p>
          <a:p>
            <a:endParaRPr lang="nb-NO" sz="2000" dirty="0"/>
          </a:p>
          <a:p>
            <a:r>
              <a:rPr lang="nb-NO" sz="2000" dirty="0" err="1" smtClean="0"/>
              <a:t>Potential</a:t>
            </a:r>
            <a:r>
              <a:rPr lang="nb-NO" sz="2000" dirty="0" smtClean="0"/>
              <a:t> </a:t>
            </a:r>
            <a:r>
              <a:rPr lang="nb-NO" sz="2000" dirty="0" err="1" smtClean="0"/>
              <a:t>future</a:t>
            </a:r>
            <a:r>
              <a:rPr lang="nb-NO" sz="2000" dirty="0" smtClean="0"/>
              <a:t> </a:t>
            </a:r>
            <a:r>
              <a:rPr lang="nb-NO" sz="2000" dirty="0" err="1" smtClean="0"/>
              <a:t>functionality</a:t>
            </a:r>
            <a:r>
              <a:rPr lang="nb-NO" sz="2000" dirty="0" smtClean="0"/>
              <a:t>:</a:t>
            </a:r>
          </a:p>
          <a:p>
            <a:pPr lvl="1"/>
            <a:r>
              <a:rPr lang="nb-NO" sz="1600" dirty="0" err="1" smtClean="0"/>
              <a:t>Frame</a:t>
            </a:r>
            <a:r>
              <a:rPr lang="nb-NO" sz="1600" dirty="0" smtClean="0"/>
              <a:t> </a:t>
            </a:r>
            <a:r>
              <a:rPr lang="nb-NO" sz="1600" dirty="0"/>
              <a:t>by </a:t>
            </a:r>
            <a:r>
              <a:rPr lang="nb-NO" sz="1600" dirty="0" err="1"/>
              <a:t>frame</a:t>
            </a:r>
            <a:r>
              <a:rPr lang="nb-NO" sz="1600" dirty="0"/>
              <a:t> </a:t>
            </a:r>
            <a:r>
              <a:rPr lang="nb-NO" sz="1600" dirty="0" err="1"/>
              <a:t>readback</a:t>
            </a:r>
            <a:r>
              <a:rPr lang="nb-NO" sz="1600" dirty="0"/>
              <a:t> and </a:t>
            </a:r>
            <a:r>
              <a:rPr lang="nb-NO" sz="1600" dirty="0" err="1" smtClean="0"/>
              <a:t>verification</a:t>
            </a:r>
            <a:endParaRPr lang="nb-NO" sz="1600" dirty="0"/>
          </a:p>
          <a:p>
            <a:pPr lvl="2"/>
            <a:r>
              <a:rPr lang="nb-NO" sz="1400" dirty="0"/>
              <a:t>With </a:t>
            </a:r>
            <a:r>
              <a:rPr lang="nb-NO" sz="1400" dirty="0" err="1"/>
              <a:t>the</a:t>
            </a:r>
            <a:r>
              <a:rPr lang="nb-NO" sz="1400" dirty="0"/>
              <a:t> </a:t>
            </a:r>
            <a:r>
              <a:rPr lang="nb-NO" sz="1400" dirty="0" err="1"/>
              <a:t>current</a:t>
            </a:r>
            <a:r>
              <a:rPr lang="nb-NO" sz="1400" dirty="0"/>
              <a:t> </a:t>
            </a:r>
            <a:r>
              <a:rPr lang="nb-NO" sz="1400" dirty="0" err="1"/>
              <a:t>architecture</a:t>
            </a:r>
            <a:r>
              <a:rPr lang="nb-NO" sz="1400" dirty="0"/>
              <a:t> </a:t>
            </a:r>
            <a:r>
              <a:rPr lang="nb-NO" sz="1400" dirty="0" err="1"/>
              <a:t>this</a:t>
            </a:r>
            <a:r>
              <a:rPr lang="nb-NO" sz="1400" dirty="0"/>
              <a:t> is </a:t>
            </a:r>
            <a:r>
              <a:rPr lang="nb-NO" sz="1400" dirty="0" err="1"/>
              <a:t>easy</a:t>
            </a:r>
            <a:r>
              <a:rPr lang="nb-NO" sz="1400" dirty="0"/>
              <a:t> to </a:t>
            </a:r>
            <a:r>
              <a:rPr lang="nb-NO" sz="1400" dirty="0" err="1"/>
              <a:t>implement</a:t>
            </a:r>
            <a:endParaRPr lang="nb-NO" sz="1400" dirty="0"/>
          </a:p>
          <a:p>
            <a:pPr lvl="2"/>
            <a:r>
              <a:rPr lang="nb-NO" sz="1400" dirty="0"/>
              <a:t>Dependent </a:t>
            </a:r>
            <a:r>
              <a:rPr lang="nb-NO" sz="1400" dirty="0" err="1"/>
              <a:t>on</a:t>
            </a:r>
            <a:r>
              <a:rPr lang="nb-NO" sz="1400" dirty="0"/>
              <a:t> </a:t>
            </a:r>
            <a:r>
              <a:rPr lang="nb-NO" sz="1400" dirty="0" err="1"/>
              <a:t>the</a:t>
            </a:r>
            <a:r>
              <a:rPr lang="nb-NO" sz="1400" dirty="0"/>
              <a:t> </a:t>
            </a:r>
            <a:r>
              <a:rPr lang="nb-NO" sz="1400" dirty="0" err="1"/>
              <a:t>resources</a:t>
            </a:r>
            <a:r>
              <a:rPr lang="nb-NO" sz="1400" dirty="0"/>
              <a:t> </a:t>
            </a:r>
            <a:r>
              <a:rPr lang="nb-NO" sz="1400" dirty="0" err="1"/>
              <a:t>on</a:t>
            </a:r>
            <a:r>
              <a:rPr lang="nb-NO" sz="1400" dirty="0"/>
              <a:t> </a:t>
            </a:r>
            <a:r>
              <a:rPr lang="nb-NO" sz="1400" dirty="0" err="1"/>
              <a:t>the</a:t>
            </a:r>
            <a:r>
              <a:rPr lang="nb-NO" sz="1400" dirty="0"/>
              <a:t> PA3</a:t>
            </a:r>
            <a:endParaRPr lang="nb-NO" dirty="0"/>
          </a:p>
          <a:p>
            <a:pPr lvl="1"/>
            <a:endParaRPr lang="nb-NO" sz="1600" dirty="0" smtClean="0"/>
          </a:p>
          <a:p>
            <a:endParaRPr lang="nb-NO" sz="2000" dirty="0"/>
          </a:p>
          <a:p>
            <a:endParaRPr lang="nb-NO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345223"/>
            <a:ext cx="5181600" cy="4831740"/>
          </a:xfrm>
        </p:spPr>
        <p:txBody>
          <a:bodyPr>
            <a:normAutofit/>
          </a:bodyPr>
          <a:lstStyle/>
          <a:p>
            <a:r>
              <a:rPr lang="nb-NO" sz="2000" dirty="0" smtClean="0"/>
              <a:t>TODO: Software </a:t>
            </a:r>
            <a:r>
              <a:rPr lang="nb-NO" sz="2000" dirty="0" err="1" smtClean="0"/>
              <a:t>package</a:t>
            </a:r>
            <a:endParaRPr lang="nb-NO" sz="2000" dirty="0" smtClean="0"/>
          </a:p>
          <a:p>
            <a:pPr lvl="1"/>
            <a:endParaRPr lang="nb-NO" sz="1600" dirty="0"/>
          </a:p>
          <a:p>
            <a:pPr lvl="1"/>
            <a:r>
              <a:rPr lang="nb-NO" sz="1600" dirty="0" smtClean="0"/>
              <a:t>Software is </a:t>
            </a:r>
            <a:r>
              <a:rPr lang="nb-NO" sz="1600" dirty="0" err="1" smtClean="0"/>
              <a:t>needed</a:t>
            </a:r>
            <a:r>
              <a:rPr lang="nb-NO" sz="1600" dirty="0" smtClean="0"/>
              <a:t> to </a:t>
            </a:r>
            <a:r>
              <a:rPr lang="nb-NO" sz="1600" dirty="0" err="1" smtClean="0"/>
              <a:t>generate</a:t>
            </a:r>
            <a:r>
              <a:rPr lang="nb-NO" sz="1600" dirty="0" smtClean="0"/>
              <a:t> files for </a:t>
            </a:r>
            <a:r>
              <a:rPr lang="nb-NO" sz="1600" dirty="0" err="1" smtClean="0"/>
              <a:t>the</a:t>
            </a:r>
            <a:r>
              <a:rPr lang="nb-NO" sz="1600" dirty="0" smtClean="0"/>
              <a:t> flash </a:t>
            </a:r>
            <a:r>
              <a:rPr lang="nb-NO" sz="1600" dirty="0" err="1" smtClean="0"/>
              <a:t>contents</a:t>
            </a:r>
            <a:r>
              <a:rPr lang="nb-NO" sz="1600" dirty="0" smtClean="0"/>
              <a:t> and for </a:t>
            </a:r>
            <a:r>
              <a:rPr lang="nb-NO" sz="1600" dirty="0" err="1" smtClean="0"/>
              <a:t>uploading</a:t>
            </a:r>
            <a:r>
              <a:rPr lang="nb-NO" sz="1600" dirty="0" smtClean="0"/>
              <a:t> </a:t>
            </a:r>
            <a:r>
              <a:rPr lang="nb-NO" sz="1600" dirty="0" err="1" smtClean="0"/>
              <a:t>the</a:t>
            </a:r>
            <a:r>
              <a:rPr lang="nb-NO" sz="1600" dirty="0" smtClean="0"/>
              <a:t> files.</a:t>
            </a:r>
          </a:p>
          <a:p>
            <a:pPr lvl="1"/>
            <a:endParaRPr lang="nb-NO" sz="1600" dirty="0" smtClean="0"/>
          </a:p>
          <a:p>
            <a:pPr lvl="1"/>
            <a:r>
              <a:rPr lang="nb-NO" sz="1600" dirty="0" smtClean="0"/>
              <a:t>Flash </a:t>
            </a:r>
            <a:r>
              <a:rPr lang="nb-NO" sz="1600" dirty="0" err="1" smtClean="0"/>
              <a:t>contents</a:t>
            </a:r>
            <a:r>
              <a:rPr lang="nb-NO" sz="1600" dirty="0" smtClean="0"/>
              <a:t> – ECC </a:t>
            </a:r>
            <a:r>
              <a:rPr lang="nb-NO" sz="1600" dirty="0" err="1" smtClean="0"/>
              <a:t>encoded</a:t>
            </a:r>
            <a:r>
              <a:rPr lang="nb-NO" sz="1600" dirty="0" smtClean="0"/>
              <a:t>:</a:t>
            </a:r>
          </a:p>
          <a:p>
            <a:pPr lvl="2"/>
            <a:r>
              <a:rPr lang="nb-NO" sz="1400" dirty="0" smtClean="0"/>
              <a:t>Parameter </a:t>
            </a:r>
            <a:r>
              <a:rPr lang="nb-NO" sz="1400" dirty="0" err="1" smtClean="0"/>
              <a:t>pages</a:t>
            </a:r>
            <a:endParaRPr lang="nb-NO" sz="1400" dirty="0" smtClean="0"/>
          </a:p>
          <a:p>
            <a:pPr lvl="2"/>
            <a:r>
              <a:rPr lang="nb-NO" sz="1400" dirty="0" smtClean="0"/>
              <a:t>Initial </a:t>
            </a:r>
            <a:r>
              <a:rPr lang="nb-NO" sz="1400" dirty="0" err="1" smtClean="0"/>
              <a:t>configuration</a:t>
            </a:r>
            <a:r>
              <a:rPr lang="nb-NO" sz="1400" dirty="0" smtClean="0"/>
              <a:t> files</a:t>
            </a:r>
          </a:p>
          <a:p>
            <a:pPr lvl="2"/>
            <a:r>
              <a:rPr lang="nb-NO" sz="1400" dirty="0" err="1" smtClean="0"/>
              <a:t>Scrubbing</a:t>
            </a:r>
            <a:r>
              <a:rPr lang="nb-NO" sz="1400" dirty="0" smtClean="0"/>
              <a:t> files</a:t>
            </a:r>
            <a:endParaRPr lang="nb-NO" sz="1400" dirty="0"/>
          </a:p>
          <a:p>
            <a:pPr lvl="1"/>
            <a:endParaRPr lang="nb-NO" sz="1200" dirty="0" smtClean="0"/>
          </a:p>
          <a:p>
            <a:pPr lvl="1"/>
            <a:r>
              <a:rPr lang="nb-NO" sz="1600" dirty="0" err="1" smtClean="0"/>
              <a:t>Scrubbing</a:t>
            </a:r>
            <a:r>
              <a:rPr lang="nb-NO" sz="1600" dirty="0" smtClean="0"/>
              <a:t> files </a:t>
            </a:r>
            <a:r>
              <a:rPr lang="nb-NO" sz="1600" dirty="0" err="1" smtClean="0"/>
              <a:t>can</a:t>
            </a:r>
            <a:r>
              <a:rPr lang="nb-NO" sz="1600" dirty="0" smtClean="0"/>
              <a:t> </a:t>
            </a:r>
            <a:r>
              <a:rPr lang="nb-NO" sz="1600" dirty="0" err="1" smtClean="0"/>
              <a:t>only</a:t>
            </a:r>
            <a:r>
              <a:rPr lang="nb-NO" sz="1600" dirty="0" smtClean="0"/>
              <a:t> be </a:t>
            </a:r>
            <a:r>
              <a:rPr lang="nb-NO" sz="1600" dirty="0" err="1" smtClean="0"/>
              <a:t>generated</a:t>
            </a:r>
            <a:r>
              <a:rPr lang="nb-NO" sz="1600" dirty="0" smtClean="0"/>
              <a:t> by </a:t>
            </a:r>
            <a:r>
              <a:rPr lang="nb-NO" sz="1600" dirty="0" err="1" smtClean="0"/>
              <a:t>reading</a:t>
            </a:r>
            <a:r>
              <a:rPr lang="nb-NO" sz="1600" dirty="0" smtClean="0"/>
              <a:t> back </a:t>
            </a:r>
            <a:r>
              <a:rPr lang="nb-NO" sz="1600" dirty="0" err="1" smtClean="0"/>
              <a:t>the</a:t>
            </a:r>
            <a:r>
              <a:rPr lang="nb-NO" sz="1600" dirty="0" smtClean="0"/>
              <a:t> </a:t>
            </a:r>
            <a:r>
              <a:rPr lang="nb-NO" sz="1600" dirty="0" err="1" smtClean="0"/>
              <a:t>allready</a:t>
            </a:r>
            <a:r>
              <a:rPr lang="nb-NO" sz="1600" dirty="0" smtClean="0"/>
              <a:t> </a:t>
            </a:r>
            <a:r>
              <a:rPr lang="nb-NO" sz="1600" dirty="0" err="1" smtClean="0"/>
              <a:t>programmed</a:t>
            </a:r>
            <a:r>
              <a:rPr lang="nb-NO" sz="1600" dirty="0" smtClean="0"/>
              <a:t> </a:t>
            </a:r>
            <a:r>
              <a:rPr lang="nb-NO" sz="1600" dirty="0" err="1" smtClean="0"/>
              <a:t>device</a:t>
            </a:r>
            <a:r>
              <a:rPr lang="nb-NO" sz="1600" dirty="0" smtClean="0"/>
              <a:t> </a:t>
            </a:r>
            <a:r>
              <a:rPr lang="nb-NO" sz="1600" dirty="0" smtClean="0">
                <a:sym typeface="Wingdings" panose="05000000000000000000" pitchFamily="2" charset="2"/>
              </a:rPr>
              <a:t> </a:t>
            </a:r>
            <a:r>
              <a:rPr lang="nb-NO" sz="1600" dirty="0" err="1" smtClean="0">
                <a:sym typeface="Wingdings" panose="05000000000000000000" pitchFamily="2" charset="2"/>
              </a:rPr>
              <a:t>can</a:t>
            </a:r>
            <a:r>
              <a:rPr lang="nb-NO" sz="1600" dirty="0" smtClean="0">
                <a:sym typeface="Wingdings" panose="05000000000000000000" pitchFamily="2" charset="2"/>
              </a:rPr>
              <a:t> be done by JCM tool</a:t>
            </a:r>
            <a:r>
              <a:rPr lang="nb-NO" sz="1600" baseline="30000" dirty="0"/>
              <a:t>1</a:t>
            </a:r>
            <a:r>
              <a:rPr lang="nb-NO" sz="1600" dirty="0" smtClean="0">
                <a:sym typeface="Wingdings" panose="05000000000000000000" pitchFamily="2" charset="2"/>
              </a:rPr>
              <a:t>.</a:t>
            </a:r>
          </a:p>
          <a:p>
            <a:pPr lvl="1"/>
            <a:endParaRPr lang="nb-NO" sz="1600" dirty="0" smtClean="0"/>
          </a:p>
          <a:p>
            <a:pPr lvl="1"/>
            <a:r>
              <a:rPr lang="nb-NO" sz="1600" dirty="0" err="1" smtClean="0"/>
              <a:t>Adapt</a:t>
            </a:r>
            <a:r>
              <a:rPr lang="nb-NO" sz="1600" dirty="0" smtClean="0"/>
              <a:t> JCM </a:t>
            </a:r>
            <a:r>
              <a:rPr lang="nb-NO" sz="1600" dirty="0"/>
              <a:t>SW </a:t>
            </a:r>
            <a:r>
              <a:rPr lang="nb-NO" sz="1600" dirty="0" err="1"/>
              <a:t>using</a:t>
            </a:r>
            <a:r>
              <a:rPr lang="nb-NO" sz="1600" dirty="0"/>
              <a:t> RU </a:t>
            </a:r>
            <a:r>
              <a:rPr lang="nb-NO" sz="1600" dirty="0" err="1"/>
              <a:t>instead</a:t>
            </a:r>
            <a:r>
              <a:rPr lang="nb-NO" sz="1600" dirty="0"/>
              <a:t> </a:t>
            </a:r>
            <a:r>
              <a:rPr lang="nb-NO" sz="1600" dirty="0" err="1"/>
              <a:t>of</a:t>
            </a:r>
            <a:r>
              <a:rPr lang="nb-NO" sz="1600" dirty="0"/>
              <a:t> </a:t>
            </a:r>
            <a:r>
              <a:rPr lang="nb-NO" sz="1600" dirty="0" err="1"/>
              <a:t>dedicated</a:t>
            </a:r>
            <a:r>
              <a:rPr lang="nb-NO" sz="1600" dirty="0"/>
              <a:t> </a:t>
            </a:r>
            <a:r>
              <a:rPr lang="nb-NO" sz="1600" dirty="0" smtClean="0"/>
              <a:t>HW</a:t>
            </a:r>
          </a:p>
          <a:p>
            <a:pPr lvl="2"/>
            <a:r>
              <a:rPr lang="nb-NO" sz="1400" dirty="0" smtClean="0"/>
              <a:t>Desirable </a:t>
            </a:r>
            <a:r>
              <a:rPr lang="nb-NO" sz="1400" dirty="0"/>
              <a:t>for </a:t>
            </a:r>
            <a:r>
              <a:rPr lang="nb-NO" sz="1400" dirty="0" err="1"/>
              <a:t>generating</a:t>
            </a:r>
            <a:r>
              <a:rPr lang="nb-NO" sz="1400" dirty="0"/>
              <a:t> </a:t>
            </a:r>
            <a:r>
              <a:rPr lang="nb-NO" sz="1400" dirty="0" err="1"/>
              <a:t>scrubbing</a:t>
            </a:r>
            <a:r>
              <a:rPr lang="nb-NO" sz="1400" dirty="0"/>
              <a:t> files</a:t>
            </a:r>
          </a:p>
          <a:p>
            <a:endParaRPr lang="nb-NO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13.04.2018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ITS RU PRR</a:t>
            </a:r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7E084-E73E-4D12-86BA-06574D06CD80}" type="slidenum">
              <a:rPr lang="nb-NO" smtClean="0"/>
              <a:t>9</a:t>
            </a:fld>
            <a:endParaRPr lang="nb-NO"/>
          </a:p>
        </p:txBody>
      </p:sp>
      <p:sp>
        <p:nvSpPr>
          <p:cNvPr id="8" name="Rectangle 7"/>
          <p:cNvSpPr/>
          <p:nvPr/>
        </p:nvSpPr>
        <p:spPr>
          <a:xfrm>
            <a:off x="258696" y="6135782"/>
            <a:ext cx="858440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sz="1100" baseline="30000" dirty="0" smtClean="0"/>
              <a:t>1</a:t>
            </a:r>
            <a:r>
              <a:rPr lang="nb-NO" sz="1100" dirty="0" smtClean="0"/>
              <a:t> </a:t>
            </a:r>
            <a:r>
              <a:rPr lang="nb-NO" sz="1100" dirty="0"/>
              <a:t>For Oxford beamtest </a:t>
            </a:r>
            <a:r>
              <a:rPr lang="nb-NO" sz="1100" dirty="0" err="1"/>
              <a:t>results</a:t>
            </a:r>
            <a:r>
              <a:rPr lang="nb-NO" sz="1100" dirty="0"/>
              <a:t>: https://indico.cern.ch/event/698929/contributions/2928323/attachments/1625746/2588858/oxford_beamtest.pdf</a:t>
            </a:r>
            <a:endParaRPr lang="nb-NO" sz="1100" b="1" dirty="0"/>
          </a:p>
          <a:p>
            <a:r>
              <a:rPr lang="nb-NO" sz="1100" baseline="30000" dirty="0" smtClean="0"/>
              <a:t>2</a:t>
            </a:r>
            <a:r>
              <a:rPr lang="nb-NO" sz="1100" dirty="0" smtClean="0"/>
              <a:t> JTAG </a:t>
            </a:r>
            <a:r>
              <a:rPr lang="nb-NO" sz="1100" dirty="0" err="1" smtClean="0"/>
              <a:t>configuration</a:t>
            </a:r>
            <a:r>
              <a:rPr lang="nb-NO" sz="1100" dirty="0" smtClean="0"/>
              <a:t> manager: http</a:t>
            </a:r>
            <a:r>
              <a:rPr lang="nb-NO" sz="1100" dirty="0"/>
              <a:t>://ieeexplore.ieee.org/document/7577336/</a:t>
            </a:r>
          </a:p>
        </p:txBody>
      </p:sp>
    </p:spTree>
    <p:extLst>
      <p:ext uri="{BB962C8B-B14F-4D97-AF65-F5344CB8AC3E}">
        <p14:creationId xmlns:p14="http://schemas.microsoft.com/office/powerpoint/2010/main" val="2430872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JoLayout16_9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LICE_16_9.potx" id="{F767A952-7EEB-434D-8832-3AAE210163D0}" vid="{9A9F22BB-ACBD-4020-922B-00D56B09A39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ALICE_16_9</Template>
  <TotalTime>3783</TotalTime>
  <Words>1890</Words>
  <Application>Microsoft Office PowerPoint</Application>
  <PresentationFormat>Widescreen</PresentationFormat>
  <Paragraphs>380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Wingdings</vt:lpstr>
      <vt:lpstr>JoLayout16_9</vt:lpstr>
      <vt:lpstr>System scrubbing &amp; re-programming</vt:lpstr>
      <vt:lpstr>FPGA Programming Overview</vt:lpstr>
      <vt:lpstr>Scrubbing</vt:lpstr>
      <vt:lpstr>RU Aux FPGA Versions </vt:lpstr>
      <vt:lpstr>June 2018 version of RU Aux FPGA Firmware </vt:lpstr>
      <vt:lpstr>Logical structure of Samsung Flash</vt:lpstr>
      <vt:lpstr>Flash Read Controller</vt:lpstr>
      <vt:lpstr>Key figures</vt:lpstr>
      <vt:lpstr>Conclusion</vt:lpstr>
      <vt:lpstr>BACKUP SLIDES</vt:lpstr>
      <vt:lpstr>Code &amp; Documentation</vt:lpstr>
      <vt:lpstr>Oxford version of RU aux FPGA Firmware</vt:lpstr>
      <vt:lpstr>Mass Production Testplan (simplified)</vt:lpstr>
      <vt:lpstr>Flash Memory SEU cross section</vt:lpstr>
      <vt:lpstr>Probability of fatal error in Flash</vt:lpstr>
      <vt:lpstr>Flash cell robustness measures for the bitstream</vt:lpstr>
      <vt:lpstr>Project work flow</vt:lpstr>
      <vt:lpstr>Configuration/reconfiguration</vt:lpstr>
      <vt:lpstr>Selectmap communication</vt:lpstr>
    </vt:vector>
  </TitlesOfParts>
  <Company>UiB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scrubbing &amp; re-programming</dc:title>
  <dc:creator>Johan Alme</dc:creator>
  <cp:lastModifiedBy>Johan Alme</cp:lastModifiedBy>
  <cp:revision>62</cp:revision>
  <dcterms:created xsi:type="dcterms:W3CDTF">2018-03-27T07:06:12Z</dcterms:created>
  <dcterms:modified xsi:type="dcterms:W3CDTF">2018-04-12T15:48:35Z</dcterms:modified>
</cp:coreProperties>
</file>