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4" r:id="rId8"/>
    <p:sldId id="267" r:id="rId9"/>
    <p:sldId id="266" r:id="rId10"/>
    <p:sldId id="265" r:id="rId11"/>
    <p:sldId id="268" r:id="rId12"/>
    <p:sldId id="269" r:id="rId13"/>
    <p:sldId id="270" r:id="rId14"/>
    <p:sldId id="271" r:id="rId15"/>
    <p:sldId id="272" r:id="rId16"/>
    <p:sldId id="258" r:id="rId17"/>
    <p:sldId id="274" r:id="rId18"/>
    <p:sldId id="276" r:id="rId19"/>
    <p:sldId id="280" r:id="rId20"/>
    <p:sldId id="281" r:id="rId21"/>
    <p:sldId id="273" r:id="rId22"/>
    <p:sldId id="279" r:id="rId23"/>
    <p:sldId id="277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2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7AC5-6045-4418-8E60-F4878873447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3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cg-test.cern.ch/?page=layoutShow&amp;layoutId=5f3fc798af8b6db8a8889389&amp;layoutName=ITS_FHR_IB_Onlin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cg-test.cern.ch/?page=layoutShow&amp;layoutId=5e3c6ae923836bd5a7b01cb9&amp;layoutName=ITS_THR_IB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4734" y="1126067"/>
            <a:ext cx="8839199" cy="430887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DAQ shifter</a:t>
            </a:r>
            <a:endParaRPr lang="en-US" sz="2000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Main tasks: execute runs, monitor the status of the Inner Barrel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Run Control panel and monitoring panel available on DCS machine 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DCS machine: aliitsdcs2.cern.ch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Username for DCS machine: 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password to the shift leader)</a:t>
            </a:r>
          </a:p>
          <a:p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  </a:t>
            </a:r>
          </a:p>
          <a:p>
            <a:r>
              <a:rPr lang="en-US" sz="2000" b="1" dirty="0">
                <a:cs typeface="Calibri"/>
              </a:rPr>
              <a:t>QC shifter</a:t>
            </a:r>
          </a:p>
          <a:p>
            <a:pPr marL="285750" indent="-285750">
              <a:buChar char="•"/>
            </a:pPr>
            <a:r>
              <a:rPr lang="en-US" dirty="0">
                <a:cs typeface="Calibri"/>
              </a:rPr>
              <a:t>Main tasks: execute QC, monitor the status of the Outer Barrel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QC executed on FLP machine: flpits6.cern.ch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Monitoring panel available on DCS machine</a:t>
            </a:r>
          </a:p>
          <a:p>
            <a:pPr marL="742950" lvl="1" indent="-285750"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DCS machine: aliitsdcs4.cern.ch</a:t>
            </a:r>
          </a:p>
          <a:p>
            <a:pPr marL="742950" lvl="1" indent="-285750"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Username for DCS machine: itsshif2 (ask password to the shift leader)</a:t>
            </a:r>
          </a:p>
          <a:p>
            <a:pPr marL="285750" indent="-285750"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0233" y="395817"/>
            <a:ext cx="2743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execute runs, </a:t>
            </a:r>
            <a:r>
              <a:rPr lang="en-US" u="sng" dirty="0">
                <a:cs typeface="Arial"/>
              </a:rPr>
              <a:t>monitor the status of the Inner Barrel​</a:t>
            </a:r>
            <a:endParaRPr lang="en-US" u="sng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endParaRPr lang="en-US"/>
          </a:p>
        </p:txBody>
      </p:sp>
      <p:pic>
        <p:nvPicPr>
          <p:cNvPr id="3" name="Picture 3" descr="Screenshot 2020-09-29 at 15.58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7" y="1490727"/>
            <a:ext cx="5273615" cy="512737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238446" y="2260121"/>
            <a:ext cx="2421146" cy="104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36588" y="1518048"/>
            <a:ext cx="5489275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the panel used to monitor the status</a:t>
            </a:r>
            <a:r>
              <a:rPr lang="en-US" dirty="0">
                <a:cs typeface="Calibri"/>
              </a:rPr>
              <a:t> of the stave of the Inner Barrel. It is a transverse section of the detector geometry, where each triangle represents a stave. Layers are called from innermost to the outermost: Layer 0, Layer 1 and Layer 2. Staves are numbered and the name convention is e.g.: L0_10, for stave 10 in Layer 0.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9720" y="3689030"/>
            <a:ext cx="5230483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Triangles can change color depending on two parameters</a:t>
            </a:r>
            <a:r>
              <a:rPr lang="en-US" dirty="0"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Analog and Digital current value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Stave temperature value</a:t>
            </a:r>
          </a:p>
          <a:p>
            <a:r>
              <a:rPr lang="en-US" dirty="0">
                <a:cs typeface="Calibri"/>
              </a:rPr>
              <a:t>Legend is reported directly in the panel.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Normal color, when chips are configured (during the run) is light green (as in the picture).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How to proceed in case of failure of one stave is described in the manual.</a:t>
            </a:r>
          </a:p>
        </p:txBody>
      </p:sp>
    </p:spTree>
    <p:extLst>
      <p:ext uri="{BB962C8B-B14F-4D97-AF65-F5344CB8AC3E}">
        <p14:creationId xmlns:p14="http://schemas.microsoft.com/office/powerpoint/2010/main" val="305163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execute runs, </a:t>
            </a:r>
            <a:r>
              <a:rPr lang="en-US" u="sng" dirty="0">
                <a:cs typeface="Arial"/>
              </a:rPr>
              <a:t>monitor the status of the Inner Barrel​</a:t>
            </a:r>
            <a:endParaRPr lang="en-US" u="sng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DCS machine: aliitsdcs2.cern.ch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3" name="Picture 3" descr="Screenshot 2020-09-29 at 15.58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7" y="1490727"/>
            <a:ext cx="5273615" cy="5127376"/>
          </a:xfrm>
          <a:prstGeom prst="rect">
            <a:avLst/>
          </a:prstGeom>
        </p:spPr>
      </p:pic>
      <p:pic>
        <p:nvPicPr>
          <p:cNvPr id="4" name="Picture 4" descr="Screenshot 2020-09-29 at 15.59.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8" y="3742831"/>
            <a:ext cx="5172973" cy="28516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042913" y="2935856"/>
            <a:ext cx="5572663" cy="79938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028535" y="2964611"/>
            <a:ext cx="454325" cy="36173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0249" y="1496683"/>
            <a:ext cx="5704935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Clicking on one triangle</a:t>
            </a:r>
            <a:r>
              <a:rPr lang="en-US" dirty="0">
                <a:cs typeface="Calibri"/>
              </a:rPr>
              <a:t> a new panel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pops up</a:t>
            </a:r>
            <a:r>
              <a:rPr lang="en-US" dirty="0">
                <a:cs typeface="Calibri"/>
              </a:rPr>
              <a:t>, including information about the status of the selected stave: HIC analog and digital voltage/current, RU/PU1/PU2 temperatures, cooling plant parameters, CAEN channels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execute runs, </a:t>
            </a:r>
            <a:r>
              <a:rPr lang="en-US" u="sng" dirty="0">
                <a:cs typeface="Arial"/>
              </a:rPr>
              <a:t>monitor the status of the Inner Barrel​</a:t>
            </a:r>
            <a:endParaRPr lang="en-US" u="sng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>
              <a:solidFill>
                <a:srgbClr val="FF0000"/>
              </a:solidFill>
            </a:endParaRPr>
          </a:p>
          <a:p>
            <a:r>
              <a:rPr lang="en-US" dirty="0">
                <a:cs typeface="Arial"/>
              </a:rPr>
              <a:t>​</a:t>
            </a:r>
            <a:endParaRPr lang="en-US" dirty="0">
              <a:cs typeface="Calibri"/>
            </a:endParaRPr>
          </a:p>
          <a:p>
            <a:endParaRPr lang="en-US"/>
          </a:p>
        </p:txBody>
      </p:sp>
      <p:pic>
        <p:nvPicPr>
          <p:cNvPr id="3" name="Picture 3" descr="Screenshot 2020-09-29 at 15.58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7" y="1490727"/>
            <a:ext cx="5273615" cy="5127376"/>
          </a:xfrm>
          <a:prstGeom prst="rect">
            <a:avLst/>
          </a:prstGeom>
        </p:spPr>
      </p:pic>
      <p:pic>
        <p:nvPicPr>
          <p:cNvPr id="4" name="Picture 4" descr="Screenshot 2020-09-29 at 15.59.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8" y="3742831"/>
            <a:ext cx="5172973" cy="28516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052423" y="4425352"/>
            <a:ext cx="4781908" cy="5808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0249" y="1496683"/>
            <a:ext cx="5704935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Clicking on the right</a:t>
            </a:r>
            <a:r>
              <a:rPr lang="en-US" dirty="0">
                <a:cs typeface="Calibri"/>
              </a:rPr>
              <a:t> side of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each value window</a:t>
            </a:r>
            <a:r>
              <a:rPr lang="en-US" dirty="0">
                <a:cs typeface="Calibri"/>
              </a:rPr>
              <a:t> a new panel can be open. Selecting "Trend" panel a trending plot of the selected parameter can be seen.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This is used in case of failure to debug and understand the reason of the failure of one specific stave.</a:t>
            </a:r>
            <a:endParaRPr lang="en-US" dirty="0"/>
          </a:p>
        </p:txBody>
      </p:sp>
      <p:pic>
        <p:nvPicPr>
          <p:cNvPr id="5" name="Picture 8" descr="Screenshot 2020-09-29 at 16.00.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96" y="4994855"/>
            <a:ext cx="2743200" cy="178534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755365" y="4425353"/>
            <a:ext cx="2078966" cy="234925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5" y="116457"/>
            <a:ext cx="7616125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QC shifter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Char char="•"/>
            </a:pPr>
            <a:r>
              <a:rPr lang="en-US" dirty="0"/>
              <a:t>Main tasks: </a:t>
            </a:r>
            <a:r>
              <a:rPr lang="en-US" u="sng" dirty="0"/>
              <a:t>execute QC</a:t>
            </a:r>
            <a:r>
              <a:rPr lang="en-US" dirty="0"/>
              <a:t>, monitor the status of the Outer Barrel</a:t>
            </a:r>
            <a:endParaRPr lang="en-US" dirty="0"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DCS machine: aliitsdcs4.cern.ch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Username for DCS machine: itsshif2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shift leader for password)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QC executed on FLP machine: flpits6.cern.ch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Picture 3" descr="Screenshot 2020-09-29 at 23.52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7" y="1759655"/>
            <a:ext cx="8652294" cy="4848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7004" y="1870494"/>
            <a:ext cx="2743200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to connect to QC machine</a:t>
            </a:r>
            <a:r>
              <a:rPr lang="en-US" dirty="0">
                <a:cs typeface="Calibri"/>
              </a:rPr>
              <a:t> from your laptop is described in the manual.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sample screenshots of a terminal with sequence of commands are reported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0211" y="199989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Local laptop</a:t>
            </a:r>
            <a:r>
              <a:rPr lang="en-US" dirty="0">
                <a:solidFill>
                  <a:srgbClr val="FFFFFF"/>
                </a:solidFill>
                <a:cs typeface="Calibri"/>
              </a:rPr>
              <a:t> terminal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2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5" y="116457"/>
            <a:ext cx="7912459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QC shifter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Char char="•"/>
            </a:pPr>
            <a:r>
              <a:rPr lang="en-US" dirty="0"/>
              <a:t>Main tasks: </a:t>
            </a:r>
            <a:r>
              <a:rPr lang="en-US" u="sng" dirty="0"/>
              <a:t>execute QC</a:t>
            </a:r>
            <a:r>
              <a:rPr lang="en-US" dirty="0"/>
              <a:t>, monitor the status of the Outer Barrel</a:t>
            </a:r>
            <a:endParaRPr lang="en-US" dirty="0"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DCS machine: aliitsdcs4.cern.ch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Username for DCS machine: itsshif2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shift leader for password)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QC executed on FLP machine: flpits6.cern.ch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4513" y="2215550"/>
            <a:ext cx="2743200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to connect to QC machine from your laptop is described in the manual.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Here </a:t>
            </a:r>
            <a:r>
              <a:rPr lang="en-US" dirty="0">
                <a:solidFill>
                  <a:srgbClr val="FF0000"/>
                </a:solidFill>
              </a:rPr>
              <a:t>sample screenshots of a terminal with sequence of commands are reported.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4" name="Picture 4" descr="Screenshot 2020-09-29 at 23.56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1874048"/>
            <a:ext cx="8681049" cy="4863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5872" y="202864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Control room PC terminal</a:t>
            </a:r>
            <a:endParaRPr lang="en-US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5" y="116457"/>
            <a:ext cx="7499709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QC shifter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Char char="•"/>
            </a:pPr>
            <a:r>
              <a:rPr lang="en-US" dirty="0"/>
              <a:t>Main tasks: </a:t>
            </a:r>
            <a:r>
              <a:rPr lang="en-US" u="sng" dirty="0"/>
              <a:t>execute QC</a:t>
            </a:r>
            <a:r>
              <a:rPr lang="en-US" dirty="0"/>
              <a:t>, monitor the status of the Outer Barrel</a:t>
            </a:r>
            <a:endParaRPr lang="en-US" dirty="0"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DCS machine: aliitsdcs4.cern.ch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Username for DCS machine: itsshif2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shift leader for password)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QC executed on FLP machine: flpits6.cern.ch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4513" y="2215550"/>
            <a:ext cx="2743200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How to connect to QC machine from your laptop is described in the manual.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Here </a:t>
            </a:r>
            <a:r>
              <a:rPr lang="en-US" dirty="0">
                <a:solidFill>
                  <a:srgbClr val="FF0000"/>
                </a:solidFill>
              </a:rPr>
              <a:t>sample screenshots of a terminal with sequence of commands are reported.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pic>
        <p:nvPicPr>
          <p:cNvPr id="5" name="Picture 6" descr="Screenshot 2020-09-30 at 00.00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1830754"/>
            <a:ext cx="8724181" cy="4893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3343" y="202864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tmux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session and flpits6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0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5" y="116457"/>
            <a:ext cx="7499709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QC shifter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Char char="•"/>
            </a:pPr>
            <a:r>
              <a:rPr lang="en-US" dirty="0"/>
              <a:t>Main tasks: </a:t>
            </a:r>
            <a:r>
              <a:rPr lang="en-US" u="sng" dirty="0"/>
              <a:t>execute QC</a:t>
            </a:r>
            <a:r>
              <a:rPr lang="en-US" dirty="0"/>
              <a:t>, monitor the status of the Outer Barrel</a:t>
            </a:r>
            <a:endParaRPr lang="en-US" dirty="0"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DCS machine: aliitsdcs4.cern.ch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Username for DCS machine: itsshif2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shift leader for password)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QC executed on FLP machine: flpits6.cern.ch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Picture 5" descr="Screenshot 2020-10-01 at 00.22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5" y="1896417"/>
            <a:ext cx="8966200" cy="4070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232" y="120650"/>
            <a:ext cx="2838449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Results of the</a:t>
            </a:r>
            <a:r>
              <a:rPr lang="en-US" sz="1400" dirty="0">
                <a:cs typeface="Calibri"/>
              </a:rPr>
              <a:t> analysis of the QC_FHR are shown In the following web interface: </a:t>
            </a:r>
            <a:r>
              <a:rPr lang="en-US" sz="1400" dirty="0">
                <a:cs typeface="Calibri"/>
                <a:hlinkClick r:id="rId3"/>
              </a:rPr>
              <a:t>https://qcg-test.cern.ch/?page=layoutShow&amp;layoutId=5f3fc798af8b6db8a8889389&amp;layoutName=ITS_FHR_IB_Online</a:t>
            </a:r>
            <a:endParaRPr lang="en-US" sz="1400" dirty="0">
              <a:hlinkClick r:id="rId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5966" y="1680633"/>
            <a:ext cx="2205566" cy="442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9049" y="1680633"/>
            <a:ext cx="2205566" cy="442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0382" y="1680632"/>
            <a:ext cx="2205566" cy="4428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48567" y="6100234"/>
            <a:ext cx="1219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Layer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6317" y="6100234"/>
            <a:ext cx="1219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Layer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6483" y="6100233"/>
            <a:ext cx="1219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Layer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16066" y="2194985"/>
            <a:ext cx="1653117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/>
              <a:t>FakeHitRate</a:t>
            </a:r>
            <a:r>
              <a:rPr lang="en-US" sz="1400" dirty="0"/>
              <a:t> map</a:t>
            </a:r>
          </a:p>
          <a:p>
            <a:pPr algn="ctr"/>
            <a:r>
              <a:rPr lang="en-US" sz="1000" dirty="0">
                <a:cs typeface="Calibri"/>
              </a:rPr>
              <a:t>Total number of hits in a chip/events/number of pixels in the chip</a:t>
            </a:r>
            <a:endParaRPr lang="en-US" sz="1400" dirty="0"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92732" y="3634318"/>
            <a:ext cx="2542116" cy="61555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Occupancy </a:t>
            </a:r>
            <a:r>
              <a:rPr lang="en-US" sz="1400" dirty="0">
                <a:cs typeface="Calibri"/>
              </a:rPr>
              <a:t>distribution</a:t>
            </a:r>
          </a:p>
          <a:p>
            <a:pPr algn="ctr"/>
            <a:r>
              <a:rPr lang="en-US" sz="1000" dirty="0">
                <a:cs typeface="Calibri"/>
              </a:rPr>
              <a:t>x-axis --&gt; log of occupancy(#hits/#events)</a:t>
            </a:r>
            <a:endParaRPr lang="en-US" sz="1400" dirty="0">
              <a:cs typeface="Calibri"/>
            </a:endParaRPr>
          </a:p>
          <a:p>
            <a:pPr algn="ctr"/>
            <a:r>
              <a:rPr lang="en-US" sz="1000" dirty="0">
                <a:cs typeface="Calibri"/>
              </a:rPr>
              <a:t>y-axis --&gt; Number of pixels </a:t>
            </a:r>
            <a:endParaRPr lang="en-US" sz="1400" dirty="0"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60350" y="2319123"/>
            <a:ext cx="12192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QC running progression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28601" y="3739177"/>
            <a:ext cx="12192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Error table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76227" y="5162635"/>
            <a:ext cx="131445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Trigger check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14981" y="4988984"/>
            <a:ext cx="2182283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Internal Checking map</a:t>
            </a:r>
            <a:br>
              <a:rPr lang="en-US" sz="1400" dirty="0">
                <a:cs typeface="Calibri"/>
              </a:rPr>
            </a:br>
            <a:r>
              <a:rPr lang="en-US" sz="1000" dirty="0">
                <a:cs typeface="Calibri"/>
              </a:rPr>
              <a:t>An entry is added for each chip if a number of pixel &gt; 100 fired in the same event </a:t>
            </a:r>
          </a:p>
        </p:txBody>
      </p:sp>
    </p:spTree>
    <p:extLst>
      <p:ext uri="{BB962C8B-B14F-4D97-AF65-F5344CB8AC3E}">
        <p14:creationId xmlns:p14="http://schemas.microsoft.com/office/powerpoint/2010/main" val="391493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5" y="116457"/>
            <a:ext cx="7499709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QC shifter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Char char="•"/>
            </a:pPr>
            <a:r>
              <a:rPr lang="en-US" dirty="0"/>
              <a:t>Main tasks: </a:t>
            </a:r>
            <a:r>
              <a:rPr lang="en-US" u="sng" dirty="0"/>
              <a:t>execute QC</a:t>
            </a:r>
            <a:r>
              <a:rPr lang="en-US" dirty="0"/>
              <a:t>, monitor the status of the Outer Barrel</a:t>
            </a:r>
            <a:endParaRPr lang="en-US" dirty="0"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DCS machine: aliitsdcs4.cern.ch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Username for DCS machine: itsshif2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shift leader for password)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QC executed on FLP machine: flpits6.cern.ch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Picture 3" descr="THR_run5016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997973"/>
            <a:ext cx="10998200" cy="3899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2484" y="226484"/>
            <a:ext cx="274320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Results of the analysis of the QC_FHR are shown In the following web interface: </a:t>
            </a:r>
            <a:r>
              <a:rPr lang="en-US" sz="1400" dirty="0">
                <a:cs typeface="Calibri"/>
                <a:hlinkClick r:id="rId3"/>
              </a:rPr>
              <a:t>https://qcg-test.cern.ch/?page=layoutShow&amp;layoutId=5e3c6ae923836bd5a7b01cb9&amp;layoutName=ITS_THR_IB</a:t>
            </a:r>
            <a:endParaRPr lang="en-US" sz="1400" dirty="0">
              <a:hlinkClick r:id="rId3"/>
            </a:endParaRPr>
          </a:p>
          <a:p>
            <a:pPr algn="ctr"/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29633" y="1955800"/>
            <a:ext cx="2798233" cy="4015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5382" y="1955799"/>
            <a:ext cx="2755900" cy="4015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7047" y="1955798"/>
            <a:ext cx="2724150" cy="4015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26963" y="1955797"/>
            <a:ext cx="2724150" cy="4015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649" y="6057899"/>
            <a:ext cx="143086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Layer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1982" y="6057898"/>
            <a:ext cx="143086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Layer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8315" y="6057897"/>
            <a:ext cx="1716617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Layer 2</a:t>
            </a:r>
            <a:r>
              <a:rPr lang="en-US" dirty="0">
                <a:cs typeface="Calibri"/>
              </a:rPr>
              <a:t> TOP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98981" y="6057896"/>
            <a:ext cx="2235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Layer 2</a:t>
            </a:r>
            <a:r>
              <a:rPr lang="en-US" dirty="0">
                <a:cs typeface="Calibri"/>
              </a:rPr>
              <a:t> BOTTOM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042648" y="2237313"/>
            <a:ext cx="114511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QC running</a:t>
            </a:r>
            <a:r>
              <a:rPr lang="en-US" sz="1400" dirty="0">
                <a:cs typeface="Calibri"/>
              </a:rPr>
              <a:t> progression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42647" y="3539062"/>
            <a:ext cx="114511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Threshold map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42646" y="4872561"/>
            <a:ext cx="1145117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Dead pixels map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76550" y="4224867"/>
            <a:ext cx="1073149" cy="2207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23483" y="6407149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/>
              <a:t>Staves L1_00-L1_07</a:t>
            </a:r>
            <a:r>
              <a:rPr lang="en-US" sz="1000" dirty="0">
                <a:cs typeface="Calibri"/>
              </a:rPr>
              <a:t> empty in this example because of a problem on ibt1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202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5" y="116457"/>
            <a:ext cx="7520875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QC shifter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Char char="•"/>
            </a:pPr>
            <a:r>
              <a:rPr lang="en-US" dirty="0"/>
              <a:t>Main tasks: execute QC, </a:t>
            </a:r>
            <a:r>
              <a:rPr lang="en-US" u="sng" dirty="0"/>
              <a:t>monitor the status of the</a:t>
            </a:r>
            <a:r>
              <a:rPr lang="en-US" dirty="0"/>
              <a:t> Outer Barrel</a:t>
            </a:r>
            <a:endParaRPr lang="en-US" dirty="0"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DCS machine: aliitsdcs4.cern.ch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Username for DCS machine: itsshif2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shift leader for password)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QC executed on FLP machine: flpits6.cern.ch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Picture 3" descr="Screenshot 2020-09-30 at 08.40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" y="2012713"/>
            <a:ext cx="6743700" cy="3890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861484"/>
            <a:ext cx="4330700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Monitoring of the OB staves (at the moment, 1/10/2020) is done using the FSM panel and is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presently </a:t>
            </a:r>
            <a:r>
              <a:rPr lang="en-US" dirty="0">
                <a:cs typeface="Calibri"/>
              </a:rPr>
              <a:t>limited to the status of L6 staves.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The shifter must verify that the "top node" of the FSM is always in status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"STANDBY"</a:t>
            </a:r>
            <a:r>
              <a:rPr lang="en-US" dirty="0">
                <a:cs typeface="Calibri"/>
              </a:rPr>
              <a:t>. (In the attached example the top node is in status "CAN_NOT_READY)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53367" y="2912533"/>
            <a:ext cx="3647016" cy="2959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4483" y="5909733"/>
            <a:ext cx="173778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FSM top node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4309533" y="2880782"/>
            <a:ext cx="3774016" cy="1731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21650" y="3835400"/>
            <a:ext cx="3632200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</a:t>
            </a:r>
            <a:r>
              <a:rPr lang="en-US" dirty="0">
                <a:cs typeface="Calibri"/>
              </a:rPr>
              <a:t> lock mechanism regulates the right to apply commands to the components of the FSM.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If the lock is RED you cannot send command and change the status of a component.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Shifter is not supposed to do so.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80824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5" y="116457"/>
            <a:ext cx="8092375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QC shifter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Char char="•"/>
            </a:pPr>
            <a:r>
              <a:rPr lang="en-US" dirty="0"/>
              <a:t>Main tasks: execute QC, </a:t>
            </a:r>
            <a:r>
              <a:rPr lang="en-US" u="sng" dirty="0"/>
              <a:t>monitor the status of the</a:t>
            </a:r>
            <a:r>
              <a:rPr lang="en-US" dirty="0"/>
              <a:t> Outer Barrel</a:t>
            </a:r>
            <a:endParaRPr lang="en-US" dirty="0"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DCS machine: aliitsdcs4.cern.ch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Username for DCS machine: itsshif2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shift leader for password)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QC executed on FLP machine: flpits6.cern.ch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Picture 3" descr="Screenshot 2020-09-30 at 08.40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7" y="2012713"/>
            <a:ext cx="6743700" cy="3890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1817" y="1432984"/>
            <a:ext cx="43307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The FSM tree can be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expanded </a:t>
            </a:r>
            <a:r>
              <a:rPr lang="en-US" dirty="0">
                <a:cs typeface="Calibri"/>
              </a:rPr>
              <a:t>to read HIC parameter panel, useful in case of failure of a stave.</a:t>
            </a:r>
          </a:p>
        </p:txBody>
      </p:sp>
      <p:pic>
        <p:nvPicPr>
          <p:cNvPr id="4" name="Picture 5" descr="Screenshot 2020-09-30 at 08.40.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16" y="3214384"/>
            <a:ext cx="2743200" cy="1572233"/>
          </a:xfrm>
          <a:prstGeom prst="rect">
            <a:avLst/>
          </a:prstGeom>
        </p:spPr>
      </p:pic>
      <p:pic>
        <p:nvPicPr>
          <p:cNvPr id="7" name="Picture 7" descr="Screenshot 2020-09-30 at 08.40.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703959"/>
            <a:ext cx="2743200" cy="2074750"/>
          </a:xfrm>
          <a:prstGeom prst="rect">
            <a:avLst/>
          </a:prstGeom>
        </p:spPr>
      </p:pic>
      <p:pic>
        <p:nvPicPr>
          <p:cNvPr id="9" name="Picture 9" descr="Screenshot 2020-09-30 at 08.41.0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984" y="4196034"/>
            <a:ext cx="2743200" cy="1577431"/>
          </a:xfrm>
          <a:prstGeom prst="rect">
            <a:avLst/>
          </a:prstGeom>
        </p:spPr>
      </p:pic>
      <p:pic>
        <p:nvPicPr>
          <p:cNvPr id="11" name="Picture 11" descr="Screenshot 2020-09-30 at 08.41.2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817" y="4654680"/>
            <a:ext cx="2743200" cy="1972474"/>
          </a:xfrm>
          <a:prstGeom prst="rect">
            <a:avLst/>
          </a:prstGeom>
        </p:spPr>
      </p:pic>
      <p:pic>
        <p:nvPicPr>
          <p:cNvPr id="13" name="Picture 13" descr="Screenshot 2020-09-30 at 08.41.3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1317" y="5058589"/>
            <a:ext cx="2743200" cy="179965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420284" y="1595968"/>
            <a:ext cx="6345765" cy="1835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3780366" y="1680634"/>
            <a:ext cx="3975100" cy="2099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5124448" y="1871133"/>
            <a:ext cx="2631018" cy="240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6468530" y="2156882"/>
            <a:ext cx="1318685" cy="272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7876111" y="2283883"/>
            <a:ext cx="80437" cy="3359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</a:t>
            </a:r>
            <a:r>
              <a:rPr lang="en-US" u="sng" dirty="0">
                <a:cs typeface="Arial"/>
              </a:rPr>
              <a:t>execute runs</a:t>
            </a:r>
            <a:r>
              <a:rPr lang="en-US" dirty="0">
                <a:cs typeface="Arial"/>
              </a:rPr>
              <a:t>, monitor the status of the Inner Barrel​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endParaRPr lang="en-US"/>
          </a:p>
        </p:txBody>
      </p:sp>
      <p:pic>
        <p:nvPicPr>
          <p:cNvPr id="4" name="Picture 4" descr="Screenshot from 2020-09-29 16-11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9" y="1866036"/>
            <a:ext cx="7008283" cy="43641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446243" y="1935033"/>
            <a:ext cx="6565820" cy="729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74324" y="1741097"/>
            <a:ext cx="3979652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Output of Inner Barrel is collected through 8 CRUs. Mounted on 4 FLPs.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dirty="0"/>
              <a:t>Before start a run one must be sure that all the 8 CRUs are selected.</a:t>
            </a:r>
          </a:p>
          <a:p>
            <a:endParaRPr lang="en-US" dirty="0"/>
          </a:p>
          <a:p>
            <a:r>
              <a:rPr lang="en-US" dirty="0">
                <a:cs typeface="Calibri"/>
              </a:rPr>
              <a:t>If not yet gray (as in figure) click on each line with left button of the mouse in order to select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4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5" y="116457"/>
            <a:ext cx="8346375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QC shifter</a:t>
            </a:r>
            <a:endParaRPr lang="en-US" dirty="0">
              <a:solidFill>
                <a:srgbClr val="00B0F0"/>
              </a:solidFill>
            </a:endParaRPr>
          </a:p>
          <a:p>
            <a:pPr marL="285750" indent="-285750">
              <a:buChar char="•"/>
            </a:pPr>
            <a:r>
              <a:rPr lang="en-US" dirty="0"/>
              <a:t>Main tasks: execute QC, </a:t>
            </a:r>
            <a:r>
              <a:rPr lang="en-US" u="sng" dirty="0"/>
              <a:t>monitor the status of the</a:t>
            </a:r>
            <a:r>
              <a:rPr lang="en-US" dirty="0"/>
              <a:t> Outer Barrel</a:t>
            </a:r>
            <a:endParaRPr lang="en-US" dirty="0">
              <a:cs typeface="Calibri"/>
            </a:endParaRP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DCS machine: aliitsdcs4.cern.ch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Username for DCS machine: itsshif2</a:t>
            </a:r>
            <a:r>
              <a:rPr lang="en-US" dirty="0">
                <a:solidFill>
                  <a:srgbClr val="FF0000"/>
                </a:solidFill>
                <a:cs typeface="Calibri"/>
              </a:rPr>
              <a:t> (ask shift leader for password)</a:t>
            </a:r>
          </a:p>
          <a:p>
            <a:pPr marL="285750" indent="-285750">
              <a:buChar char="•"/>
            </a:pPr>
            <a:r>
              <a:rPr lang="en-US" dirty="0">
                <a:solidFill>
                  <a:srgbClr val="FF0000"/>
                </a:solidFill>
              </a:rPr>
              <a:t>QC executed on FLP machine: flpits6.cern.ch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Picture 3" descr="Screenshot 2020-09-30 at 08.42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822120"/>
            <a:ext cx="5611283" cy="4928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4150" y="1909233"/>
            <a:ext cx="4955116" cy="45243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</a:t>
            </a:r>
            <a:r>
              <a:rPr lang="en-US" dirty="0">
                <a:cs typeface="Calibri"/>
              </a:rPr>
              <a:t> second panel is available in the DCS machine aliitsdcs4, for detector status monitoring: the alarm panel.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Each line in this table corresponds to a warning or an alarm. They can be CAME (source is still active) or WENT (source is not active).</a:t>
            </a:r>
          </a:p>
          <a:p>
            <a:r>
              <a:rPr lang="en-US" dirty="0">
                <a:cs typeface="Calibri"/>
              </a:rPr>
              <a:t>Last column provide information about the appearance time of the warning/alarm.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Presence of new warning/alarm must be notified to the SL.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Notice that, an alarm could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change from CAME and WENT rapidly</a:t>
            </a:r>
            <a:r>
              <a:rPr lang="en-US" dirty="0">
                <a:cs typeface="Calibri"/>
              </a:rPr>
              <a:t>; in this case it could be a false alarm. It still must be notified to shift leader.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110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reenshot 2020-09-29 at 23.13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0" y="1094623"/>
            <a:ext cx="11455879" cy="1390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6966" y="274607"/>
            <a:ext cx="865229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/>
              <a:t>Mattermost</a:t>
            </a:r>
            <a:r>
              <a:rPr lang="en-US" sz="2800" dirty="0"/>
              <a:t> "</a:t>
            </a:r>
            <a:r>
              <a:rPr lang="en-US" sz="2800" dirty="0">
                <a:cs typeface="Calibri"/>
              </a:rPr>
              <a:t>Commissioning Shifts" channel header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9177" y="1966822"/>
            <a:ext cx="497456" cy="1831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57" y="3725173"/>
            <a:ext cx="1981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Link to the Manual for shifters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490158" y="1981199"/>
            <a:ext cx="310551" cy="68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6360" y="2618117"/>
            <a:ext cx="2124974" cy="66070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Link to the Manual for experts</a:t>
            </a:r>
            <a:endParaRPr lang="en-US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582837" y="1952444"/>
            <a:ext cx="526211" cy="177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24020" y="3710796"/>
            <a:ext cx="212497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Link to the Logbook</a:t>
            </a:r>
            <a:endParaRPr lang="en-US" dirty="0" err="1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5279364" y="1938067"/>
            <a:ext cx="209910" cy="897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36208" y="2833777"/>
            <a:ext cx="3045124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Autojoin link to the always open </a:t>
            </a:r>
            <a:r>
              <a:rPr lang="en-US" dirty="0" err="1">
                <a:cs typeface="Calibri"/>
              </a:rPr>
              <a:t>Vidyo</a:t>
            </a:r>
            <a:r>
              <a:rPr lang="en-US" dirty="0">
                <a:cs typeface="Calibri"/>
              </a:rPr>
              <a:t> virtual room for shifters and experts</a:t>
            </a:r>
            <a:endParaRPr lang="en-US" dirty="0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7315198" y="2096218"/>
            <a:ext cx="1098429" cy="114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8220971" y="2024331"/>
            <a:ext cx="207033" cy="117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8370495" y="2067462"/>
            <a:ext cx="1015041" cy="108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8623" y="3250719"/>
            <a:ext cx="212497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Links to the QC web interface</a:t>
            </a:r>
            <a:endParaRPr lang="en-US" dirty="0" err="1"/>
          </a:p>
        </p:txBody>
      </p:sp>
      <p:sp>
        <p:nvSpPr>
          <p:cNvPr id="3" name="TextBox 2"/>
          <p:cNvSpPr txBox="1"/>
          <p:nvPr/>
        </p:nvSpPr>
        <p:spPr>
          <a:xfrm>
            <a:off x="2501900" y="5306483"/>
            <a:ext cx="574886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Always keep</a:t>
            </a:r>
            <a:r>
              <a:rPr lang="en-US" sz="2400" dirty="0">
                <a:cs typeface="Calibri"/>
              </a:rPr>
              <a:t> the </a:t>
            </a:r>
            <a:r>
              <a:rPr lang="en-US" sz="2400" dirty="0" err="1">
                <a:cs typeface="Calibri"/>
              </a:rPr>
              <a:t>Mattermost</a:t>
            </a:r>
            <a:r>
              <a:rPr lang="en-US" sz="2400" dirty="0">
                <a:cs typeface="Calibri"/>
              </a:rPr>
              <a:t> chat OPEN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113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</a:t>
            </a:r>
            <a:r>
              <a:rPr lang="en-US" u="sng" dirty="0">
                <a:cs typeface="Arial"/>
              </a:rPr>
              <a:t>execute runs</a:t>
            </a:r>
            <a:r>
              <a:rPr lang="en-US" dirty="0">
                <a:cs typeface="Arial"/>
              </a:rPr>
              <a:t>, monitor the status of the Inner Barrel​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4" name="Picture 4" descr="Screenshot from 2020-09-29 16-11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9" y="1866036"/>
            <a:ext cx="7008283" cy="43641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711450" y="1935033"/>
            <a:ext cx="5300613" cy="48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58991" y="1730514"/>
            <a:ext cx="3979652" cy="36933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The run type can be selected through this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drop down</a:t>
            </a:r>
            <a:r>
              <a:rPr lang="en-US" dirty="0">
                <a:cs typeface="Calibri"/>
              </a:rPr>
              <a:t> menu.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Three kind of runs are normally executed: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ThresholdScan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FakeHitRate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ReadoutTest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Rarely shift leader can ask to execute: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RUConfigDump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To select a run, click on it. </a:t>
            </a:r>
          </a:p>
        </p:txBody>
      </p:sp>
    </p:spTree>
    <p:extLst>
      <p:ext uri="{BB962C8B-B14F-4D97-AF65-F5344CB8AC3E}">
        <p14:creationId xmlns:p14="http://schemas.microsoft.com/office/powerpoint/2010/main" val="199999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</a:t>
            </a:r>
            <a:r>
              <a:rPr lang="en-US" u="sng" dirty="0">
                <a:cs typeface="Arial"/>
              </a:rPr>
              <a:t>execute runs</a:t>
            </a:r>
            <a:r>
              <a:rPr lang="en-US" dirty="0">
                <a:cs typeface="Arial"/>
              </a:rPr>
              <a:t>, monitor the status of the Inner Barrel​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Screenshot from 2020-09-29 16-11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9" y="1866036"/>
            <a:ext cx="7008283" cy="43641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288092" y="1935033"/>
            <a:ext cx="6723971" cy="2296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1192" y="1022229"/>
            <a:ext cx="3979652" cy="53553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When executing </a:t>
            </a:r>
            <a:r>
              <a:rPr lang="en-US" dirty="0" err="1">
                <a:cs typeface="Calibri"/>
              </a:rPr>
              <a:t>ThresholdScan</a:t>
            </a:r>
            <a:r>
              <a:rPr lang="en-US" dirty="0">
                <a:cs typeface="Calibri"/>
              </a:rPr>
              <a:t> or </a:t>
            </a:r>
            <a:r>
              <a:rPr lang="en-US" dirty="0" err="1">
                <a:cs typeface="Calibri"/>
              </a:rPr>
              <a:t>FakeHitRate</a:t>
            </a:r>
            <a:r>
              <a:rPr lang="en-US" dirty="0">
                <a:cs typeface="Calibri"/>
              </a:rPr>
              <a:t> a configuration file needs to be selected.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The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field called "Option"</a:t>
            </a:r>
            <a:r>
              <a:rPr lang="en-US" dirty="0">
                <a:cs typeface="Calibri"/>
              </a:rPr>
              <a:t> can be used to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choose </a:t>
            </a:r>
            <a:r>
              <a:rPr lang="en-US" dirty="0">
                <a:cs typeface="Calibri"/>
              </a:rPr>
              <a:t>a configuration file.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 the case of </a:t>
            </a:r>
            <a:r>
              <a:rPr lang="en-US" dirty="0" err="1">
                <a:cs typeface="Calibri"/>
              </a:rPr>
              <a:t>ReadoutTest</a:t>
            </a:r>
            <a:r>
              <a:rPr lang="en-US" dirty="0">
                <a:cs typeface="Calibri"/>
              </a:rPr>
              <a:t> config file is not needed, the value to be used is:</a:t>
            </a:r>
          </a:p>
          <a:p>
            <a:r>
              <a:rPr lang="en-US" dirty="0">
                <a:cs typeface="Calibri"/>
              </a:rPr>
              <a:t> --skip</a:t>
            </a:r>
          </a:p>
          <a:p>
            <a:r>
              <a:rPr lang="en-US" dirty="0">
                <a:cs typeface="Calibri"/>
              </a:rPr>
              <a:t>In the case of </a:t>
            </a:r>
            <a:r>
              <a:rPr lang="en-US" dirty="0" err="1">
                <a:cs typeface="Calibri"/>
              </a:rPr>
              <a:t>ThresholdScan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FakeHitRate</a:t>
            </a:r>
            <a:r>
              <a:rPr lang="en-US" dirty="0">
                <a:cs typeface="Calibri"/>
              </a:rPr>
              <a:t>, the full line, containing the path of the configuration file is reported in the manual, chapter "Shift schedule and </a:t>
            </a:r>
            <a:r>
              <a:rPr lang="en-US" dirty="0" err="1">
                <a:cs typeface="Calibri"/>
              </a:rPr>
              <a:t>and</a:t>
            </a:r>
            <a:r>
              <a:rPr lang="en-US" dirty="0">
                <a:cs typeface="Calibri"/>
              </a:rPr>
              <a:t> tasks".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Be sure that you are using the correct Options for each run.</a:t>
            </a:r>
          </a:p>
        </p:txBody>
      </p:sp>
    </p:spTree>
    <p:extLst>
      <p:ext uri="{BB962C8B-B14F-4D97-AF65-F5344CB8AC3E}">
        <p14:creationId xmlns:p14="http://schemas.microsoft.com/office/powerpoint/2010/main" val="270045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</a:t>
            </a:r>
            <a:r>
              <a:rPr lang="en-US" u="sng" dirty="0">
                <a:cs typeface="Arial"/>
              </a:rPr>
              <a:t>execute runs</a:t>
            </a:r>
            <a:r>
              <a:rPr lang="en-US" dirty="0">
                <a:cs typeface="Arial"/>
              </a:rPr>
              <a:t>, monitor the status of the Inner Barrel​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Screenshot from 2020-09-29 16-11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9" y="1866036"/>
            <a:ext cx="7008283" cy="43641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474997" y="1935033"/>
            <a:ext cx="6537066" cy="275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52359" y="1583146"/>
            <a:ext cx="3937319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At this point the run can be executed.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CLICK button "START RUN" to launch it.</a:t>
            </a:r>
          </a:p>
        </p:txBody>
      </p:sp>
    </p:spTree>
    <p:extLst>
      <p:ext uri="{BB962C8B-B14F-4D97-AF65-F5344CB8AC3E}">
        <p14:creationId xmlns:p14="http://schemas.microsoft.com/office/powerpoint/2010/main" val="210047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</a:t>
            </a:r>
            <a:r>
              <a:rPr lang="en-US" u="sng" dirty="0">
                <a:cs typeface="Arial"/>
              </a:rPr>
              <a:t>execute runs</a:t>
            </a:r>
            <a:r>
              <a:rPr lang="en-US" dirty="0">
                <a:cs typeface="Arial"/>
              </a:rPr>
              <a:t>, monitor the status of the Inner Barrel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 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Screenshot from 2020-09-29 16-11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9" y="1866036"/>
            <a:ext cx="7008283" cy="43641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623638" y="1935033"/>
            <a:ext cx="3388425" cy="1275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1192" y="1022229"/>
            <a:ext cx="3979652" cy="53553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When a run is launched, a lot of messages are reported in the right part of the panel.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These messages carry a lot of information about execution of the run. </a:t>
            </a:r>
            <a:endParaRPr lang="en-US"/>
          </a:p>
          <a:p>
            <a:r>
              <a:rPr lang="en-US" dirty="0">
                <a:cs typeface="Calibri"/>
              </a:rPr>
              <a:t>Four main sections can be identified: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Initialization of the run, including run number definition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Chips configuration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Run steps execution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End of the run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ThresholdScan</a:t>
            </a:r>
            <a:r>
              <a:rPr lang="en-US" dirty="0">
                <a:cs typeface="Calibri"/>
              </a:rPr>
              <a:t> and </a:t>
            </a:r>
            <a:r>
              <a:rPr lang="en-US" dirty="0" err="1">
                <a:cs typeface="Calibri"/>
              </a:rPr>
              <a:t>FakeHitRate</a:t>
            </a:r>
            <a:r>
              <a:rPr lang="en-US" dirty="0">
                <a:cs typeface="Calibri"/>
              </a:rPr>
              <a:t> have a fixed number of steps and stop automatically. </a:t>
            </a:r>
            <a:r>
              <a:rPr lang="en-US" dirty="0" err="1">
                <a:cs typeface="Calibri"/>
              </a:rPr>
              <a:t>ReadoutTest</a:t>
            </a:r>
            <a:r>
              <a:rPr lang="en-US" dirty="0">
                <a:cs typeface="Calibri"/>
              </a:rPr>
              <a:t> must be stopped manually according to schedule. </a:t>
            </a:r>
          </a:p>
          <a:p>
            <a:r>
              <a:rPr lang="en-US" dirty="0">
                <a:cs typeface="Calibri"/>
              </a:rPr>
              <a:t>At the end of the run clear messages about quality of the run are reported.</a:t>
            </a:r>
          </a:p>
        </p:txBody>
      </p:sp>
    </p:spTree>
    <p:extLst>
      <p:ext uri="{BB962C8B-B14F-4D97-AF65-F5344CB8AC3E}">
        <p14:creationId xmlns:p14="http://schemas.microsoft.com/office/powerpoint/2010/main" val="412753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</a:t>
            </a:r>
            <a:r>
              <a:rPr lang="en-US" u="sng" dirty="0">
                <a:cs typeface="Arial"/>
              </a:rPr>
              <a:t>execute runs</a:t>
            </a:r>
            <a:r>
              <a:rPr lang="en-US" dirty="0">
                <a:cs typeface="Arial"/>
              </a:rPr>
              <a:t>, monitor the status of the Inner Barrel​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Screenshot from 2020-09-29 16-11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9" y="1866036"/>
            <a:ext cx="7008283" cy="43641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259338" y="1935033"/>
            <a:ext cx="6752725" cy="2512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1192" y="1022229"/>
            <a:ext cx="3979652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Led "Running?" tells you if the run is in execution: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Red</a:t>
            </a:r>
            <a:r>
              <a:rPr lang="en-US" dirty="0">
                <a:cs typeface="Calibri"/>
              </a:rPr>
              <a:t> "No" = No running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Green "Yes</a:t>
            </a:r>
            <a:r>
              <a:rPr lang="en-US" dirty="0">
                <a:cs typeface="Calibri"/>
              </a:rPr>
              <a:t>" = Running</a:t>
            </a:r>
            <a:r>
              <a:rPr lang="en-US" dirty="0">
                <a:ea typeface="+mn-lt"/>
                <a:cs typeface="+mn-lt"/>
              </a:rPr>
              <a:t> ongoing</a:t>
            </a:r>
          </a:p>
          <a:p>
            <a:r>
              <a:rPr lang="en-US" dirty="0">
                <a:cs typeface="Calibri"/>
              </a:rPr>
              <a:t>Actually from the messages it become clear which is the status of ongoing run.</a:t>
            </a:r>
          </a:p>
          <a:p>
            <a:r>
              <a:rPr lang="en-US" dirty="0">
                <a:cs typeface="Calibri"/>
              </a:rPr>
              <a:t>Button "START RUN" become unclickable when the run is ongoing.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2754582" y="3023958"/>
            <a:ext cx="5171217" cy="1470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31191" y="3535471"/>
            <a:ext cx="3979652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It could happen that the led "Running?" remains green "Yes" also when the run is actually finished.</a:t>
            </a:r>
          </a:p>
          <a:p>
            <a:r>
              <a:rPr lang="en-US" dirty="0">
                <a:cs typeface="Calibri"/>
              </a:rPr>
              <a:t>If you are sure that the run is actually finished, you can click "CLEAR RUN ERROR" button to make the "START RUN" button clickable again.</a:t>
            </a:r>
          </a:p>
        </p:txBody>
      </p:sp>
    </p:spTree>
    <p:extLst>
      <p:ext uri="{BB962C8B-B14F-4D97-AF65-F5344CB8AC3E}">
        <p14:creationId xmlns:p14="http://schemas.microsoft.com/office/powerpoint/2010/main" val="297879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</a:t>
            </a:r>
            <a:r>
              <a:rPr lang="en-US" u="sng" dirty="0">
                <a:cs typeface="Arial"/>
              </a:rPr>
              <a:t>execute runs</a:t>
            </a:r>
            <a:r>
              <a:rPr lang="en-US" dirty="0">
                <a:cs typeface="Arial"/>
              </a:rPr>
              <a:t>, monitor the status of the Inner Barrel​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DCS machine: aliitsdcs2.cern.ch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Screenshot from 2020-09-29 16-11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89" y="1866036"/>
            <a:ext cx="7008283" cy="436417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711451" y="1935033"/>
            <a:ext cx="5300612" cy="272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1192" y="1022229"/>
            <a:ext cx="3979652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If you need to stop a run (this is usually the case of </a:t>
            </a:r>
            <a:r>
              <a:rPr lang="en-US" dirty="0" err="1">
                <a:cs typeface="Calibri"/>
              </a:rPr>
              <a:t>ReadoutTest</a:t>
            </a:r>
            <a:r>
              <a:rPr lang="en-US" dirty="0">
                <a:cs typeface="Calibri"/>
              </a:rPr>
              <a:t>) you have to click on "STOP RUN" button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9817" y="3962401"/>
            <a:ext cx="3494616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Do NOT click "STOP RUN" if the run is already finished.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02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67" y="99484"/>
            <a:ext cx="8255000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DAQ shifter</a:t>
            </a:r>
            <a:r>
              <a:rPr lang="en-US" dirty="0">
                <a:solidFill>
                  <a:srgbClr val="FF0000"/>
                </a:solidFill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Main tasks: </a:t>
            </a:r>
            <a:r>
              <a:rPr lang="en-US" u="sng" dirty="0">
                <a:cs typeface="Arial"/>
              </a:rPr>
              <a:t>execute runs</a:t>
            </a:r>
            <a:r>
              <a:rPr lang="en-US" dirty="0">
                <a:cs typeface="Arial"/>
              </a:rPr>
              <a:t>, monitor the status of the Inner Barrel​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Calibri"/>
              </a:rPr>
              <a:t>DCS machine: aliitsdcs2.cern.ch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Username for DCS machine: 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itsshift</a:t>
            </a:r>
            <a:r>
              <a:rPr lang="en-US" dirty="0">
                <a:solidFill>
                  <a:srgbClr val="FF0000"/>
                </a:solidFill>
                <a:cs typeface="Arial"/>
              </a:rPr>
              <a:t> (ask password to the shift leader)​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04" y="4877558"/>
            <a:ext cx="6408827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At the end of each</a:t>
            </a:r>
            <a:r>
              <a:rPr lang="en-US" sz="1600" dirty="0">
                <a:cs typeface="Calibri"/>
              </a:rPr>
              <a:t> run, 8 entries are created automatically in the logbook. These correspond to the 8 CRUs included in the data taking, called: 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Layer0 : ibt0, ibb0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Layer1 : ibt1, ibb1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ea typeface="+mn-lt"/>
                <a:cs typeface="+mn-lt"/>
              </a:rPr>
              <a:t>Layer2 : ibt2a, ibt2b, ibb2a, ibb2b</a:t>
            </a:r>
          </a:p>
          <a:p>
            <a:r>
              <a:rPr lang="en-US" sz="1600" dirty="0">
                <a:ea typeface="+mn-lt"/>
                <a:cs typeface="+mn-lt"/>
              </a:rPr>
              <a:t>Shifters must verify that all the 8 entries are create and that the associated run number is the correct one.</a:t>
            </a:r>
          </a:p>
        </p:txBody>
      </p:sp>
      <p:pic>
        <p:nvPicPr>
          <p:cNvPr id="5" name="Picture 6" descr="Screenshot 2020-09-30 at 08.21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67" y="1181331"/>
            <a:ext cx="10246783" cy="3479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6084" y="4914900"/>
            <a:ext cx="4392084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As described in the manual: ​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cs typeface="Arial"/>
              </a:rPr>
              <a:t>if some of these entries are not created, they need to create by hand​</a:t>
            </a:r>
            <a:r>
              <a:rPr lang="en-US" sz="1600" dirty="0">
                <a:cs typeface="Calibri"/>
              </a:rPr>
              <a:t>, following a model provided on the shifter manual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cs typeface="Arial"/>
              </a:rPr>
              <a:t>If the run number is wrong, shift leader </a:t>
            </a:r>
            <a:r>
              <a:rPr lang="en-US" sz="1600" dirty="0">
                <a:cs typeface="Calibri"/>
              </a:rPr>
              <a:t>must be contacted and notified</a:t>
            </a:r>
          </a:p>
        </p:txBody>
      </p:sp>
      <p:pic>
        <p:nvPicPr>
          <p:cNvPr id="3" name="Picture 6" descr="Screenshot 2020-09-30 at 08.21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67" y="1181331"/>
            <a:ext cx="10246783" cy="34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2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701BAE73B534882DC647FB47D88C0" ma:contentTypeVersion="0" ma:contentTypeDescription="Create a new document." ma:contentTypeScope="" ma:versionID="0ba6b8f63d46e92836dfe7470813e5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0BFDC-DD91-42DC-9CF0-FF77E41A3A5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1B548A-D3B7-429D-B55F-BB7FEE9A1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B97B4F-D6F2-45AF-AD09-9257CBAF36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</cp:revision>
  <dcterms:created xsi:type="dcterms:W3CDTF">2012-07-27T01:16:44Z</dcterms:created>
  <dcterms:modified xsi:type="dcterms:W3CDTF">2020-10-01T12:55:19Z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0x0101001D9701BAE73B534882DC647FB47D88C0</vt:lpwstr>
  </property>
</Properties>
</file>