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56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221"/>
    <p:restoredTop sz="96405"/>
  </p:normalViewPr>
  <p:slideViewPr>
    <p:cSldViewPr snapToGrid="0" snapToObjects="1">
      <p:cViewPr varScale="1">
        <p:scale>
          <a:sx n="107" d="100"/>
          <a:sy n="107" d="100"/>
        </p:scale>
        <p:origin x="19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59988-3306-D141-B96A-BFD7F48A2AC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DAFFE-DBB1-084B-B1D9-3BE9AC34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7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056A-0E57-2040-9E51-CF5BAEAD8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FC9C2-3C46-C044-B1F8-24B02A30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91B1D-B9DF-194B-8AF4-FE76EC32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6FB4-456A-DF45-BFD9-059F9D98AF6E}" type="datetime1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3A8E5-370D-B545-8DD3-22C9F3B2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15550-5248-F54A-B5E2-6D158039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2128-147C-324E-BF4B-DC165EE0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0B861-DFC6-7A4B-9A39-3DD9C09B0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20673-46FB-6A4F-A859-E00C2C80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3DE0-5CE4-F34C-9EA8-98EA70453887}" type="datetime1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C9AD3-BFB1-8C42-9722-4C6FF34B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6D387-FC1D-9149-94F8-B2D13D7D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9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394BD-8D10-7147-883B-422EEF81E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6839C-7FE7-3C46-A8C0-32FDAB3D0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232DA-F5AC-FE44-8B9C-46AFA5E5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6B8E-1499-5148-B2B9-1BC469A10B52}" type="datetime1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245A4-0362-DB4B-9F70-87E45CF9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A52DF-3E4C-984E-BF78-3B7D155F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8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E212-27DD-4A4E-BF2C-E2E1CF3B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A19C8-A307-3649-BBA4-B4BB56FBA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E1F28-52E6-004D-B6BB-FB5BD6FB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FF8-DB73-634D-8402-C2ED127751B6}" type="datetime1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AB670-6D28-814A-8A5C-877DDCED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4C90-1F84-8B4B-AE57-1AFEAD0C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76B2-F6BB-6347-B894-073E99AC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90FC5-7856-5447-8C07-15DC64CD7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49C1A-5076-DA44-BE2C-3B7A0628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539-4E8D-5A44-BB86-22B3A94AE561}" type="datetime1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962DC-0461-9046-AFF3-76759F89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23246-D9D5-AD44-BFF3-8AD0C86B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5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66C0-182D-7B4A-920A-3AD4067F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767B-66DF-F84E-9FED-1E2EBA946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2C30A-FD32-234E-990B-66E163B3D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18E69-1B43-E14C-806D-B3234B99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0D37-1E48-8B41-BF95-063687549535}" type="datetime1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585F3-4C6B-F741-BF29-942CACD3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C7F82-EF35-2740-BA34-E2DE6F41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A9BA-20FF-EE4C-BB1A-0D49215E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9CCEA-5BA4-D744-9119-97F68A74C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0249D-0383-A842-B590-C9534EC90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83ACC-8BCC-F648-8DB5-0ED5F6822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37CA6-AA91-134B-A75A-CDFFB5B50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4D72B-AD40-F44F-BE18-84B036A6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4C27-61A6-A643-9CD5-4AEE018DB84E}" type="datetime1">
              <a:rPr lang="en-US" smtClean="0"/>
              <a:t>10/12/20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556A4-7ADD-FC4F-B080-AD2423A2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4EE73-8764-5D4D-8556-D302F7D5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8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C03E-A698-4740-ACFC-AF168910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43470-1112-6E4E-A5FD-3BA132BD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730-463A-924F-8F61-0FD7B79C8C81}" type="datetime1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90786-3B89-8740-8B37-DE0ADC2E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8A5F-3667-F641-B2CA-A18BD3D7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72889-E6C5-F548-8FD3-300B5436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F01-A950-E24D-B961-68B40FA361CB}" type="datetime1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E9867-57CB-AA49-A667-97128F93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2D44-0D58-B549-A7A9-1DCBC838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4E09-5C97-0D4D-9A07-63E781A3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23DF-B577-9143-B1AB-9123AD17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670D4-7DAA-E047-8A19-642F6911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5E3B9-B220-C746-B246-3B2C8B62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7B21-CE54-BF41-99F4-0DDF69CC4F52}" type="datetime1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CD983-2C5F-A248-AEEA-35648138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A5E9B-41C8-8A45-A2E2-830C5E44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1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7D7F-F6B0-8D4F-AB83-2A9AAD00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1AAF4-0265-2647-9C6C-2CC5F9F16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87337-6432-4C4D-BE45-35C219BE1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75ECD-9002-294A-ACBC-230B7391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621D-93A7-3349-A108-6230B4EEC292}" type="datetime1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7AE73-5070-9B4E-BCAC-C6C36E4E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B4C35-7CB1-2441-A9DF-98320918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4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EEED7-306C-0F47-B500-D7F17F89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492E-1738-8A40-946E-426E06494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8AAE3-8C10-0647-BB0B-55EFC0147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A898-55DF-484F-8B66-8D20A33FE5E6}" type="datetime1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39FF2-24ED-7149-8EAE-6F3A7D8C0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ITS Commissioning Remote Shift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0CC41-AFD4-7642-B987-B5AEAE3B5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2FC8-4D94-7745-A0DD-8AFA1238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.cern.ch/alice-its-commissioning/_layouts/15/WopiFrame.aspx?sourcedoc=/alice-its-commissioning/Shared%20Documents/Shifter_panels.pptx&amp;action=default" TargetMode="External"/><Relationship Id="rId2" Type="http://schemas.openxmlformats.org/officeDocument/2006/relationships/hyperlink" Target="https://espace.cern.ch/alice-its-commissioning/_layouts/15/WopiFrame.aspx?sourcedoc=/alice-its-commissioning/Shared%20Documents/ITS-shift-instructions.docx&amp;action=defaul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dyoportal.cern.ch/join/jVKVQhUhj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ernts.cern.ch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44B155-B0BA-C44F-80F4-22519E2D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8641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ITS Commissioning Shifts (updated 10/12/2020)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9CD34B-6FC9-0D48-AA76-EF5302DB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24" y="865761"/>
            <a:ext cx="10515600" cy="95561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US Team takes CERN evening shifts (11PM – 7AM): </a:t>
            </a:r>
            <a:r>
              <a:rPr lang="en-US" sz="2000" dirty="0">
                <a:solidFill>
                  <a:srgbClr val="FF0000"/>
                </a:solidFill>
              </a:rPr>
              <a:t>“USA Night”(5PM-1AM/EST)</a:t>
            </a:r>
          </a:p>
          <a:p>
            <a:pPr lvl="1"/>
            <a:r>
              <a:rPr lang="en-US" sz="1800" dirty="0"/>
              <a:t>4 nights per shift block</a:t>
            </a:r>
          </a:p>
          <a:p>
            <a:pPr lvl="1"/>
            <a:r>
              <a:rPr lang="en-US" sz="1800" dirty="0"/>
              <a:t>A total of 11 blocks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1A8B5-57E4-1C4E-B09C-EFA2C338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" y="1984443"/>
            <a:ext cx="12192000" cy="2108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D82F26-7631-B94F-A92A-937D4B2B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945" y="4154524"/>
            <a:ext cx="5107832" cy="252295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EF0B262-6296-2D4C-8695-3E3D8C032537}"/>
              </a:ext>
            </a:extLst>
          </p:cNvPr>
          <p:cNvSpPr/>
          <p:nvPr/>
        </p:nvSpPr>
        <p:spPr>
          <a:xfrm>
            <a:off x="2675106" y="6259194"/>
            <a:ext cx="5817141" cy="418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2711D05-386B-A044-8600-C1A302CE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38D6-C9C6-4A4E-AD9D-35C076EB070E}" type="datetime1">
              <a:rPr lang="en-US" smtClean="0"/>
              <a:t>10/12/20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6003B48-DF18-FD48-AC76-270342F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EFF98A-481D-6045-B3EC-3B13D488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EA8-EFC8-2B44-B351-BD90F422335D}" type="slidenum">
              <a:rPr lang="en-US" smtClean="0"/>
              <a:t>1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B3FA39-4E1E-4E46-A161-1885B5B9BE9B}"/>
              </a:ext>
            </a:extLst>
          </p:cNvPr>
          <p:cNvSpPr/>
          <p:nvPr/>
        </p:nvSpPr>
        <p:spPr>
          <a:xfrm>
            <a:off x="4379069" y="159513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</a:rPr>
              <a:t>https://</a:t>
            </a:r>
            <a:r>
              <a:rPr lang="en-US" sz="1400" b="1" dirty="0" err="1">
                <a:solidFill>
                  <a:srgbClr val="0432FF"/>
                </a:solidFill>
              </a:rPr>
              <a:t>mattermost.web.cern.ch</a:t>
            </a:r>
            <a:r>
              <a:rPr lang="en-US" sz="1400" b="1" dirty="0">
                <a:solidFill>
                  <a:srgbClr val="0432FF"/>
                </a:solidFill>
              </a:rPr>
              <a:t>/</a:t>
            </a:r>
            <a:r>
              <a:rPr lang="en-US" sz="1400" b="1" dirty="0" err="1">
                <a:solidFill>
                  <a:srgbClr val="0432FF"/>
                </a:solidFill>
              </a:rPr>
              <a:t>aliitscomm</a:t>
            </a:r>
            <a:r>
              <a:rPr lang="en-US" sz="1400" b="1" dirty="0">
                <a:solidFill>
                  <a:srgbClr val="0432FF"/>
                </a:solidFill>
              </a:rPr>
              <a:t>/channels/commissioning-shifts</a:t>
            </a:r>
          </a:p>
        </p:txBody>
      </p:sp>
    </p:spTree>
    <p:extLst>
      <p:ext uri="{BB962C8B-B14F-4D97-AF65-F5344CB8AC3E}">
        <p14:creationId xmlns:p14="http://schemas.microsoft.com/office/powerpoint/2010/main" val="423647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00DD-9578-2743-A72A-4376D586BAFD}"/>
              </a:ext>
            </a:extLst>
          </p:cNvPr>
          <p:cNvSpPr txBox="1"/>
          <p:nvPr/>
        </p:nvSpPr>
        <p:spPr>
          <a:xfrm>
            <a:off x="583658" y="97277"/>
            <a:ext cx="1086841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 from Domenico Colella (10/07/2020):</a:t>
            </a:r>
          </a:p>
          <a:p>
            <a:endParaRPr lang="en-US" dirty="0"/>
          </a:p>
          <a:p>
            <a:r>
              <a:rPr lang="en-US" dirty="0"/>
              <a:t>…..</a:t>
            </a:r>
          </a:p>
          <a:p>
            <a:r>
              <a:rPr lang="en-US" sz="1600" dirty="0"/>
              <a:t>Attached you can find a schema that help understanding definitions of different kind of blocks,</a:t>
            </a:r>
          </a:p>
          <a:p>
            <a:r>
              <a:rPr lang="en-US" sz="1600" dirty="0"/>
              <a:t>for a period of two consecutive weeks ("</a:t>
            </a:r>
            <a:r>
              <a:rPr lang="en-US" sz="1600" dirty="0" err="1"/>
              <a:t>ShiftBlocks_Schema.png</a:t>
            </a:r>
            <a:r>
              <a:rPr lang="en-US" sz="1600" dirty="0"/>
              <a:t>"). Obviously there can be elasticity in the assignment of remote night shift blocks; the schema alternating one REMOTE 5 block and one USA Night block can be rearranged depending on the needs.</a:t>
            </a:r>
          </a:p>
          <a:p>
            <a:endParaRPr lang="en-US" sz="1600" dirty="0"/>
          </a:p>
          <a:p>
            <a:r>
              <a:rPr lang="en-US" sz="2800" b="1" dirty="0">
                <a:solidFill>
                  <a:srgbClr val="FF0000"/>
                </a:solidFill>
              </a:rPr>
              <a:t>Finally, training is done in two steps:</a:t>
            </a:r>
          </a:p>
          <a:p>
            <a:r>
              <a:rPr lang="en-US" sz="1600" dirty="0"/>
              <a:t>1) studying the documentation specifically created for this: [1] and [2]</a:t>
            </a:r>
          </a:p>
          <a:p>
            <a:r>
              <a:rPr lang="en-US" sz="1600" dirty="0"/>
              <a:t>2) attending one shift and following, for few hours, the activities done by actual shifters connecting to </a:t>
            </a:r>
          </a:p>
          <a:p>
            <a:r>
              <a:rPr lang="en-US" sz="1600" dirty="0"/>
              <a:t>    the following </a:t>
            </a:r>
            <a:r>
              <a:rPr lang="en-US" sz="1600" dirty="0" err="1"/>
              <a:t>Vidyo</a:t>
            </a:r>
            <a:r>
              <a:rPr lang="en-US" sz="1600" dirty="0"/>
              <a:t> room [3]</a:t>
            </a:r>
          </a:p>
          <a:p>
            <a:r>
              <a:rPr lang="en-US" sz="1600" dirty="0"/>
              <a:t>Unless specifically requested, the training session will not be structured. You will simply connect, follow</a:t>
            </a:r>
          </a:p>
          <a:p>
            <a:r>
              <a:rPr lang="en-US" sz="1600" dirty="0"/>
              <a:t>what the shifters does and feel free to make as many questions as you like. Please, let me know before the moment you want to connect so that I can anticipate this to shifters and being present myself to help with explanations.</a:t>
            </a:r>
          </a:p>
          <a:p>
            <a:endParaRPr lang="en-US" sz="1600" dirty="0"/>
          </a:p>
          <a:p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[1] </a:t>
            </a:r>
            <a:r>
              <a:rPr lang="en-US" sz="1600" dirty="0">
                <a:hlinkClick r:id="rId2" tooltip="https://espace.cern.ch/alice-its-commissioning/_layouts/15/WopiFrame.aspx?sourcedoc=/alice-its-commissioning/Shared%20Documents/ITS-shift-instructions.docx&amp;action=default"/>
              </a:rPr>
              <a:t>https://espace.cern.ch/alice-its-commissioning/_layouts/15/WopiFrame.aspx?sourcedoc=/alice-its-commissioning/Shared%20Documents/ITS-shift-instructions.docx&amp;action=default</a:t>
            </a:r>
            <a:endParaRPr lang="en-US" sz="1600" dirty="0"/>
          </a:p>
          <a:p>
            <a:r>
              <a:rPr lang="en-US" sz="1600" dirty="0"/>
              <a:t>[2] </a:t>
            </a:r>
            <a:r>
              <a:rPr lang="en-US" sz="1600" dirty="0">
                <a:hlinkClick r:id="rId3" tooltip="https://espace.cern.ch/alice-its-commissioning/_layouts/15/WopiFrame.aspx?sourcedoc=/alice-its-commissioning/Shared%20Documents/Shifter_panels.pptx&amp;action=default"/>
              </a:rPr>
              <a:t>https://espace.cern.ch/alice-its-commissioning/_layouts/15/WopiFrame.aspx?sourcedoc=/alice-its-commissioning/Shared%20Documents/Shifter_panels.pptx&amp;action=default</a:t>
            </a:r>
            <a:endParaRPr lang="en-US" sz="1600" dirty="0"/>
          </a:p>
          <a:p>
            <a:r>
              <a:rPr lang="en-US" sz="1600" dirty="0"/>
              <a:t>[3] </a:t>
            </a:r>
            <a:r>
              <a:rPr lang="en-US" sz="1600" dirty="0">
                <a:hlinkClick r:id="rId4"/>
              </a:rPr>
              <a:t>https://vidyoportal.cern.ch/join/jVKVQhUhjy</a:t>
            </a:r>
            <a:endParaRPr lang="en-US" sz="1600" dirty="0"/>
          </a:p>
          <a:p>
            <a:br>
              <a:rPr lang="en-US" sz="1400" dirty="0"/>
            </a:br>
            <a:endParaRPr lang="en-US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6652D-5703-E54F-8B28-A1E528CD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4211-61BA-3B43-8867-4E2455C69423}" type="datetime1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811BB-733B-9E45-9558-5DDCA7BF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585DF-20D8-DD46-A392-B4EE1EE1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EA8-EFC8-2B44-B351-BD90F42233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168440-5023-3148-9778-0473FB8E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1" y="74034"/>
            <a:ext cx="11614825" cy="674713"/>
          </a:xfrm>
        </p:spPr>
        <p:txBody>
          <a:bodyPr>
            <a:normAutofit fontScale="90000"/>
          </a:bodyPr>
          <a:lstStyle/>
          <a:p>
            <a:r>
              <a:rPr lang="en-US" dirty="0"/>
              <a:t>ITS Commissioning Remote Shift (from Doc #1)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586DB8-9985-BB49-854E-BB820D71B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" y="942266"/>
            <a:ext cx="6200700" cy="4020235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CDAB9-8398-A243-91D6-DB6DB7BF605E}"/>
              </a:ext>
            </a:extLst>
          </p:cNvPr>
          <p:cNvGrpSpPr/>
          <p:nvPr/>
        </p:nvGrpSpPr>
        <p:grpSpPr>
          <a:xfrm>
            <a:off x="6305663" y="942266"/>
            <a:ext cx="5886337" cy="4643029"/>
            <a:chOff x="6305663" y="1553251"/>
            <a:chExt cx="5886337" cy="46430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765A9D-F12B-2B4C-BC31-CAC58F415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5663" y="1553251"/>
              <a:ext cx="5886337" cy="3905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5A6A8D-EA45-8642-9F5A-F70AFDF70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9165" y="5458404"/>
              <a:ext cx="5552331" cy="73787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0BD7C9-F9C1-F24D-ACB0-6B3E72333506}"/>
              </a:ext>
            </a:extLst>
          </p:cNvPr>
          <p:cNvSpPr txBox="1"/>
          <p:nvPr/>
        </p:nvSpPr>
        <p:spPr>
          <a:xfrm>
            <a:off x="110930" y="5040937"/>
            <a:ext cx="609315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"You need to use the remote desktop program within windows (</a:t>
            </a:r>
            <a:r>
              <a:rPr lang="en-US" dirty="0" err="1">
                <a:solidFill>
                  <a:srgbClr val="FF0000"/>
                </a:solidFill>
              </a:rPr>
              <a:t>startmenu</a:t>
            </a:r>
            <a:r>
              <a:rPr lang="en-US" dirty="0">
                <a:solidFill>
                  <a:srgbClr val="FF0000"/>
                </a:solidFill>
              </a:rPr>
              <a:t>-&gt;Remote desktop connection)</a:t>
            </a:r>
          </a:p>
          <a:p>
            <a:r>
              <a:rPr lang="en-US" dirty="0">
                <a:solidFill>
                  <a:srgbClr val="FF0000"/>
                </a:solidFill>
              </a:rPr>
              <a:t>!! BUT please don't try to connect when it's not your shift !! You will kick the current shifter from the machine”  </a:t>
            </a:r>
          </a:p>
          <a:p>
            <a:r>
              <a:rPr lang="en-US" dirty="0">
                <a:solidFill>
                  <a:srgbClr val="FF0000"/>
                </a:solidFill>
              </a:rPr>
              <a:t>(only one connection is allowed)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ACE93-4F68-6C4A-8F8E-09FD8EB6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2D3-EBA3-184F-9C8D-20522175E333}" type="datetime1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4FC07-0D03-BA40-A874-0F440BBF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90FC3-145F-5C48-AE85-A276AAC2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2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2EF7-8186-3E48-B8BC-DE48C101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0933"/>
          </a:xfrm>
        </p:spPr>
        <p:txBody>
          <a:bodyPr/>
          <a:lstStyle/>
          <a:p>
            <a:r>
              <a:rPr lang="en-US" dirty="0"/>
              <a:t>Remote Login to CERN Gateway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B66DC-9DC0-CF4C-8493-4C64388182E2}"/>
              </a:ext>
            </a:extLst>
          </p:cNvPr>
          <p:cNvSpPr txBox="1"/>
          <p:nvPr/>
        </p:nvSpPr>
        <p:spPr>
          <a:xfrm>
            <a:off x="359939" y="3392002"/>
            <a:ext cx="6363077" cy="340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mxliu</a:t>
            </a:r>
            <a:r>
              <a:rPr lang="en-US" sz="1050" dirty="0"/>
              <a:t>@</a:t>
            </a:r>
            <a:r>
              <a:rPr lang="en-US" sz="1050" b="1" dirty="0"/>
              <a:t>~</a:t>
            </a:r>
            <a:r>
              <a:rPr lang="en-US" sz="1050" dirty="0"/>
              <a:t>&gt;</a:t>
            </a:r>
            <a:r>
              <a:rPr lang="en-US" sz="1050" dirty="0" err="1"/>
              <a:t>ssh</a:t>
            </a:r>
            <a:r>
              <a:rPr lang="en-US" sz="1050" dirty="0"/>
              <a:t> </a:t>
            </a:r>
            <a:r>
              <a:rPr lang="en-US" sz="1050" dirty="0" err="1"/>
              <a:t>miliu@lxplus.cern.ch</a:t>
            </a:r>
            <a:endParaRPr lang="en-US" sz="1050" dirty="0"/>
          </a:p>
          <a:p>
            <a:r>
              <a:rPr lang="en-US" sz="1050" dirty="0"/>
              <a:t>Warning: Permanently added the ECDSA host key for IP address '188.185.89.29' to the list of known hosts.</a:t>
            </a:r>
          </a:p>
          <a:p>
            <a:r>
              <a:rPr lang="en-US" sz="1050" dirty="0"/>
              <a:t>Password: </a:t>
            </a:r>
          </a:p>
          <a:p>
            <a:r>
              <a:rPr lang="en-US" sz="1050" dirty="0"/>
              <a:t>* ********************************************************************</a:t>
            </a:r>
          </a:p>
          <a:p>
            <a:r>
              <a:rPr lang="en-US" sz="1050" dirty="0"/>
              <a:t>* Welcome to lxplus712.cern.ch, CentOS, 7.8.2003</a:t>
            </a:r>
          </a:p>
          <a:p>
            <a:r>
              <a:rPr lang="en-US" sz="1050" dirty="0"/>
              <a:t>* Archive of news is available in /</a:t>
            </a:r>
            <a:r>
              <a:rPr lang="en-US" sz="1050" dirty="0" err="1"/>
              <a:t>etc</a:t>
            </a:r>
            <a:r>
              <a:rPr lang="en-US" sz="1050" dirty="0"/>
              <a:t>/</a:t>
            </a:r>
            <a:r>
              <a:rPr lang="en-US" sz="1050" dirty="0" err="1"/>
              <a:t>motd</a:t>
            </a:r>
            <a:r>
              <a:rPr lang="en-US" sz="1050" dirty="0"/>
              <a:t>-archive</a:t>
            </a:r>
          </a:p>
          <a:p>
            <a:r>
              <a:rPr lang="en-US" sz="1050" dirty="0"/>
              <a:t>* Reminder: you have agreed to the CERN</a:t>
            </a:r>
          </a:p>
          <a:p>
            <a:r>
              <a:rPr lang="en-US" sz="1050" dirty="0"/>
              <a:t>*   computing rules, in particular OC5. CERN implements</a:t>
            </a:r>
          </a:p>
          <a:p>
            <a:r>
              <a:rPr lang="en-US" sz="1050" dirty="0"/>
              <a:t>*   the measures necessary to ensure compliance.</a:t>
            </a:r>
          </a:p>
          <a:p>
            <a:r>
              <a:rPr lang="en-US" sz="1050" dirty="0"/>
              <a:t>*   https://</a:t>
            </a:r>
            <a:r>
              <a:rPr lang="en-US" sz="1050" dirty="0" err="1"/>
              <a:t>cern.ch</a:t>
            </a:r>
            <a:r>
              <a:rPr lang="en-US" sz="1050" dirty="0"/>
              <a:t>/</a:t>
            </a:r>
            <a:r>
              <a:rPr lang="en-US" sz="1050" dirty="0" err="1"/>
              <a:t>ComputingRules</a:t>
            </a:r>
            <a:endParaRPr lang="en-US" sz="1050" dirty="0"/>
          </a:p>
          <a:p>
            <a:r>
              <a:rPr lang="en-US" sz="1050" dirty="0"/>
              <a:t>* Puppet environment: production, Roger state: production</a:t>
            </a:r>
          </a:p>
          <a:p>
            <a:r>
              <a:rPr lang="en-US" sz="1050" dirty="0"/>
              <a:t>* Foreman </a:t>
            </a:r>
            <a:r>
              <a:rPr lang="en-US" sz="1050" dirty="0" err="1"/>
              <a:t>hostgroup</a:t>
            </a:r>
            <a:r>
              <a:rPr lang="en-US" sz="1050" dirty="0"/>
              <a:t>: </a:t>
            </a:r>
            <a:r>
              <a:rPr lang="en-US" sz="1050" dirty="0" err="1"/>
              <a:t>lxplus</a:t>
            </a:r>
            <a:r>
              <a:rPr lang="en-US" sz="1050" dirty="0"/>
              <a:t>/nodes/login</a:t>
            </a:r>
          </a:p>
          <a:p>
            <a:r>
              <a:rPr lang="en-US" sz="1050" dirty="0"/>
              <a:t>* Availability zone: </a:t>
            </a:r>
            <a:r>
              <a:rPr lang="en-US" sz="1050" dirty="0" err="1"/>
              <a:t>cern</a:t>
            </a:r>
            <a:r>
              <a:rPr lang="en-US" sz="1050" dirty="0"/>
              <a:t>-</a:t>
            </a:r>
            <a:r>
              <a:rPr lang="en-US" sz="1050" dirty="0" err="1"/>
              <a:t>geneva</a:t>
            </a:r>
            <a:r>
              <a:rPr lang="en-US" sz="1050" dirty="0"/>
              <a:t>-b</a:t>
            </a:r>
          </a:p>
          <a:p>
            <a:r>
              <a:rPr lang="en-US" sz="1050" dirty="0"/>
              <a:t>* LXPLUS Public Login Service - http://</a:t>
            </a:r>
            <a:r>
              <a:rPr lang="en-US" sz="1050" dirty="0" err="1"/>
              <a:t>lxplusdoc.web.cern.ch</a:t>
            </a:r>
            <a:r>
              <a:rPr lang="en-US" sz="1050" dirty="0"/>
              <a:t>/</a:t>
            </a:r>
          </a:p>
          <a:p>
            <a:r>
              <a:rPr lang="en-US" sz="1050" dirty="0"/>
              <a:t>* A C8 based lxplus8.cern.ch is now available</a:t>
            </a:r>
          </a:p>
          <a:p>
            <a:r>
              <a:rPr lang="en-US" sz="1050" dirty="0"/>
              <a:t>* Tuesday November 24th lxplus6.cern.ch will terminate - http://</a:t>
            </a:r>
            <a:r>
              <a:rPr lang="en-US" sz="1050" dirty="0" err="1"/>
              <a:t>cern.ch</a:t>
            </a:r>
            <a:r>
              <a:rPr lang="en-US" sz="1050" dirty="0"/>
              <a:t>/go/j9cD</a:t>
            </a:r>
          </a:p>
          <a:p>
            <a:r>
              <a:rPr lang="en-US" sz="1050" dirty="0"/>
              <a:t>* ********************************************************************</a:t>
            </a:r>
          </a:p>
          <a:p>
            <a:r>
              <a:rPr lang="en-US" sz="1050" dirty="0"/>
              <a:t>[miliu@lxplus712 ~]$ 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8B94D-ED83-A64E-BDD9-950C6F35584F}"/>
              </a:ext>
            </a:extLst>
          </p:cNvPr>
          <p:cNvSpPr txBox="1"/>
          <p:nvPr/>
        </p:nvSpPr>
        <p:spPr>
          <a:xfrm>
            <a:off x="214009" y="998083"/>
            <a:ext cx="116180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Instructions about remote activities are reported in the manual [1], chapter "Shift in Remote Connection".</a:t>
            </a:r>
          </a:p>
          <a:p>
            <a:r>
              <a:rPr lang="en-US" sz="1400" dirty="0"/>
              <a:t>In the two cases of the </a:t>
            </a:r>
            <a:r>
              <a:rPr lang="en-US" sz="1400" dirty="0" err="1"/>
              <a:t>ssh</a:t>
            </a:r>
            <a:r>
              <a:rPr lang="en-US" sz="1400" dirty="0"/>
              <a:t> connection for QC activities or remote desktop connection for DAQ and monitoring activities, you have to pass through a gateway.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In the case of </a:t>
            </a:r>
            <a:r>
              <a:rPr lang="en-US" sz="1400" dirty="0" err="1">
                <a:solidFill>
                  <a:srgbClr val="FF0000"/>
                </a:solidFill>
              </a:rPr>
              <a:t>ssh</a:t>
            </a:r>
            <a:r>
              <a:rPr lang="en-US" sz="1400" dirty="0">
                <a:solidFill>
                  <a:srgbClr val="FF0000"/>
                </a:solidFill>
              </a:rPr>
              <a:t> connection, the gateway is </a:t>
            </a:r>
            <a:r>
              <a:rPr lang="en-US" sz="1400" dirty="0" err="1">
                <a:solidFill>
                  <a:srgbClr val="FF0000"/>
                </a:solidFill>
              </a:rPr>
              <a:t>lxplus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r>
              <a:rPr lang="en-US" sz="1400" b="1" dirty="0"/>
              <a:t>In the case of remote desktop, the gateway is the machine </a:t>
            </a:r>
            <a:r>
              <a:rPr lang="en-US" sz="1400" b="1" dirty="0">
                <a:hlinkClick r:id="rId2" tooltip="http://cernts.cern.ch"/>
              </a:rPr>
              <a:t>cernts.cern.ch</a:t>
            </a:r>
            <a:r>
              <a:rPr lang="en-US" sz="1400" b="1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In both cases you have to use your NICE account to connect inside the CERN network.</a:t>
            </a:r>
          </a:p>
          <a:p>
            <a:r>
              <a:rPr lang="en-US" sz="1400" dirty="0"/>
              <a:t>Once you manage to be inside CERN network, you can use again a remote desktop connection to access the DCS machines.</a:t>
            </a:r>
          </a:p>
          <a:p>
            <a:r>
              <a:rPr lang="en-US" sz="1400" dirty="0"/>
              <a:t>Again, all the steps are specified in the mentioned chapter.</a:t>
            </a:r>
          </a:p>
          <a:p>
            <a:r>
              <a:rPr lang="en-US" sz="1400" dirty="0"/>
              <a:t>Let me know if you need further explanations.</a:t>
            </a:r>
          </a:p>
          <a:p>
            <a:endParaRPr lang="en-US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10933-3477-C24F-9F87-D023713C3183}"/>
              </a:ext>
            </a:extLst>
          </p:cNvPr>
          <p:cNvGrpSpPr/>
          <p:nvPr/>
        </p:nvGrpSpPr>
        <p:grpSpPr>
          <a:xfrm>
            <a:off x="6776859" y="2663599"/>
            <a:ext cx="5201132" cy="3875313"/>
            <a:chOff x="6305663" y="1553251"/>
            <a:chExt cx="5886337" cy="4643029"/>
          </a:xfrm>
          <a:noFill/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B007B2-8F4F-9748-8D73-5630B902A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5663" y="1553251"/>
              <a:ext cx="5886337" cy="3905152"/>
            </a:xfrm>
            <a:prstGeom prst="rect">
              <a:avLst/>
            </a:prstGeom>
            <a:grp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AE2BE1-B449-034F-9D72-EC8A7726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9165" y="5458404"/>
              <a:ext cx="5552331" cy="737876"/>
            </a:xfrm>
            <a:prstGeom prst="rect">
              <a:avLst/>
            </a:prstGeom>
            <a:grpFill/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15366-340A-6E48-8A67-4F7264F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9A-3CFB-5B44-815F-43F041564228}" type="datetime1">
              <a:rPr lang="en-US" smtClean="0"/>
              <a:t>10/12/20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BA516E-FB3D-F041-BEF6-486A1FF6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7A539E-67EA-AE46-9B47-68B3697D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4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A3FDB-2148-E040-9CEC-7389A317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730-463A-924F-8F61-0FD7B79C8C81}" type="datetime1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9FE3A-3E37-6B41-ADF7-9FD3E197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8EA26-05DA-1C44-A982-918AF4D1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3EF7B-73A2-4543-A059-BB749F7E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60" y="861404"/>
            <a:ext cx="8231240" cy="5938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A690A1-5114-B34E-AEA7-55B46929A349}"/>
              </a:ext>
            </a:extLst>
          </p:cNvPr>
          <p:cNvSpPr txBox="1"/>
          <p:nvPr/>
        </p:nvSpPr>
        <p:spPr>
          <a:xfrm>
            <a:off x="181868" y="319088"/>
            <a:ext cx="426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Screenshot of my Remote Desktop: CERNTS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C107F-2DD7-D647-AE4B-3A5B0A11ACA8}"/>
              </a:ext>
            </a:extLst>
          </p:cNvPr>
          <p:cNvSpPr txBox="1"/>
          <p:nvPr/>
        </p:nvSpPr>
        <p:spPr>
          <a:xfrm>
            <a:off x="5564023" y="319088"/>
            <a:ext cx="609315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"You need to use the remote desktop program within windows (</a:t>
            </a:r>
            <a:r>
              <a:rPr lang="en-US" dirty="0" err="1">
                <a:solidFill>
                  <a:srgbClr val="FF0000"/>
                </a:solidFill>
              </a:rPr>
              <a:t>startmenu</a:t>
            </a:r>
            <a:r>
              <a:rPr lang="en-US" dirty="0">
                <a:solidFill>
                  <a:srgbClr val="FF0000"/>
                </a:solidFill>
              </a:rPr>
              <a:t>-&gt;Remote desktop connection)</a:t>
            </a:r>
          </a:p>
          <a:p>
            <a:r>
              <a:rPr lang="en-US" dirty="0">
                <a:solidFill>
                  <a:srgbClr val="FF0000"/>
                </a:solidFill>
              </a:rPr>
              <a:t>!! BUT please don't try to connect when it's not your shift !! You will kick the current shifter from the machine”  </a:t>
            </a:r>
          </a:p>
          <a:p>
            <a:r>
              <a:rPr lang="en-US" dirty="0">
                <a:solidFill>
                  <a:srgbClr val="FF0000"/>
                </a:solidFill>
              </a:rPr>
              <a:t>(only one connection is allowed)</a:t>
            </a:r>
          </a:p>
        </p:txBody>
      </p:sp>
    </p:spTree>
    <p:extLst>
      <p:ext uri="{BB962C8B-B14F-4D97-AF65-F5344CB8AC3E}">
        <p14:creationId xmlns:p14="http://schemas.microsoft.com/office/powerpoint/2010/main" val="243873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56E71-B7BF-C048-917A-ECFF1E43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F01-A950-E24D-B961-68B40FA361CB}" type="datetime1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D9DEA-56C4-9347-8CB9-BC6C6DB9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Commissioning Remote Shift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B9C11-A742-B340-855E-DA82F7F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2FC8-4D94-7745-A0DD-8AFA1238B2D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F5DA4-0179-B64C-9072-19117406E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52" y="4944"/>
            <a:ext cx="9919096" cy="6853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DB8B5-F355-AE4A-9845-DDC4BF591406}"/>
              </a:ext>
            </a:extLst>
          </p:cNvPr>
          <p:cNvSpPr txBox="1"/>
          <p:nvPr/>
        </p:nvSpPr>
        <p:spPr>
          <a:xfrm>
            <a:off x="4295571" y="593767"/>
            <a:ext cx="360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Vidyo</a:t>
            </a:r>
            <a:r>
              <a:rPr lang="en-US" sz="2400" dirty="0">
                <a:solidFill>
                  <a:srgbClr val="FFFF00"/>
                </a:solidFill>
              </a:rPr>
              <a:t> Display (from #3 link)</a:t>
            </a:r>
          </a:p>
        </p:txBody>
      </p:sp>
    </p:spTree>
    <p:extLst>
      <p:ext uri="{BB962C8B-B14F-4D97-AF65-F5344CB8AC3E}">
        <p14:creationId xmlns:p14="http://schemas.microsoft.com/office/powerpoint/2010/main" val="1119855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806</Words>
  <Application>Microsoft Macintosh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ITS Commissioning Shifts (updated 10/12/2020) </vt:lpstr>
      <vt:lpstr>PowerPoint Presentation</vt:lpstr>
      <vt:lpstr>ITS Commissioning Remote Shift (from Doc #1)</vt:lpstr>
      <vt:lpstr>Remote Login to CERN Gateway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Commissioning Remote Shift</dc:title>
  <dc:creator>Ming Liu</dc:creator>
  <cp:lastModifiedBy>Ming Liu</cp:lastModifiedBy>
  <cp:revision>20</cp:revision>
  <dcterms:created xsi:type="dcterms:W3CDTF">2020-10-12T16:41:12Z</dcterms:created>
  <dcterms:modified xsi:type="dcterms:W3CDTF">2020-10-12T20:06:15Z</dcterms:modified>
</cp:coreProperties>
</file>