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comments/comment15.xml" ContentType="application/vnd.openxmlformats-officedocument.presentationml.comments+xml"/>
  <Override PartName="/ppt/comments/comment16.xml" ContentType="application/vnd.openxmlformats-officedocument.presentationml.comments+xml"/>
  <Override PartName="/ppt/comments/comment17.xml" ContentType="application/vnd.openxmlformats-officedocument.presentationml.comments+xml"/>
  <Override PartName="/ppt/comments/comment18.xml" ContentType="application/vnd.openxmlformats-officedocument.presentationml.comments+xml"/>
  <Override PartName="/ppt/comments/comment19.xml" ContentType="application/vnd.openxmlformats-officedocument.presentationml.comments+xml"/>
  <Override PartName="/ppt/comments/comment20.xml" ContentType="application/vnd.openxmlformats-officedocument.presentationml.comments+xml"/>
  <Override PartName="/ppt/comments/comment21.xml" ContentType="application/vnd.openxmlformats-officedocument.presentationml.comments+xml"/>
  <Override PartName="/ppt/comments/comment22.xml" ContentType="application/vnd.openxmlformats-officedocument.presentationml.comments+xml"/>
  <Override PartName="/ppt/comments/comment23.xml" ContentType="application/vnd.openxmlformats-officedocument.presentationml.comments+xml"/>
  <Override PartName="/ppt/comments/comment24.xml" ContentType="application/vnd.openxmlformats-officedocument.presentationml.comments+xml"/>
  <Override PartName="/ppt/comments/comment25.xml" ContentType="application/vnd.openxmlformats-officedocument.presentationml.comments+xml"/>
  <Override PartName="/ppt/comments/comment26.xml" ContentType="application/vnd.openxmlformats-officedocument.presentationml.comments+xml"/>
  <Override PartName="/ppt/comments/comment27.xml" ContentType="application/vnd.openxmlformats-officedocument.presentationml.comments+xml"/>
  <Override PartName="/ppt/comments/comment28.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handoutMasterIdLst>
    <p:handoutMasterId r:id="rId36"/>
  </p:handoutMasterIdLst>
  <p:sldIdLst>
    <p:sldId id="256" r:id="rId2"/>
    <p:sldId id="413" r:id="rId3"/>
    <p:sldId id="445" r:id="rId4"/>
    <p:sldId id="430" r:id="rId5"/>
    <p:sldId id="443" r:id="rId6"/>
    <p:sldId id="439" r:id="rId7"/>
    <p:sldId id="444" r:id="rId8"/>
    <p:sldId id="441" r:id="rId9"/>
    <p:sldId id="431" r:id="rId10"/>
    <p:sldId id="446" r:id="rId11"/>
    <p:sldId id="420" r:id="rId12"/>
    <p:sldId id="448" r:id="rId13"/>
    <p:sldId id="421" r:id="rId14"/>
    <p:sldId id="452" r:id="rId15"/>
    <p:sldId id="449" r:id="rId16"/>
    <p:sldId id="440" r:id="rId17"/>
    <p:sldId id="427" r:id="rId18"/>
    <p:sldId id="451" r:id="rId19"/>
    <p:sldId id="429" r:id="rId20"/>
    <p:sldId id="432" r:id="rId21"/>
    <p:sldId id="447" r:id="rId22"/>
    <p:sldId id="433" r:id="rId23"/>
    <p:sldId id="434" r:id="rId24"/>
    <p:sldId id="422" r:id="rId25"/>
    <p:sldId id="425" r:id="rId26"/>
    <p:sldId id="423" r:id="rId27"/>
    <p:sldId id="424" r:id="rId28"/>
    <p:sldId id="426" r:id="rId29"/>
    <p:sldId id="435" r:id="rId30"/>
    <p:sldId id="436" r:id="rId31"/>
    <p:sldId id="437" r:id="rId32"/>
    <p:sldId id="438" r:id="rId33"/>
    <p:sldId id="442" r:id="rId34"/>
  </p:sldIdLst>
  <p:sldSz cx="12060238" cy="6858000"/>
  <p:notesSz cx="6858000" cy="9144000"/>
  <p:defaultTextStyle>
    <a:defPPr>
      <a:defRPr lang="en-US"/>
    </a:defPPr>
    <a:lvl1pPr marL="0" algn="l" defTabSz="582061" rtl="0" eaLnBrk="1" latinLnBrk="0" hangingPunct="1">
      <a:defRPr sz="2300" kern="1200">
        <a:solidFill>
          <a:schemeClr val="tx1"/>
        </a:solidFill>
        <a:latin typeface="+mn-lt"/>
        <a:ea typeface="+mn-ea"/>
        <a:cs typeface="+mn-cs"/>
      </a:defRPr>
    </a:lvl1pPr>
    <a:lvl2pPr marL="582061" algn="l" defTabSz="582061" rtl="0" eaLnBrk="1" latinLnBrk="0" hangingPunct="1">
      <a:defRPr sz="2300" kern="1200">
        <a:solidFill>
          <a:schemeClr val="tx1"/>
        </a:solidFill>
        <a:latin typeface="+mn-lt"/>
        <a:ea typeface="+mn-ea"/>
        <a:cs typeface="+mn-cs"/>
      </a:defRPr>
    </a:lvl2pPr>
    <a:lvl3pPr marL="1164123" algn="l" defTabSz="582061" rtl="0" eaLnBrk="1" latinLnBrk="0" hangingPunct="1">
      <a:defRPr sz="2300" kern="1200">
        <a:solidFill>
          <a:schemeClr val="tx1"/>
        </a:solidFill>
        <a:latin typeface="+mn-lt"/>
        <a:ea typeface="+mn-ea"/>
        <a:cs typeface="+mn-cs"/>
      </a:defRPr>
    </a:lvl3pPr>
    <a:lvl4pPr marL="1746184" algn="l" defTabSz="582061" rtl="0" eaLnBrk="1" latinLnBrk="0" hangingPunct="1">
      <a:defRPr sz="2300" kern="1200">
        <a:solidFill>
          <a:schemeClr val="tx1"/>
        </a:solidFill>
        <a:latin typeface="+mn-lt"/>
        <a:ea typeface="+mn-ea"/>
        <a:cs typeface="+mn-cs"/>
      </a:defRPr>
    </a:lvl4pPr>
    <a:lvl5pPr marL="2328245" algn="l" defTabSz="582061" rtl="0" eaLnBrk="1" latinLnBrk="0" hangingPunct="1">
      <a:defRPr sz="2300" kern="1200">
        <a:solidFill>
          <a:schemeClr val="tx1"/>
        </a:solidFill>
        <a:latin typeface="+mn-lt"/>
        <a:ea typeface="+mn-ea"/>
        <a:cs typeface="+mn-cs"/>
      </a:defRPr>
    </a:lvl5pPr>
    <a:lvl6pPr marL="2910307" algn="l" defTabSz="582061" rtl="0" eaLnBrk="1" latinLnBrk="0" hangingPunct="1">
      <a:defRPr sz="2300" kern="1200">
        <a:solidFill>
          <a:schemeClr val="tx1"/>
        </a:solidFill>
        <a:latin typeface="+mn-lt"/>
        <a:ea typeface="+mn-ea"/>
        <a:cs typeface="+mn-cs"/>
      </a:defRPr>
    </a:lvl6pPr>
    <a:lvl7pPr marL="3492368" algn="l" defTabSz="582061" rtl="0" eaLnBrk="1" latinLnBrk="0" hangingPunct="1">
      <a:defRPr sz="2300" kern="1200">
        <a:solidFill>
          <a:schemeClr val="tx1"/>
        </a:solidFill>
        <a:latin typeface="+mn-lt"/>
        <a:ea typeface="+mn-ea"/>
        <a:cs typeface="+mn-cs"/>
      </a:defRPr>
    </a:lvl7pPr>
    <a:lvl8pPr marL="4074429" algn="l" defTabSz="582061" rtl="0" eaLnBrk="1" latinLnBrk="0" hangingPunct="1">
      <a:defRPr sz="2300" kern="1200">
        <a:solidFill>
          <a:schemeClr val="tx1"/>
        </a:solidFill>
        <a:latin typeface="+mn-lt"/>
        <a:ea typeface="+mn-ea"/>
        <a:cs typeface="+mn-cs"/>
      </a:defRPr>
    </a:lvl8pPr>
    <a:lvl9pPr marL="4656491" algn="l" defTabSz="582061" rtl="0" eaLnBrk="1" latinLnBrk="0" hangingPunct="1">
      <a:defRPr sz="2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79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40" clrIdx="0">
    <p:extLst/>
  </p:cmAuthor>
  <p:cmAuthor id="2" name="Domenico Colella"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5A548"/>
    <a:srgbClr val="FFD71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3"/>
    <p:restoredTop sz="99297" autoAdjust="0"/>
  </p:normalViewPr>
  <p:slideViewPr>
    <p:cSldViewPr snapToGrid="0" snapToObjects="1">
      <p:cViewPr varScale="1">
        <p:scale>
          <a:sx n="93" d="100"/>
          <a:sy n="93" d="100"/>
        </p:scale>
        <p:origin x="520" y="200"/>
      </p:cViewPr>
      <p:guideLst>
        <p:guide orient="horz" pos="2160"/>
        <p:guide pos="379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16.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17.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18.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19.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20.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21.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22.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23.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24.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25.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26.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27.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28.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7-09-26T09:33:02.198" idx="26">
    <p:pos x="10" y="10"/>
    <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7937B0-5A54-AC4B-848B-2BF110F42713}" type="datetimeFigureOut">
              <a:rPr lang="en-US" smtClean="0"/>
              <a:t>1/29/19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655816-1496-3948-A8B3-EEDEA5977207}" type="slidenum">
              <a:rPr lang="en-US" smtClean="0"/>
              <a:t>‹#›</a:t>
            </a:fld>
            <a:endParaRPr lang="en-US"/>
          </a:p>
        </p:txBody>
      </p:sp>
    </p:spTree>
    <p:extLst>
      <p:ext uri="{BB962C8B-B14F-4D97-AF65-F5344CB8AC3E}">
        <p14:creationId xmlns:p14="http://schemas.microsoft.com/office/powerpoint/2010/main" val="22147738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32DD28-CE26-B842-A8BA-FC19F387B2F5}" type="datetimeFigureOut">
              <a:rPr lang="en-US" smtClean="0"/>
              <a:t>1/29/19</a:t>
            </a:fld>
            <a:endParaRPr lang="en-US"/>
          </a:p>
        </p:txBody>
      </p:sp>
      <p:sp>
        <p:nvSpPr>
          <p:cNvPr id="4" name="Slide Image Placeholder 3"/>
          <p:cNvSpPr>
            <a:spLocks noGrp="1" noRot="1" noChangeAspect="1"/>
          </p:cNvSpPr>
          <p:nvPr>
            <p:ph type="sldImg" idx="2"/>
          </p:nvPr>
        </p:nvSpPr>
        <p:spPr>
          <a:xfrm>
            <a:off x="414338" y="685800"/>
            <a:ext cx="60293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329440-0B81-8345-8084-FB580399F838}" type="slidenum">
              <a:rPr lang="en-US" smtClean="0"/>
              <a:t>‹#›</a:t>
            </a:fld>
            <a:endParaRPr lang="en-US"/>
          </a:p>
        </p:txBody>
      </p:sp>
    </p:spTree>
    <p:extLst>
      <p:ext uri="{BB962C8B-B14F-4D97-AF65-F5344CB8AC3E}">
        <p14:creationId xmlns:p14="http://schemas.microsoft.com/office/powerpoint/2010/main" val="586720208"/>
      </p:ext>
    </p:extLst>
  </p:cSld>
  <p:clrMap bg1="lt1" tx1="dk1" bg2="lt2" tx2="dk2" accent1="accent1" accent2="accent2" accent3="accent3" accent4="accent4" accent5="accent5" accent6="accent6" hlink="hlink" folHlink="folHlink"/>
  <p:hf hdr="0" ftr="0" dt="0"/>
  <p:notesStyle>
    <a:lvl1pPr marL="0" algn="l" defTabSz="582061" rtl="0" eaLnBrk="1" latinLnBrk="0" hangingPunct="1">
      <a:defRPr sz="1500" kern="1200">
        <a:solidFill>
          <a:schemeClr val="tx1"/>
        </a:solidFill>
        <a:latin typeface="+mn-lt"/>
        <a:ea typeface="+mn-ea"/>
        <a:cs typeface="+mn-cs"/>
      </a:defRPr>
    </a:lvl1pPr>
    <a:lvl2pPr marL="582061" algn="l" defTabSz="582061" rtl="0" eaLnBrk="1" latinLnBrk="0" hangingPunct="1">
      <a:defRPr sz="1500" kern="1200">
        <a:solidFill>
          <a:schemeClr val="tx1"/>
        </a:solidFill>
        <a:latin typeface="+mn-lt"/>
        <a:ea typeface="+mn-ea"/>
        <a:cs typeface="+mn-cs"/>
      </a:defRPr>
    </a:lvl2pPr>
    <a:lvl3pPr marL="1164123" algn="l" defTabSz="582061" rtl="0" eaLnBrk="1" latinLnBrk="0" hangingPunct="1">
      <a:defRPr sz="1500" kern="1200">
        <a:solidFill>
          <a:schemeClr val="tx1"/>
        </a:solidFill>
        <a:latin typeface="+mn-lt"/>
        <a:ea typeface="+mn-ea"/>
        <a:cs typeface="+mn-cs"/>
      </a:defRPr>
    </a:lvl3pPr>
    <a:lvl4pPr marL="1746184" algn="l" defTabSz="582061" rtl="0" eaLnBrk="1" latinLnBrk="0" hangingPunct="1">
      <a:defRPr sz="1500" kern="1200">
        <a:solidFill>
          <a:schemeClr val="tx1"/>
        </a:solidFill>
        <a:latin typeface="+mn-lt"/>
        <a:ea typeface="+mn-ea"/>
        <a:cs typeface="+mn-cs"/>
      </a:defRPr>
    </a:lvl4pPr>
    <a:lvl5pPr marL="2328245" algn="l" defTabSz="582061" rtl="0" eaLnBrk="1" latinLnBrk="0" hangingPunct="1">
      <a:defRPr sz="1500" kern="1200">
        <a:solidFill>
          <a:schemeClr val="tx1"/>
        </a:solidFill>
        <a:latin typeface="+mn-lt"/>
        <a:ea typeface="+mn-ea"/>
        <a:cs typeface="+mn-cs"/>
      </a:defRPr>
    </a:lvl5pPr>
    <a:lvl6pPr marL="2910307" algn="l" defTabSz="582061" rtl="0" eaLnBrk="1" latinLnBrk="0" hangingPunct="1">
      <a:defRPr sz="1500" kern="1200">
        <a:solidFill>
          <a:schemeClr val="tx1"/>
        </a:solidFill>
        <a:latin typeface="+mn-lt"/>
        <a:ea typeface="+mn-ea"/>
        <a:cs typeface="+mn-cs"/>
      </a:defRPr>
    </a:lvl6pPr>
    <a:lvl7pPr marL="3492368" algn="l" defTabSz="582061" rtl="0" eaLnBrk="1" latinLnBrk="0" hangingPunct="1">
      <a:defRPr sz="1500" kern="1200">
        <a:solidFill>
          <a:schemeClr val="tx1"/>
        </a:solidFill>
        <a:latin typeface="+mn-lt"/>
        <a:ea typeface="+mn-ea"/>
        <a:cs typeface="+mn-cs"/>
      </a:defRPr>
    </a:lvl7pPr>
    <a:lvl8pPr marL="4074429" algn="l" defTabSz="582061" rtl="0" eaLnBrk="1" latinLnBrk="0" hangingPunct="1">
      <a:defRPr sz="1500" kern="1200">
        <a:solidFill>
          <a:schemeClr val="tx1"/>
        </a:solidFill>
        <a:latin typeface="+mn-lt"/>
        <a:ea typeface="+mn-ea"/>
        <a:cs typeface="+mn-cs"/>
      </a:defRPr>
    </a:lvl8pPr>
    <a:lvl9pPr marL="4656491" algn="l" defTabSz="582061"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329440-0B81-8345-8084-FB580399F838}" type="slidenum">
              <a:rPr lang="en-US" smtClean="0"/>
              <a:t>1</a:t>
            </a:fld>
            <a:endParaRPr lang="en-US"/>
          </a:p>
        </p:txBody>
      </p:sp>
    </p:spTree>
    <p:extLst>
      <p:ext uri="{BB962C8B-B14F-4D97-AF65-F5344CB8AC3E}">
        <p14:creationId xmlns:p14="http://schemas.microsoft.com/office/powerpoint/2010/main" val="20155758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5613" y="1378519"/>
            <a:ext cx="10251202" cy="1470025"/>
          </a:xfrm>
        </p:spPr>
        <p:txBody>
          <a:bodyPr/>
          <a:lstStyle/>
          <a:p>
            <a:r>
              <a:rPr lang="en-US"/>
              <a:t>Click to edit Master title style</a:t>
            </a:r>
          </a:p>
        </p:txBody>
      </p:sp>
      <p:sp>
        <p:nvSpPr>
          <p:cNvPr id="3" name="Subtitle 2"/>
          <p:cNvSpPr>
            <a:spLocks noGrp="1"/>
          </p:cNvSpPr>
          <p:nvPr>
            <p:ph type="subTitle" idx="1"/>
          </p:nvPr>
        </p:nvSpPr>
        <p:spPr>
          <a:xfrm>
            <a:off x="1809036" y="3886200"/>
            <a:ext cx="8442167" cy="1752600"/>
          </a:xfrm>
        </p:spPr>
        <p:txBody>
          <a:bodyPr/>
          <a:lstStyle>
            <a:lvl1pPr marL="0" indent="0" algn="ctr">
              <a:buNone/>
              <a:defRPr>
                <a:solidFill>
                  <a:schemeClr val="tx1">
                    <a:tint val="75000"/>
                  </a:schemeClr>
                </a:solidFill>
              </a:defRPr>
            </a:lvl1pPr>
            <a:lvl2pPr marL="582061" indent="0" algn="ctr">
              <a:buNone/>
              <a:defRPr>
                <a:solidFill>
                  <a:schemeClr val="tx1">
                    <a:tint val="75000"/>
                  </a:schemeClr>
                </a:solidFill>
              </a:defRPr>
            </a:lvl2pPr>
            <a:lvl3pPr marL="1164123" indent="0" algn="ctr">
              <a:buNone/>
              <a:defRPr>
                <a:solidFill>
                  <a:schemeClr val="tx1">
                    <a:tint val="75000"/>
                  </a:schemeClr>
                </a:solidFill>
              </a:defRPr>
            </a:lvl3pPr>
            <a:lvl4pPr marL="1746184" indent="0" algn="ctr">
              <a:buNone/>
              <a:defRPr>
                <a:solidFill>
                  <a:schemeClr val="tx1">
                    <a:tint val="75000"/>
                  </a:schemeClr>
                </a:solidFill>
              </a:defRPr>
            </a:lvl4pPr>
            <a:lvl5pPr marL="2328245" indent="0" algn="ctr">
              <a:buNone/>
              <a:defRPr>
                <a:solidFill>
                  <a:schemeClr val="tx1">
                    <a:tint val="75000"/>
                  </a:schemeClr>
                </a:solidFill>
              </a:defRPr>
            </a:lvl5pPr>
            <a:lvl6pPr marL="2910307" indent="0" algn="ctr">
              <a:buNone/>
              <a:defRPr>
                <a:solidFill>
                  <a:schemeClr val="tx1">
                    <a:tint val="75000"/>
                  </a:schemeClr>
                </a:solidFill>
              </a:defRPr>
            </a:lvl6pPr>
            <a:lvl7pPr marL="3492368" indent="0" algn="ctr">
              <a:buNone/>
              <a:defRPr>
                <a:solidFill>
                  <a:schemeClr val="tx1">
                    <a:tint val="75000"/>
                  </a:schemeClr>
                </a:solidFill>
              </a:defRPr>
            </a:lvl7pPr>
            <a:lvl8pPr marL="4074429" indent="0" algn="ctr">
              <a:buNone/>
              <a:defRPr>
                <a:solidFill>
                  <a:schemeClr val="tx1">
                    <a:tint val="75000"/>
                  </a:schemeClr>
                </a:solidFill>
              </a:defRPr>
            </a:lvl8pPr>
            <a:lvl9pPr marL="465649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B352B1F-5A76-6642-99C8-4B3BE2C3813F}" type="datetime1">
              <a:rPr lang="en-US" smtClean="0"/>
              <a:t>1/29/19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62631-D247-0E44-B808-5D23CBBA66F7}" type="slidenum">
              <a:rPr lang="en-US" smtClean="0"/>
              <a:t>‹#›</a:t>
            </a:fld>
            <a:endParaRPr lang="en-US"/>
          </a:p>
        </p:txBody>
      </p:sp>
      <p:pic>
        <p:nvPicPr>
          <p:cNvPr id="7" name="Picture 6" descr="2012-Jul-04-4_Color_Logo_small_CB.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10943" y="817222"/>
            <a:ext cx="719328" cy="972312"/>
          </a:xfrm>
          <a:prstGeom prst="rect">
            <a:avLst/>
          </a:prstGeom>
        </p:spPr>
      </p:pic>
      <p:grpSp>
        <p:nvGrpSpPr>
          <p:cNvPr id="8" name="Group 7"/>
          <p:cNvGrpSpPr/>
          <p:nvPr userDrawn="1"/>
        </p:nvGrpSpPr>
        <p:grpSpPr>
          <a:xfrm>
            <a:off x="313923" y="1078302"/>
            <a:ext cx="10322892" cy="215444"/>
            <a:chOff x="313923" y="1078301"/>
            <a:chExt cx="7150100" cy="215443"/>
          </a:xfrm>
        </p:grpSpPr>
        <p:cxnSp>
          <p:nvCxnSpPr>
            <p:cNvPr id="9" name="Straight Connector 8"/>
            <p:cNvCxnSpPr/>
            <p:nvPr/>
          </p:nvCxnSpPr>
          <p:spPr>
            <a:xfrm flipH="1">
              <a:off x="313923" y="1290677"/>
              <a:ext cx="7150100" cy="0"/>
            </a:xfrm>
            <a:prstGeom prst="line">
              <a:avLst/>
            </a:prstGeom>
            <a:ln>
              <a:solidFill>
                <a:srgbClr val="4F81BD"/>
              </a:solidFill>
            </a:ln>
          </p:spPr>
          <p:style>
            <a:lnRef idx="1">
              <a:schemeClr val="accent2"/>
            </a:lnRef>
            <a:fillRef idx="0">
              <a:schemeClr val="accent2"/>
            </a:fillRef>
            <a:effectRef idx="0">
              <a:schemeClr val="accent2"/>
            </a:effectRef>
            <a:fontRef idx="minor">
              <a:schemeClr val="tx1"/>
            </a:fontRef>
          </p:style>
        </p:cxnSp>
        <p:sp>
          <p:nvSpPr>
            <p:cNvPr id="10" name="TextBox 9"/>
            <p:cNvSpPr txBox="1"/>
            <p:nvPr/>
          </p:nvSpPr>
          <p:spPr>
            <a:xfrm>
              <a:off x="6809446" y="1078301"/>
              <a:ext cx="654577" cy="215443"/>
            </a:xfrm>
            <a:prstGeom prst="rect">
              <a:avLst/>
            </a:prstGeom>
            <a:noFill/>
          </p:spPr>
          <p:txBody>
            <a:bodyPr wrap="none" rtlCol="0">
              <a:spAutoFit/>
            </a:bodyPr>
            <a:lstStyle/>
            <a:p>
              <a:r>
                <a:rPr lang="en-US" sz="800" dirty="0"/>
                <a:t>ALICE ITS Upgrade</a:t>
              </a:r>
            </a:p>
          </p:txBody>
        </p:sp>
      </p:grpSp>
      <p:cxnSp>
        <p:nvCxnSpPr>
          <p:cNvPr id="11" name="Straight Connector 10"/>
          <p:cNvCxnSpPr/>
          <p:nvPr userDrawn="1"/>
        </p:nvCxnSpPr>
        <p:spPr>
          <a:xfrm flipH="1">
            <a:off x="313924" y="2848544"/>
            <a:ext cx="10322891" cy="13316"/>
          </a:xfrm>
          <a:prstGeom prst="line">
            <a:avLst/>
          </a:prstGeom>
          <a:ln>
            <a:solidFill>
              <a:srgbClr val="4F81BD"/>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46251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lvl1pPr>
              <a:defRPr>
                <a:solidFill>
                  <a:srgbClr val="595959"/>
                </a:solidFill>
              </a:defRPr>
            </a:lvl1pPr>
          </a:lstStyle>
          <a:p>
            <a:endParaRPr lang="en-US" dirty="0"/>
          </a:p>
        </p:txBody>
      </p:sp>
      <p:sp>
        <p:nvSpPr>
          <p:cNvPr id="7" name="Text Box 2"/>
          <p:cNvSpPr txBox="1">
            <a:spLocks noChangeArrowheads="1"/>
          </p:cNvSpPr>
          <p:nvPr userDrawn="1"/>
        </p:nvSpPr>
        <p:spPr bwMode="auto">
          <a:xfrm>
            <a:off x="370535" y="938444"/>
            <a:ext cx="776078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square">
            <a:spAutoFit/>
          </a:bodyPr>
          <a:lstStyle>
            <a:lvl1pPr eaLnBrk="0" hangingPunct="0">
              <a:defRPr sz="1200" b="1">
                <a:solidFill>
                  <a:schemeClr val="tx1"/>
                </a:solidFill>
                <a:latin typeface="Arial" charset="0"/>
                <a:ea typeface="ＭＳ Ｐゴシック" charset="0"/>
                <a:cs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pPr>
              <a:spcBef>
                <a:spcPts val="300"/>
              </a:spcBef>
            </a:pPr>
            <a:r>
              <a:rPr lang="en-US" sz="2800" b="0" dirty="0">
                <a:solidFill>
                  <a:srgbClr val="4F81BD"/>
                </a:solidFill>
              </a:rPr>
              <a:t>Outline</a:t>
            </a:r>
            <a:endParaRPr lang="en-US" sz="1600" b="0" dirty="0">
              <a:solidFill>
                <a:srgbClr val="4F81BD"/>
              </a:solidFill>
            </a:endParaRPr>
          </a:p>
        </p:txBody>
      </p:sp>
      <p:cxnSp>
        <p:nvCxnSpPr>
          <p:cNvPr id="8" name="Straight Connector 7"/>
          <p:cNvCxnSpPr/>
          <p:nvPr userDrawn="1"/>
        </p:nvCxnSpPr>
        <p:spPr>
          <a:xfrm flipH="1" flipV="1">
            <a:off x="313927" y="1519277"/>
            <a:ext cx="10187663" cy="3068"/>
          </a:xfrm>
          <a:prstGeom prst="line">
            <a:avLst/>
          </a:prstGeom>
          <a:ln>
            <a:solidFill>
              <a:srgbClr val="4F81BD"/>
            </a:solidFill>
          </a:ln>
        </p:spPr>
        <p:style>
          <a:lnRef idx="1">
            <a:schemeClr val="accent2"/>
          </a:lnRef>
          <a:fillRef idx="0">
            <a:schemeClr val="accent2"/>
          </a:fillRef>
          <a:effectRef idx="0">
            <a:schemeClr val="accent2"/>
          </a:effectRef>
          <a:fontRef idx="minor">
            <a:schemeClr val="tx1"/>
          </a:fontRef>
        </p:style>
      </p:cxnSp>
      <p:sp>
        <p:nvSpPr>
          <p:cNvPr id="9" name="TextBox 8"/>
          <p:cNvSpPr txBox="1"/>
          <p:nvPr userDrawn="1"/>
        </p:nvSpPr>
        <p:spPr>
          <a:xfrm>
            <a:off x="9012183" y="1317526"/>
            <a:ext cx="1497732" cy="215444"/>
          </a:xfrm>
          <a:prstGeom prst="rect">
            <a:avLst/>
          </a:prstGeom>
          <a:noFill/>
        </p:spPr>
        <p:txBody>
          <a:bodyPr wrap="square" rtlCol="0">
            <a:spAutoFit/>
          </a:bodyPr>
          <a:lstStyle/>
          <a:p>
            <a:r>
              <a:rPr lang="en-US" sz="800" dirty="0"/>
              <a:t>ALICE ITS Upgrade</a:t>
            </a:r>
          </a:p>
        </p:txBody>
      </p:sp>
      <p:pic>
        <p:nvPicPr>
          <p:cNvPr id="10" name="Picture 9" descr="2012-Jul-04-4_Color_Logo_small_CB.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53287" y="767590"/>
            <a:ext cx="719328" cy="972312"/>
          </a:xfrm>
          <a:prstGeom prst="rect">
            <a:avLst/>
          </a:prstGeom>
        </p:spPr>
      </p:pic>
      <p:sp>
        <p:nvSpPr>
          <p:cNvPr id="11" name="Date Placeholder 3"/>
          <p:cNvSpPr>
            <a:spLocks noGrp="1"/>
          </p:cNvSpPr>
          <p:nvPr>
            <p:ph type="dt" sz="half" idx="10"/>
          </p:nvPr>
        </p:nvSpPr>
        <p:spPr>
          <a:xfrm>
            <a:off x="603012" y="6356352"/>
            <a:ext cx="2814056" cy="365125"/>
          </a:xfrm>
        </p:spPr>
        <p:txBody>
          <a:bodyPr/>
          <a:lstStyle>
            <a:lvl1pPr>
              <a:defRPr>
                <a:solidFill>
                  <a:srgbClr val="595959"/>
                </a:solidFill>
              </a:defRPr>
            </a:lvl1pPr>
          </a:lstStyle>
          <a:p>
            <a:fld id="{AD363708-FA1F-F64E-B6D3-F5EA0A135618}" type="datetime1">
              <a:rPr lang="en-US" smtClean="0"/>
              <a:t>1/29/19</a:t>
            </a:fld>
            <a:endParaRPr lang="en-US"/>
          </a:p>
        </p:txBody>
      </p:sp>
      <p:sp>
        <p:nvSpPr>
          <p:cNvPr id="12" name="Slide Number Placeholder 5"/>
          <p:cNvSpPr>
            <a:spLocks noGrp="1"/>
          </p:cNvSpPr>
          <p:nvPr>
            <p:ph type="sldNum" sz="quarter" idx="12"/>
          </p:nvPr>
        </p:nvSpPr>
        <p:spPr>
          <a:xfrm>
            <a:off x="8643170" y="6356352"/>
            <a:ext cx="2814056" cy="365125"/>
          </a:xfrm>
        </p:spPr>
        <p:txBody>
          <a:bodyPr/>
          <a:lstStyle>
            <a:lvl1pPr>
              <a:defRPr>
                <a:solidFill>
                  <a:srgbClr val="595959"/>
                </a:solidFill>
              </a:defRPr>
            </a:lvl1pPr>
          </a:lstStyle>
          <a:p>
            <a:fld id="{B7F62631-D247-0E44-B808-5D23CBBA66F7}" type="slidenum">
              <a:rPr lang="en-US" smtClean="0"/>
              <a:pPr/>
              <a:t>‹#›</a:t>
            </a:fld>
            <a:endParaRPr lang="en-US"/>
          </a:p>
        </p:txBody>
      </p:sp>
    </p:spTree>
    <p:extLst>
      <p:ext uri="{BB962C8B-B14F-4D97-AF65-F5344CB8AC3E}">
        <p14:creationId xmlns:p14="http://schemas.microsoft.com/office/powerpoint/2010/main" val="527570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rgbClr val="595959"/>
                </a:solidFill>
              </a:defRPr>
            </a:lvl1pPr>
          </a:lstStyle>
          <a:p>
            <a:fld id="{334FB03E-7463-AD42-B540-5105127CDCAB}" type="datetime1">
              <a:rPr lang="en-US" smtClean="0"/>
              <a:t>1/29/19</a:t>
            </a:fld>
            <a:endParaRPr lang="en-US"/>
          </a:p>
        </p:txBody>
      </p:sp>
      <p:sp>
        <p:nvSpPr>
          <p:cNvPr id="5" name="Footer Placeholder 4"/>
          <p:cNvSpPr>
            <a:spLocks noGrp="1"/>
          </p:cNvSpPr>
          <p:nvPr>
            <p:ph type="ftr" sz="quarter" idx="11"/>
          </p:nvPr>
        </p:nvSpPr>
        <p:spPr/>
        <p:txBody>
          <a:bodyPr/>
          <a:lstStyle>
            <a:lvl1pPr>
              <a:defRPr>
                <a:solidFill>
                  <a:srgbClr val="595959"/>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595959"/>
                </a:solidFill>
              </a:defRPr>
            </a:lvl1pPr>
          </a:lstStyle>
          <a:p>
            <a:fld id="{B7F62631-D247-0E44-B808-5D23CBBA66F7}" type="slidenum">
              <a:rPr lang="en-US" smtClean="0"/>
              <a:pPr/>
              <a:t>‹#›</a:t>
            </a:fld>
            <a:endParaRPr lang="en-US"/>
          </a:p>
        </p:txBody>
      </p:sp>
      <p:pic>
        <p:nvPicPr>
          <p:cNvPr id="12" name="Picture 11" descr="2012-Jul-04-01_4_Color_Logo_small_CB.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391286" y="107959"/>
            <a:ext cx="514977" cy="696091"/>
          </a:xfrm>
          <a:prstGeom prst="rect">
            <a:avLst/>
          </a:prstGeom>
        </p:spPr>
      </p:pic>
      <p:cxnSp>
        <p:nvCxnSpPr>
          <p:cNvPr id="13" name="Straight Connector 12"/>
          <p:cNvCxnSpPr/>
          <p:nvPr userDrawn="1"/>
        </p:nvCxnSpPr>
        <p:spPr>
          <a:xfrm flipH="1">
            <a:off x="313925" y="668377"/>
            <a:ext cx="10700635" cy="0"/>
          </a:xfrm>
          <a:prstGeom prst="line">
            <a:avLst/>
          </a:prstGeom>
          <a:ln>
            <a:solidFill>
              <a:srgbClr val="4F81BD"/>
            </a:solidFill>
          </a:ln>
        </p:spPr>
        <p:style>
          <a:lnRef idx="1">
            <a:schemeClr val="accent2"/>
          </a:lnRef>
          <a:fillRef idx="0">
            <a:schemeClr val="accent2"/>
          </a:fillRef>
          <a:effectRef idx="0">
            <a:schemeClr val="accent2"/>
          </a:effectRef>
          <a:fontRef idx="minor">
            <a:schemeClr val="tx1"/>
          </a:fontRef>
        </p:style>
      </p:cxnSp>
      <p:sp>
        <p:nvSpPr>
          <p:cNvPr id="14" name="TextBox 13"/>
          <p:cNvSpPr txBox="1"/>
          <p:nvPr userDrawn="1"/>
        </p:nvSpPr>
        <p:spPr>
          <a:xfrm>
            <a:off x="9845668" y="456001"/>
            <a:ext cx="945040" cy="215444"/>
          </a:xfrm>
          <a:prstGeom prst="rect">
            <a:avLst/>
          </a:prstGeom>
          <a:noFill/>
        </p:spPr>
        <p:txBody>
          <a:bodyPr wrap="none" rtlCol="0">
            <a:spAutoFit/>
          </a:bodyPr>
          <a:lstStyle/>
          <a:p>
            <a:r>
              <a:rPr lang="en-US" sz="800" dirty="0"/>
              <a:t>ALICE ITS Upgrade</a:t>
            </a:r>
          </a:p>
        </p:txBody>
      </p:sp>
    </p:spTree>
    <p:extLst>
      <p:ext uri="{BB962C8B-B14F-4D97-AF65-F5344CB8AC3E}">
        <p14:creationId xmlns:p14="http://schemas.microsoft.com/office/powerpoint/2010/main" val="8872467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3012" y="274639"/>
            <a:ext cx="10854214" cy="1143000"/>
          </a:xfrm>
          <a:prstGeom prst="rect">
            <a:avLst/>
          </a:prstGeom>
        </p:spPr>
        <p:txBody>
          <a:bodyPr vert="horz" lIns="116412" tIns="58206" rIns="116412" bIns="58206" rtlCol="0" anchor="ctr">
            <a:normAutofit/>
          </a:bodyPr>
          <a:lstStyle/>
          <a:p>
            <a:r>
              <a:rPr lang="en-US"/>
              <a:t>Click to edit Master title style</a:t>
            </a:r>
          </a:p>
        </p:txBody>
      </p:sp>
      <p:sp>
        <p:nvSpPr>
          <p:cNvPr id="3" name="Text Placeholder 2"/>
          <p:cNvSpPr>
            <a:spLocks noGrp="1"/>
          </p:cNvSpPr>
          <p:nvPr>
            <p:ph type="body" idx="1"/>
          </p:nvPr>
        </p:nvSpPr>
        <p:spPr>
          <a:xfrm>
            <a:off x="603012" y="1600201"/>
            <a:ext cx="10854214" cy="4525963"/>
          </a:xfrm>
          <a:prstGeom prst="rect">
            <a:avLst/>
          </a:prstGeom>
        </p:spPr>
        <p:txBody>
          <a:bodyPr vert="horz" lIns="116412" tIns="58206" rIns="116412" bIns="5820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3012" y="6356352"/>
            <a:ext cx="2814056" cy="365125"/>
          </a:xfrm>
          <a:prstGeom prst="rect">
            <a:avLst/>
          </a:prstGeom>
        </p:spPr>
        <p:txBody>
          <a:bodyPr vert="horz" lIns="116412" tIns="58206" rIns="116412" bIns="58206" rtlCol="0" anchor="ctr"/>
          <a:lstStyle>
            <a:lvl1pPr algn="l">
              <a:defRPr sz="1400">
                <a:solidFill>
                  <a:srgbClr val="595959"/>
                </a:solidFill>
              </a:defRPr>
            </a:lvl1pPr>
          </a:lstStyle>
          <a:p>
            <a:fld id="{1C08EA82-49A6-D744-ABBE-2DD366C85CE3}" type="datetime1">
              <a:rPr lang="en-US" smtClean="0"/>
              <a:t>1/29/19</a:t>
            </a:fld>
            <a:endParaRPr lang="en-US" dirty="0"/>
          </a:p>
        </p:txBody>
      </p:sp>
      <p:sp>
        <p:nvSpPr>
          <p:cNvPr id="5" name="Footer Placeholder 4"/>
          <p:cNvSpPr>
            <a:spLocks noGrp="1"/>
          </p:cNvSpPr>
          <p:nvPr>
            <p:ph type="ftr" sz="quarter" idx="3"/>
          </p:nvPr>
        </p:nvSpPr>
        <p:spPr>
          <a:xfrm>
            <a:off x="4120582" y="6356352"/>
            <a:ext cx="3819075" cy="365125"/>
          </a:xfrm>
          <a:prstGeom prst="rect">
            <a:avLst/>
          </a:prstGeom>
        </p:spPr>
        <p:txBody>
          <a:bodyPr vert="horz" lIns="116412" tIns="58206" rIns="116412" bIns="58206" rtlCol="0" anchor="ctr"/>
          <a:lstStyle>
            <a:lvl1pPr algn="ctr">
              <a:defRPr sz="1500">
                <a:solidFill>
                  <a:srgbClr val="595959"/>
                </a:solidFill>
              </a:defRPr>
            </a:lvl1pPr>
          </a:lstStyle>
          <a:p>
            <a:endParaRPr lang="en-US"/>
          </a:p>
        </p:txBody>
      </p:sp>
      <p:sp>
        <p:nvSpPr>
          <p:cNvPr id="6" name="Slide Number Placeholder 5"/>
          <p:cNvSpPr>
            <a:spLocks noGrp="1"/>
          </p:cNvSpPr>
          <p:nvPr>
            <p:ph type="sldNum" sz="quarter" idx="4"/>
          </p:nvPr>
        </p:nvSpPr>
        <p:spPr>
          <a:xfrm>
            <a:off x="8643170" y="6356352"/>
            <a:ext cx="2814056" cy="365125"/>
          </a:xfrm>
          <a:prstGeom prst="rect">
            <a:avLst/>
          </a:prstGeom>
        </p:spPr>
        <p:txBody>
          <a:bodyPr vert="horz" lIns="116412" tIns="58206" rIns="116412" bIns="58206" rtlCol="0" anchor="ctr"/>
          <a:lstStyle>
            <a:lvl1pPr algn="r">
              <a:defRPr sz="1400">
                <a:solidFill>
                  <a:srgbClr val="595959"/>
                </a:solidFill>
              </a:defRPr>
            </a:lvl1pPr>
          </a:lstStyle>
          <a:p>
            <a:fld id="{B7F62631-D247-0E44-B808-5D23CBBA66F7}" type="slidenum">
              <a:rPr lang="en-US" smtClean="0"/>
              <a:pPr/>
              <a:t>‹#›</a:t>
            </a:fld>
            <a:endParaRPr lang="en-US" dirty="0"/>
          </a:p>
        </p:txBody>
      </p:sp>
    </p:spTree>
    <p:extLst>
      <p:ext uri="{BB962C8B-B14F-4D97-AF65-F5344CB8AC3E}">
        <p14:creationId xmlns:p14="http://schemas.microsoft.com/office/powerpoint/2010/main" val="1666018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hf hdr="0" ftr="0"/>
  <p:txStyles>
    <p:titleStyle>
      <a:lvl1pPr algn="ctr" defTabSz="582061" rtl="0" eaLnBrk="1" latinLnBrk="0" hangingPunct="1">
        <a:spcBef>
          <a:spcPct val="0"/>
        </a:spcBef>
        <a:buNone/>
        <a:defRPr sz="5600" kern="1200">
          <a:solidFill>
            <a:schemeClr val="tx1"/>
          </a:solidFill>
          <a:latin typeface="+mj-lt"/>
          <a:ea typeface="+mj-ea"/>
          <a:cs typeface="+mj-cs"/>
        </a:defRPr>
      </a:lvl1pPr>
    </p:titleStyle>
    <p:bodyStyle>
      <a:lvl1pPr marL="436546" indent="-436546" algn="l" defTabSz="582061" rtl="0" eaLnBrk="1" latinLnBrk="0" hangingPunct="1">
        <a:spcBef>
          <a:spcPct val="20000"/>
        </a:spcBef>
        <a:buFont typeface="Arial"/>
        <a:buChar char="•"/>
        <a:defRPr sz="4100" kern="1200">
          <a:solidFill>
            <a:schemeClr val="tx1"/>
          </a:solidFill>
          <a:latin typeface="+mn-lt"/>
          <a:ea typeface="+mn-ea"/>
          <a:cs typeface="+mn-cs"/>
        </a:defRPr>
      </a:lvl1pPr>
      <a:lvl2pPr marL="945850" indent="-363788" algn="l" defTabSz="582061" rtl="0" eaLnBrk="1" latinLnBrk="0" hangingPunct="1">
        <a:spcBef>
          <a:spcPct val="20000"/>
        </a:spcBef>
        <a:buFont typeface="Arial"/>
        <a:buChar char="–"/>
        <a:defRPr sz="3600" kern="1200">
          <a:solidFill>
            <a:schemeClr val="tx1"/>
          </a:solidFill>
          <a:latin typeface="+mn-lt"/>
          <a:ea typeface="+mn-ea"/>
          <a:cs typeface="+mn-cs"/>
        </a:defRPr>
      </a:lvl2pPr>
      <a:lvl3pPr marL="1455153" indent="-291031" algn="l" defTabSz="582061" rtl="0" eaLnBrk="1" latinLnBrk="0" hangingPunct="1">
        <a:spcBef>
          <a:spcPct val="20000"/>
        </a:spcBef>
        <a:buFont typeface="Arial"/>
        <a:buChar char="•"/>
        <a:defRPr sz="3100" kern="1200">
          <a:solidFill>
            <a:schemeClr val="tx1"/>
          </a:solidFill>
          <a:latin typeface="+mn-lt"/>
          <a:ea typeface="+mn-ea"/>
          <a:cs typeface="+mn-cs"/>
        </a:defRPr>
      </a:lvl3pPr>
      <a:lvl4pPr marL="2037215" indent="-291031" algn="l" defTabSz="582061" rtl="0" eaLnBrk="1" latinLnBrk="0" hangingPunct="1">
        <a:spcBef>
          <a:spcPct val="20000"/>
        </a:spcBef>
        <a:buFont typeface="Arial"/>
        <a:buChar char="–"/>
        <a:defRPr sz="2500" kern="1200">
          <a:solidFill>
            <a:schemeClr val="tx1"/>
          </a:solidFill>
          <a:latin typeface="+mn-lt"/>
          <a:ea typeface="+mn-ea"/>
          <a:cs typeface="+mn-cs"/>
        </a:defRPr>
      </a:lvl4pPr>
      <a:lvl5pPr marL="2619276" indent="-291031" algn="l" defTabSz="582061" rtl="0" eaLnBrk="1" latinLnBrk="0" hangingPunct="1">
        <a:spcBef>
          <a:spcPct val="20000"/>
        </a:spcBef>
        <a:buFont typeface="Arial"/>
        <a:buChar char="»"/>
        <a:defRPr sz="2500" kern="1200">
          <a:solidFill>
            <a:schemeClr val="tx1"/>
          </a:solidFill>
          <a:latin typeface="+mn-lt"/>
          <a:ea typeface="+mn-ea"/>
          <a:cs typeface="+mn-cs"/>
        </a:defRPr>
      </a:lvl5pPr>
      <a:lvl6pPr marL="3201337" indent="-291031" algn="l" defTabSz="582061" rtl="0" eaLnBrk="1" latinLnBrk="0" hangingPunct="1">
        <a:spcBef>
          <a:spcPct val="20000"/>
        </a:spcBef>
        <a:buFont typeface="Arial"/>
        <a:buChar char="•"/>
        <a:defRPr sz="2500" kern="1200">
          <a:solidFill>
            <a:schemeClr val="tx1"/>
          </a:solidFill>
          <a:latin typeface="+mn-lt"/>
          <a:ea typeface="+mn-ea"/>
          <a:cs typeface="+mn-cs"/>
        </a:defRPr>
      </a:lvl6pPr>
      <a:lvl7pPr marL="3783399" indent="-291031" algn="l" defTabSz="582061" rtl="0" eaLnBrk="1" latinLnBrk="0" hangingPunct="1">
        <a:spcBef>
          <a:spcPct val="20000"/>
        </a:spcBef>
        <a:buFont typeface="Arial"/>
        <a:buChar char="•"/>
        <a:defRPr sz="2500" kern="1200">
          <a:solidFill>
            <a:schemeClr val="tx1"/>
          </a:solidFill>
          <a:latin typeface="+mn-lt"/>
          <a:ea typeface="+mn-ea"/>
          <a:cs typeface="+mn-cs"/>
        </a:defRPr>
      </a:lvl7pPr>
      <a:lvl8pPr marL="4365460" indent="-291031" algn="l" defTabSz="582061" rtl="0" eaLnBrk="1" latinLnBrk="0" hangingPunct="1">
        <a:spcBef>
          <a:spcPct val="20000"/>
        </a:spcBef>
        <a:buFont typeface="Arial"/>
        <a:buChar char="•"/>
        <a:defRPr sz="2500" kern="1200">
          <a:solidFill>
            <a:schemeClr val="tx1"/>
          </a:solidFill>
          <a:latin typeface="+mn-lt"/>
          <a:ea typeface="+mn-ea"/>
          <a:cs typeface="+mn-cs"/>
        </a:defRPr>
      </a:lvl8pPr>
      <a:lvl9pPr marL="4947521" indent="-291031" algn="l" defTabSz="582061" rtl="0" eaLnBrk="1" latinLnBrk="0" hangingPunct="1">
        <a:spcBef>
          <a:spcPct val="20000"/>
        </a:spcBef>
        <a:buFont typeface="Arial"/>
        <a:buChar char="•"/>
        <a:defRPr sz="2500" kern="1200">
          <a:solidFill>
            <a:schemeClr val="tx1"/>
          </a:solidFill>
          <a:latin typeface="+mn-lt"/>
          <a:ea typeface="+mn-ea"/>
          <a:cs typeface="+mn-cs"/>
        </a:defRPr>
      </a:lvl9pPr>
    </p:bodyStyle>
    <p:otherStyle>
      <a:defPPr>
        <a:defRPr lang="en-US"/>
      </a:defPPr>
      <a:lvl1pPr marL="0" algn="l" defTabSz="582061" rtl="0" eaLnBrk="1" latinLnBrk="0" hangingPunct="1">
        <a:defRPr sz="2300" kern="1200">
          <a:solidFill>
            <a:schemeClr val="tx1"/>
          </a:solidFill>
          <a:latin typeface="+mn-lt"/>
          <a:ea typeface="+mn-ea"/>
          <a:cs typeface="+mn-cs"/>
        </a:defRPr>
      </a:lvl1pPr>
      <a:lvl2pPr marL="582061" algn="l" defTabSz="582061" rtl="0" eaLnBrk="1" latinLnBrk="0" hangingPunct="1">
        <a:defRPr sz="2300" kern="1200">
          <a:solidFill>
            <a:schemeClr val="tx1"/>
          </a:solidFill>
          <a:latin typeface="+mn-lt"/>
          <a:ea typeface="+mn-ea"/>
          <a:cs typeface="+mn-cs"/>
        </a:defRPr>
      </a:lvl2pPr>
      <a:lvl3pPr marL="1164123" algn="l" defTabSz="582061" rtl="0" eaLnBrk="1" latinLnBrk="0" hangingPunct="1">
        <a:defRPr sz="2300" kern="1200">
          <a:solidFill>
            <a:schemeClr val="tx1"/>
          </a:solidFill>
          <a:latin typeface="+mn-lt"/>
          <a:ea typeface="+mn-ea"/>
          <a:cs typeface="+mn-cs"/>
        </a:defRPr>
      </a:lvl3pPr>
      <a:lvl4pPr marL="1746184" algn="l" defTabSz="582061" rtl="0" eaLnBrk="1" latinLnBrk="0" hangingPunct="1">
        <a:defRPr sz="2300" kern="1200">
          <a:solidFill>
            <a:schemeClr val="tx1"/>
          </a:solidFill>
          <a:latin typeface="+mn-lt"/>
          <a:ea typeface="+mn-ea"/>
          <a:cs typeface="+mn-cs"/>
        </a:defRPr>
      </a:lvl4pPr>
      <a:lvl5pPr marL="2328245" algn="l" defTabSz="582061" rtl="0" eaLnBrk="1" latinLnBrk="0" hangingPunct="1">
        <a:defRPr sz="2300" kern="1200">
          <a:solidFill>
            <a:schemeClr val="tx1"/>
          </a:solidFill>
          <a:latin typeface="+mn-lt"/>
          <a:ea typeface="+mn-ea"/>
          <a:cs typeface="+mn-cs"/>
        </a:defRPr>
      </a:lvl5pPr>
      <a:lvl6pPr marL="2910307" algn="l" defTabSz="582061" rtl="0" eaLnBrk="1" latinLnBrk="0" hangingPunct="1">
        <a:defRPr sz="2300" kern="1200">
          <a:solidFill>
            <a:schemeClr val="tx1"/>
          </a:solidFill>
          <a:latin typeface="+mn-lt"/>
          <a:ea typeface="+mn-ea"/>
          <a:cs typeface="+mn-cs"/>
        </a:defRPr>
      </a:lvl6pPr>
      <a:lvl7pPr marL="3492368" algn="l" defTabSz="582061" rtl="0" eaLnBrk="1" latinLnBrk="0" hangingPunct="1">
        <a:defRPr sz="2300" kern="1200">
          <a:solidFill>
            <a:schemeClr val="tx1"/>
          </a:solidFill>
          <a:latin typeface="+mn-lt"/>
          <a:ea typeface="+mn-ea"/>
          <a:cs typeface="+mn-cs"/>
        </a:defRPr>
      </a:lvl7pPr>
      <a:lvl8pPr marL="4074429" algn="l" defTabSz="582061" rtl="0" eaLnBrk="1" latinLnBrk="0" hangingPunct="1">
        <a:defRPr sz="2300" kern="1200">
          <a:solidFill>
            <a:schemeClr val="tx1"/>
          </a:solidFill>
          <a:latin typeface="+mn-lt"/>
          <a:ea typeface="+mn-ea"/>
          <a:cs typeface="+mn-cs"/>
        </a:defRPr>
      </a:lvl8pPr>
      <a:lvl9pPr marL="4656491" algn="l" defTabSz="582061"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omments" Target="../comments/comment1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1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19.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comments" Target="../comments/comment2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comments" Target="../comments/comment2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2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comments" Target="../comments/comment2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comments" Target="../comments/comment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omments" Target="../comments/comment25.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comments" Target="../comments/comment26.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comments" Target="../comments/comment27.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comments" Target="../comments/comment2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1693" y="1327958"/>
            <a:ext cx="10251202" cy="1470025"/>
          </a:xfrm>
        </p:spPr>
        <p:txBody>
          <a:bodyPr>
            <a:normAutofit/>
          </a:bodyPr>
          <a:lstStyle/>
          <a:p>
            <a:r>
              <a:rPr lang="en-US" sz="4000" dirty="0">
                <a:solidFill>
                  <a:srgbClr val="4F81BD"/>
                </a:solidFill>
              </a:rPr>
              <a:t>Configuration, Calibration and Monitoring</a:t>
            </a:r>
          </a:p>
        </p:txBody>
      </p:sp>
      <p:sp>
        <p:nvSpPr>
          <p:cNvPr id="3" name="Subtitle 2"/>
          <p:cNvSpPr>
            <a:spLocks noGrp="1"/>
          </p:cNvSpPr>
          <p:nvPr>
            <p:ph type="subTitle" idx="1"/>
          </p:nvPr>
        </p:nvSpPr>
        <p:spPr>
          <a:xfrm>
            <a:off x="1723330" y="3892498"/>
            <a:ext cx="8442167" cy="1988190"/>
          </a:xfrm>
        </p:spPr>
        <p:txBody>
          <a:bodyPr>
            <a:normAutofit/>
          </a:bodyPr>
          <a:lstStyle/>
          <a:p>
            <a:pPr>
              <a:spcBef>
                <a:spcPts val="1512"/>
              </a:spcBef>
            </a:pPr>
            <a:r>
              <a:rPr lang="en-US" sz="2000" i="1" dirty="0">
                <a:solidFill>
                  <a:schemeClr val="accent1"/>
                </a:solidFill>
              </a:rPr>
              <a:t>ITS Upgrade – Readout Electronics Review</a:t>
            </a:r>
          </a:p>
          <a:p>
            <a:pPr>
              <a:spcBef>
                <a:spcPts val="1512"/>
              </a:spcBef>
            </a:pPr>
            <a:r>
              <a:rPr lang="en-US" sz="2000" i="1" dirty="0">
                <a:solidFill>
                  <a:schemeClr val="accent1"/>
                </a:solidFill>
              </a:rPr>
              <a:t>CERN, 29 January 2019</a:t>
            </a:r>
          </a:p>
        </p:txBody>
      </p:sp>
      <p:sp>
        <p:nvSpPr>
          <p:cNvPr id="20" name="TextBox 19"/>
          <p:cNvSpPr txBox="1"/>
          <p:nvPr/>
        </p:nvSpPr>
        <p:spPr>
          <a:xfrm>
            <a:off x="350616" y="2929404"/>
            <a:ext cx="5609356" cy="400110"/>
          </a:xfrm>
          <a:prstGeom prst="rect">
            <a:avLst/>
          </a:prstGeom>
          <a:noFill/>
        </p:spPr>
        <p:txBody>
          <a:bodyPr wrap="none" rtlCol="0">
            <a:spAutoFit/>
          </a:bodyPr>
          <a:lstStyle/>
          <a:p>
            <a:r>
              <a:rPr lang="en-US" sz="2000" i="1" dirty="0">
                <a:solidFill>
                  <a:schemeClr val="tx1">
                    <a:lumMod val="65000"/>
                    <a:lumOff val="35000"/>
                  </a:schemeClr>
                </a:solidFill>
              </a:rPr>
              <a:t>Gianluca </a:t>
            </a:r>
            <a:r>
              <a:rPr lang="en-US" sz="2000" i="1" dirty="0" err="1">
                <a:solidFill>
                  <a:schemeClr val="tx1">
                    <a:lumMod val="65000"/>
                    <a:lumOff val="35000"/>
                  </a:schemeClr>
                </a:solidFill>
              </a:rPr>
              <a:t>Aglieri</a:t>
            </a:r>
            <a:r>
              <a:rPr lang="en-US" sz="2000" i="1" dirty="0">
                <a:solidFill>
                  <a:schemeClr val="tx1">
                    <a:lumMod val="65000"/>
                    <a:lumOff val="35000"/>
                  </a:schemeClr>
                </a:solidFill>
              </a:rPr>
              <a:t> Rinella, Magnus </a:t>
            </a:r>
            <a:r>
              <a:rPr lang="en-US" sz="2000" i="1" dirty="0" err="1">
                <a:solidFill>
                  <a:schemeClr val="tx1">
                    <a:lumMod val="65000"/>
                    <a:lumOff val="35000"/>
                  </a:schemeClr>
                </a:solidFill>
              </a:rPr>
              <a:t>Mager</a:t>
            </a:r>
            <a:r>
              <a:rPr lang="en-US" sz="2000" i="1" dirty="0">
                <a:solidFill>
                  <a:schemeClr val="tx1">
                    <a:lumMod val="65000"/>
                    <a:lumOff val="35000"/>
                  </a:schemeClr>
                </a:solidFill>
              </a:rPr>
              <a:t>, Markus </a:t>
            </a:r>
            <a:r>
              <a:rPr lang="en-US" sz="2000" i="1" dirty="0" err="1">
                <a:solidFill>
                  <a:schemeClr val="tx1">
                    <a:lumMod val="65000"/>
                    <a:lumOff val="35000"/>
                  </a:schemeClr>
                </a:solidFill>
              </a:rPr>
              <a:t>Keil</a:t>
            </a:r>
            <a:endParaRPr lang="en-US" sz="2000" i="1" dirty="0">
              <a:solidFill>
                <a:schemeClr val="tx1">
                  <a:lumMod val="65000"/>
                  <a:lumOff val="35000"/>
                </a:schemeClr>
              </a:solidFill>
            </a:endParaRPr>
          </a:p>
        </p:txBody>
      </p:sp>
      <p:sp>
        <p:nvSpPr>
          <p:cNvPr id="21" name="Date Placeholder 20"/>
          <p:cNvSpPr>
            <a:spLocks noGrp="1"/>
          </p:cNvSpPr>
          <p:nvPr>
            <p:ph type="dt" sz="half" idx="10"/>
          </p:nvPr>
        </p:nvSpPr>
        <p:spPr/>
        <p:txBody>
          <a:bodyPr/>
          <a:lstStyle/>
          <a:p>
            <a:fld id="{C8C1AE05-983C-F44C-A54E-C6739AA35F48}" type="datetime1">
              <a:rPr lang="en-US" smtClean="0"/>
              <a:t>1/29/19</a:t>
            </a:fld>
            <a:endParaRPr lang="en-US" dirty="0"/>
          </a:p>
        </p:txBody>
      </p:sp>
      <p:sp>
        <p:nvSpPr>
          <p:cNvPr id="22" name="Slide Number Placeholder 21"/>
          <p:cNvSpPr>
            <a:spLocks noGrp="1"/>
          </p:cNvSpPr>
          <p:nvPr>
            <p:ph type="sldNum" sz="quarter" idx="12"/>
          </p:nvPr>
        </p:nvSpPr>
        <p:spPr/>
        <p:txBody>
          <a:bodyPr/>
          <a:lstStyle/>
          <a:p>
            <a:fld id="{B7F62631-D247-0E44-B808-5D23CBBA66F7}" type="slidenum">
              <a:rPr lang="en-US" smtClean="0"/>
              <a:t>1</a:t>
            </a:fld>
            <a:endParaRPr lang="en-US" dirty="0"/>
          </a:p>
        </p:txBody>
      </p:sp>
    </p:spTree>
    <p:extLst>
      <p:ext uri="{BB962C8B-B14F-4D97-AF65-F5344CB8AC3E}">
        <p14:creationId xmlns:p14="http://schemas.microsoft.com/office/powerpoint/2010/main" val="3992355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1659" y="1739902"/>
            <a:ext cx="8686800" cy="1661993"/>
          </a:xfrm>
          <a:prstGeom prst="rect">
            <a:avLst/>
          </a:prstGeom>
          <a:noFill/>
        </p:spPr>
        <p:txBody>
          <a:bodyPr wrap="square" rtlCol="0">
            <a:spAutoFit/>
          </a:bodyPr>
          <a:lstStyle/>
          <a:p>
            <a:pPr>
              <a:lnSpc>
                <a:spcPct val="150000"/>
              </a:lnSpc>
            </a:pPr>
            <a:r>
              <a:rPr lang="en-US" sz="2000" b="1" dirty="0">
                <a:solidFill>
                  <a:srgbClr val="4F81BD"/>
                </a:solidFill>
              </a:rPr>
              <a:t>OUTLINE</a:t>
            </a:r>
          </a:p>
          <a:p>
            <a:pPr marL="914400" lvl="1" indent="-457200">
              <a:lnSpc>
                <a:spcPct val="130000"/>
              </a:lnSpc>
              <a:spcBef>
                <a:spcPts val="1200"/>
              </a:spcBef>
              <a:buSzPct val="70000"/>
              <a:buFont typeface="+mj-ea"/>
              <a:buAutoNum type="circleNumDbPlain"/>
            </a:pPr>
            <a:r>
              <a:rPr lang="en-US" sz="2000" dirty="0">
                <a:solidFill>
                  <a:srgbClr val="4F81BD">
                    <a:alpha val="30000"/>
                  </a:srgbClr>
                </a:solidFill>
              </a:rPr>
              <a:t>Configuration</a:t>
            </a:r>
          </a:p>
          <a:p>
            <a:pPr marL="914400" lvl="1" indent="-457200">
              <a:lnSpc>
                <a:spcPct val="130000"/>
              </a:lnSpc>
              <a:spcBef>
                <a:spcPts val="1200"/>
              </a:spcBef>
              <a:buSzPct val="70000"/>
              <a:buFont typeface="+mj-ea"/>
              <a:buAutoNum type="circleNumDbPlain"/>
            </a:pPr>
            <a:r>
              <a:rPr lang="en-US" sz="2000" dirty="0">
                <a:solidFill>
                  <a:srgbClr val="4F81BD"/>
                </a:solidFill>
              </a:rPr>
              <a:t>Calibration</a:t>
            </a:r>
          </a:p>
        </p:txBody>
      </p:sp>
      <p:sp>
        <p:nvSpPr>
          <p:cNvPr id="3" name="Date Placeholder 2"/>
          <p:cNvSpPr>
            <a:spLocks noGrp="1"/>
          </p:cNvSpPr>
          <p:nvPr>
            <p:ph type="dt" sz="half" idx="10"/>
          </p:nvPr>
        </p:nvSpPr>
        <p:spPr>
          <a:xfrm>
            <a:off x="603012" y="6356352"/>
            <a:ext cx="2814056" cy="365125"/>
          </a:xfrm>
        </p:spPr>
        <p:txBody>
          <a:bodyPr/>
          <a:lstStyle/>
          <a:p>
            <a:fld id="{B00B5E46-5E03-CD47-96F7-05A35DAFB8CF}" type="datetime1">
              <a:rPr lang="en-US" smtClean="0"/>
              <a:t>1/29/19</a:t>
            </a:fld>
            <a:endParaRPr lang="en-US" dirty="0"/>
          </a:p>
        </p:txBody>
      </p:sp>
      <p:sp>
        <p:nvSpPr>
          <p:cNvPr id="4" name="Slide Number Placeholder 3"/>
          <p:cNvSpPr>
            <a:spLocks noGrp="1"/>
          </p:cNvSpPr>
          <p:nvPr>
            <p:ph type="sldNum" sz="quarter" idx="12"/>
          </p:nvPr>
        </p:nvSpPr>
        <p:spPr>
          <a:xfrm>
            <a:off x="8643170" y="6356352"/>
            <a:ext cx="2814056" cy="365125"/>
          </a:xfrm>
        </p:spPr>
        <p:txBody>
          <a:bodyPr/>
          <a:lstStyle/>
          <a:p>
            <a:fld id="{B7F62631-D247-0E44-B808-5D23CBBA66F7}" type="slidenum">
              <a:rPr lang="en-US" smtClean="0"/>
              <a:pPr/>
              <a:t>10</a:t>
            </a:fld>
            <a:endParaRPr lang="en-US" dirty="0"/>
          </a:p>
        </p:txBody>
      </p:sp>
    </p:spTree>
    <p:extLst>
      <p:ext uri="{BB962C8B-B14F-4D97-AF65-F5344CB8AC3E}">
        <p14:creationId xmlns:p14="http://schemas.microsoft.com/office/powerpoint/2010/main" val="1960017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2607958"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Calibration Tasks</a:t>
            </a:r>
          </a:p>
        </p:txBody>
      </p:sp>
      <p:sp>
        <p:nvSpPr>
          <p:cNvPr id="3" name="TextBox 2"/>
          <p:cNvSpPr txBox="1"/>
          <p:nvPr/>
        </p:nvSpPr>
        <p:spPr>
          <a:xfrm>
            <a:off x="350617" y="1042497"/>
            <a:ext cx="10622183" cy="4647426"/>
          </a:xfrm>
          <a:prstGeom prst="rect">
            <a:avLst/>
          </a:prstGeom>
          <a:noFill/>
        </p:spPr>
        <p:txBody>
          <a:bodyPr wrap="square" rtlCol="0">
            <a:spAutoFit/>
          </a:bodyPr>
          <a:lstStyle/>
          <a:p>
            <a:r>
              <a:rPr lang="en-US" sz="2000" dirty="0">
                <a:solidFill>
                  <a:srgbClr val="4F81BD"/>
                </a:solidFill>
              </a:rPr>
              <a:t>Calibration Tasks:</a:t>
            </a:r>
          </a:p>
          <a:p>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Calibration of voltage drops / correct set voltage</a:t>
            </a:r>
          </a:p>
          <a:p>
            <a:pPr marL="342900" indent="-342900">
              <a:buFont typeface="Arial" panose="020B0604020202020204" pitchFamily="34" charset="0"/>
              <a:buChar char="•"/>
            </a:pPr>
            <a:r>
              <a:rPr lang="en-US" sz="2000" dirty="0">
                <a:solidFill>
                  <a:srgbClr val="4F81BD"/>
                </a:solidFill>
              </a:rPr>
              <a:t>Threshold Tuning</a:t>
            </a:r>
          </a:p>
          <a:p>
            <a:pPr marL="342900" indent="-342900">
              <a:buFont typeface="Arial" panose="020B0604020202020204" pitchFamily="34" charset="0"/>
              <a:buChar char="•"/>
            </a:pPr>
            <a:r>
              <a:rPr lang="en-US" sz="2000" dirty="0">
                <a:solidFill>
                  <a:srgbClr val="4F81BD"/>
                </a:solidFill>
              </a:rPr>
              <a:t>Threshold Scan</a:t>
            </a:r>
          </a:p>
          <a:p>
            <a:pPr marL="342900" indent="-342900">
              <a:buFont typeface="Arial" panose="020B0604020202020204" pitchFamily="34" charset="0"/>
              <a:buChar char="•"/>
            </a:pPr>
            <a:r>
              <a:rPr lang="en-US" sz="2000" dirty="0">
                <a:solidFill>
                  <a:srgbClr val="4F81BD"/>
                </a:solidFill>
              </a:rPr>
              <a:t>Digital Scan</a:t>
            </a:r>
          </a:p>
          <a:p>
            <a:pPr marL="342900" indent="-342900">
              <a:buFont typeface="Arial" panose="020B0604020202020204" pitchFamily="34" charset="0"/>
              <a:buChar char="•"/>
            </a:pPr>
            <a:r>
              <a:rPr lang="en-US" sz="2000" dirty="0">
                <a:solidFill>
                  <a:srgbClr val="4F81BD"/>
                </a:solidFill>
              </a:rPr>
              <a:t>Black / White events</a:t>
            </a:r>
          </a:p>
          <a:p>
            <a:pPr marL="342900" indent="-342900">
              <a:buFont typeface="Arial" panose="020B0604020202020204" pitchFamily="34" charset="0"/>
              <a:buChar char="•"/>
            </a:pPr>
            <a:r>
              <a:rPr lang="en-US" sz="2000" dirty="0">
                <a:solidFill>
                  <a:srgbClr val="4F81BD"/>
                </a:solidFill>
              </a:rPr>
              <a:t>FIFO scan</a:t>
            </a:r>
          </a:p>
          <a:p>
            <a:pPr marL="342900" indent="-342900">
              <a:buFont typeface="Arial" panose="020B0604020202020204" pitchFamily="34" charset="0"/>
              <a:buChar char="•"/>
            </a:pPr>
            <a:r>
              <a:rPr lang="en-US" sz="2000" dirty="0">
                <a:solidFill>
                  <a:srgbClr val="4F81BD"/>
                </a:solidFill>
              </a:rPr>
              <a:t>Noise occupancy (out of run and possibly during run)</a:t>
            </a:r>
          </a:p>
          <a:p>
            <a:pPr marL="342900" indent="-342900">
              <a:buFont typeface="Arial" panose="020B0604020202020204" pitchFamily="34" charset="0"/>
              <a:buChar char="•"/>
            </a:pPr>
            <a:r>
              <a:rPr lang="en-US" sz="2000" dirty="0">
                <a:solidFill>
                  <a:srgbClr val="4F81BD"/>
                </a:solidFill>
              </a:rPr>
              <a:t>DAC scan (not regularly, but needs to be available)</a:t>
            </a:r>
          </a:p>
          <a:p>
            <a:pPr marL="342900" indent="-342900">
              <a:buFont typeface="Arial" panose="020B0604020202020204" pitchFamily="34" charset="0"/>
              <a:buChar char="•"/>
            </a:pPr>
            <a:endParaRPr lang="en-US" sz="2000" dirty="0">
              <a:solidFill>
                <a:srgbClr val="4F81BD"/>
              </a:solidFill>
            </a:endParaRPr>
          </a:p>
          <a:p>
            <a:r>
              <a:rPr lang="en-US" sz="2000" dirty="0">
                <a:solidFill>
                  <a:srgbClr val="4F81BD"/>
                </a:solidFill>
              </a:rPr>
              <a:t>As baseline, all scans to be run during MD. Frequency to be adjusted according to results, e.g. threshold tuning in </a:t>
            </a:r>
            <a:r>
              <a:rPr lang="en-US" sz="2000" dirty="0" err="1">
                <a:solidFill>
                  <a:srgbClr val="4F81BD"/>
                </a:solidFill>
              </a:rPr>
              <a:t>interfill</a:t>
            </a:r>
            <a:r>
              <a:rPr lang="en-US" sz="2000" dirty="0">
                <a:solidFill>
                  <a:srgbClr val="4F81BD"/>
                </a:solidFill>
              </a:rPr>
              <a:t>? Constant noise occupancy measurement, also during run? </a:t>
            </a:r>
          </a:p>
          <a:p>
            <a:endParaRPr lang="en-US" sz="2000" dirty="0">
              <a:solidFill>
                <a:srgbClr val="4F81BD"/>
              </a:solidFill>
            </a:endParaRPr>
          </a:p>
          <a:p>
            <a:pPr marL="285750" indent="-285750">
              <a:buFont typeface="Arial" panose="020B0604020202020204" pitchFamily="34" charset="0"/>
              <a:buChar char="•"/>
            </a:pPr>
            <a:endParaRPr lang="en-US" sz="1600" dirty="0"/>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11</a:t>
            </a:fld>
            <a:endParaRPr lang="en-US"/>
          </a:p>
        </p:txBody>
      </p:sp>
    </p:spTree>
    <p:extLst>
      <p:ext uri="{BB962C8B-B14F-4D97-AF65-F5344CB8AC3E}">
        <p14:creationId xmlns:p14="http://schemas.microsoft.com/office/powerpoint/2010/main" val="2061394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4141583"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Readout / DCS architecture</a:t>
            </a:r>
          </a:p>
        </p:txBody>
      </p:sp>
      <p:sp>
        <p:nvSpPr>
          <p:cNvPr id="3" name="TextBox 2"/>
          <p:cNvSpPr txBox="1"/>
          <p:nvPr/>
        </p:nvSpPr>
        <p:spPr>
          <a:xfrm>
            <a:off x="350617" y="1042497"/>
            <a:ext cx="6049990" cy="2185214"/>
          </a:xfrm>
          <a:prstGeom prst="rect">
            <a:avLst/>
          </a:prstGeom>
          <a:noFill/>
        </p:spPr>
        <p:txBody>
          <a:bodyPr wrap="square" rtlCol="0">
            <a:spAutoFit/>
          </a:bodyPr>
          <a:lstStyle/>
          <a:p>
            <a:r>
              <a:rPr lang="en-US" sz="2000" dirty="0">
                <a:solidFill>
                  <a:srgbClr val="4F81BD"/>
                </a:solidFill>
              </a:rPr>
              <a:t>Simplified view of the readout and DCS architecture</a:t>
            </a:r>
          </a:p>
          <a:p>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Try to understand where/ how the calibration fits in</a:t>
            </a:r>
          </a:p>
          <a:p>
            <a:endParaRPr lang="en-US" sz="2000" dirty="0">
              <a:solidFill>
                <a:srgbClr val="4F81BD"/>
              </a:solidFill>
            </a:endParaRPr>
          </a:p>
          <a:p>
            <a:endParaRPr lang="en-US" sz="2000" dirty="0">
              <a:solidFill>
                <a:srgbClr val="4F81BD"/>
              </a:solidFill>
            </a:endParaRPr>
          </a:p>
          <a:p>
            <a:endParaRPr lang="en-US" sz="2000" dirty="0">
              <a:solidFill>
                <a:srgbClr val="4F81BD"/>
              </a:solidFill>
            </a:endParaRPr>
          </a:p>
          <a:p>
            <a:pPr marL="285750" indent="-285750">
              <a:buFont typeface="Arial" panose="020B0604020202020204" pitchFamily="34" charset="0"/>
              <a:buChar char="•"/>
            </a:pPr>
            <a:endParaRPr lang="en-US" sz="1600" dirty="0"/>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12</a:t>
            </a:fld>
            <a:endParaRPr lang="en-US"/>
          </a:p>
        </p:txBody>
      </p:sp>
      <p:sp>
        <p:nvSpPr>
          <p:cNvPr id="6" name="Rounded Rectangle 5">
            <a:extLst>
              <a:ext uri="{FF2B5EF4-FFF2-40B4-BE49-F238E27FC236}">
                <a16:creationId xmlns:a16="http://schemas.microsoft.com/office/drawing/2014/main" id="{E052C203-9488-3F42-9FFA-612EA158ACB3}"/>
              </a:ext>
            </a:extLst>
          </p:cNvPr>
          <p:cNvSpPr/>
          <p:nvPr/>
        </p:nvSpPr>
        <p:spPr>
          <a:xfrm>
            <a:off x="8320036" y="5374457"/>
            <a:ext cx="1316334" cy="77372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RU</a:t>
            </a:r>
          </a:p>
        </p:txBody>
      </p:sp>
      <p:sp>
        <p:nvSpPr>
          <p:cNvPr id="7" name="Rounded Rectangle 6">
            <a:extLst>
              <a:ext uri="{FF2B5EF4-FFF2-40B4-BE49-F238E27FC236}">
                <a16:creationId xmlns:a16="http://schemas.microsoft.com/office/drawing/2014/main" id="{5B4A5199-5840-FE43-812A-349F29DCD7A2}"/>
              </a:ext>
            </a:extLst>
          </p:cNvPr>
          <p:cNvSpPr/>
          <p:nvPr/>
        </p:nvSpPr>
        <p:spPr>
          <a:xfrm>
            <a:off x="8320036" y="4225309"/>
            <a:ext cx="1316334" cy="80386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CRU</a:t>
            </a:r>
          </a:p>
        </p:txBody>
      </p:sp>
      <p:sp>
        <p:nvSpPr>
          <p:cNvPr id="8" name="Rounded Rectangle 7">
            <a:extLst>
              <a:ext uri="{FF2B5EF4-FFF2-40B4-BE49-F238E27FC236}">
                <a16:creationId xmlns:a16="http://schemas.microsoft.com/office/drawing/2014/main" id="{74B2A005-3837-5446-95CA-43B664AB329B}"/>
              </a:ext>
            </a:extLst>
          </p:cNvPr>
          <p:cNvSpPr/>
          <p:nvPr/>
        </p:nvSpPr>
        <p:spPr>
          <a:xfrm>
            <a:off x="7431110" y="3073286"/>
            <a:ext cx="1321004" cy="80674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readout</a:t>
            </a:r>
            <a:endParaRPr lang="en-US" sz="1800" dirty="0"/>
          </a:p>
        </p:txBody>
      </p:sp>
      <p:sp>
        <p:nvSpPr>
          <p:cNvPr id="9" name="Rounded Rectangle 8">
            <a:extLst>
              <a:ext uri="{FF2B5EF4-FFF2-40B4-BE49-F238E27FC236}">
                <a16:creationId xmlns:a16="http://schemas.microsoft.com/office/drawing/2014/main" id="{27C8B555-6E69-964F-ACC0-B879416636B5}"/>
              </a:ext>
            </a:extLst>
          </p:cNvPr>
          <p:cNvSpPr/>
          <p:nvPr/>
        </p:nvSpPr>
        <p:spPr>
          <a:xfrm>
            <a:off x="9120468" y="3073286"/>
            <a:ext cx="1324298" cy="80674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ALF</a:t>
            </a:r>
          </a:p>
        </p:txBody>
      </p:sp>
      <p:sp>
        <p:nvSpPr>
          <p:cNvPr id="10" name="Rounded Rectangle 9">
            <a:extLst>
              <a:ext uri="{FF2B5EF4-FFF2-40B4-BE49-F238E27FC236}">
                <a16:creationId xmlns:a16="http://schemas.microsoft.com/office/drawing/2014/main" id="{3CEDBBB2-5EED-0845-96E7-ABB822890A4B}"/>
              </a:ext>
            </a:extLst>
          </p:cNvPr>
          <p:cNvSpPr/>
          <p:nvPr/>
        </p:nvSpPr>
        <p:spPr>
          <a:xfrm>
            <a:off x="7431110" y="2028170"/>
            <a:ext cx="1321004" cy="76305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Event Building</a:t>
            </a:r>
          </a:p>
        </p:txBody>
      </p:sp>
      <p:sp>
        <p:nvSpPr>
          <p:cNvPr id="11" name="Rounded Rectangle 10">
            <a:extLst>
              <a:ext uri="{FF2B5EF4-FFF2-40B4-BE49-F238E27FC236}">
                <a16:creationId xmlns:a16="http://schemas.microsoft.com/office/drawing/2014/main" id="{4F30E366-F375-9744-8867-2D18489DFF72}"/>
              </a:ext>
            </a:extLst>
          </p:cNvPr>
          <p:cNvSpPr/>
          <p:nvPr/>
        </p:nvSpPr>
        <p:spPr>
          <a:xfrm>
            <a:off x="9120468" y="2035328"/>
            <a:ext cx="1324298" cy="76305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FRED</a:t>
            </a:r>
          </a:p>
        </p:txBody>
      </p:sp>
      <p:sp>
        <p:nvSpPr>
          <p:cNvPr id="12" name="Rounded Rectangle 11">
            <a:extLst>
              <a:ext uri="{FF2B5EF4-FFF2-40B4-BE49-F238E27FC236}">
                <a16:creationId xmlns:a16="http://schemas.microsoft.com/office/drawing/2014/main" id="{725D7354-5BD2-254F-B23B-0BBFFF5AE222}"/>
              </a:ext>
            </a:extLst>
          </p:cNvPr>
          <p:cNvSpPr/>
          <p:nvPr/>
        </p:nvSpPr>
        <p:spPr>
          <a:xfrm>
            <a:off x="7431110" y="1300627"/>
            <a:ext cx="1321004" cy="43358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QC</a:t>
            </a:r>
          </a:p>
        </p:txBody>
      </p:sp>
      <p:sp>
        <p:nvSpPr>
          <p:cNvPr id="13" name="Rounded Rectangle 12">
            <a:extLst>
              <a:ext uri="{FF2B5EF4-FFF2-40B4-BE49-F238E27FC236}">
                <a16:creationId xmlns:a16="http://schemas.microsoft.com/office/drawing/2014/main" id="{DF2CC4A0-93E3-294A-832C-102AF7B50C0E}"/>
              </a:ext>
            </a:extLst>
          </p:cNvPr>
          <p:cNvSpPr/>
          <p:nvPr/>
        </p:nvSpPr>
        <p:spPr>
          <a:xfrm>
            <a:off x="9120468" y="1276029"/>
            <a:ext cx="1324298" cy="43359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WinCC/ECS</a:t>
            </a:r>
          </a:p>
        </p:txBody>
      </p:sp>
      <p:cxnSp>
        <p:nvCxnSpPr>
          <p:cNvPr id="15" name="Straight Arrow Connector 14">
            <a:extLst>
              <a:ext uri="{FF2B5EF4-FFF2-40B4-BE49-F238E27FC236}">
                <a16:creationId xmlns:a16="http://schemas.microsoft.com/office/drawing/2014/main" id="{34E30903-80C4-BD4D-B24B-02A59EC1CAB2}"/>
              </a:ext>
            </a:extLst>
          </p:cNvPr>
          <p:cNvCxnSpPr>
            <a:stCxn id="7" idx="2"/>
            <a:endCxn id="6" idx="0"/>
          </p:cNvCxnSpPr>
          <p:nvPr/>
        </p:nvCxnSpPr>
        <p:spPr>
          <a:xfrm>
            <a:off x="8978203" y="5029177"/>
            <a:ext cx="0" cy="34528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7" name="Elbow Connector 16">
            <a:extLst>
              <a:ext uri="{FF2B5EF4-FFF2-40B4-BE49-F238E27FC236}">
                <a16:creationId xmlns:a16="http://schemas.microsoft.com/office/drawing/2014/main" id="{5E826820-BE11-9549-95CF-6C0617BCE44A}"/>
              </a:ext>
            </a:extLst>
          </p:cNvPr>
          <p:cNvCxnSpPr>
            <a:stCxn id="7" idx="3"/>
            <a:endCxn id="9" idx="2"/>
          </p:cNvCxnSpPr>
          <p:nvPr/>
        </p:nvCxnSpPr>
        <p:spPr>
          <a:xfrm flipV="1">
            <a:off x="9636370" y="3880029"/>
            <a:ext cx="146247" cy="747214"/>
          </a:xfrm>
          <a:prstGeom prst="bentConnector2">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1" name="Elbow Connector 20">
            <a:extLst>
              <a:ext uri="{FF2B5EF4-FFF2-40B4-BE49-F238E27FC236}">
                <a16:creationId xmlns:a16="http://schemas.microsoft.com/office/drawing/2014/main" id="{BD3C24EB-B1EC-4E40-9A9D-08003C52F9C5}"/>
              </a:ext>
            </a:extLst>
          </p:cNvPr>
          <p:cNvCxnSpPr>
            <a:stCxn id="7" idx="1"/>
            <a:endCxn id="8" idx="2"/>
          </p:cNvCxnSpPr>
          <p:nvPr/>
        </p:nvCxnSpPr>
        <p:spPr>
          <a:xfrm rot="10800000">
            <a:off x="8091612" y="3880029"/>
            <a:ext cx="228424" cy="747214"/>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3385057C-9516-4E43-8CFF-A5860BCD07DE}"/>
              </a:ext>
            </a:extLst>
          </p:cNvPr>
          <p:cNvCxnSpPr>
            <a:stCxn id="8" idx="0"/>
            <a:endCxn id="10" idx="2"/>
          </p:cNvCxnSpPr>
          <p:nvPr/>
        </p:nvCxnSpPr>
        <p:spPr>
          <a:xfrm flipV="1">
            <a:off x="8091612" y="2791228"/>
            <a:ext cx="0" cy="2820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89283468-6521-1A42-8BFD-7BC9BF241E89}"/>
              </a:ext>
            </a:extLst>
          </p:cNvPr>
          <p:cNvCxnSpPr>
            <a:cxnSpLocks/>
            <a:stCxn id="10" idx="0"/>
            <a:endCxn id="12" idx="2"/>
          </p:cNvCxnSpPr>
          <p:nvPr/>
        </p:nvCxnSpPr>
        <p:spPr>
          <a:xfrm flipV="1">
            <a:off x="8091612" y="1734216"/>
            <a:ext cx="0" cy="29395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0985AE95-7945-B74A-8991-64F78604C5F3}"/>
              </a:ext>
            </a:extLst>
          </p:cNvPr>
          <p:cNvCxnSpPr>
            <a:stCxn id="9" idx="0"/>
            <a:endCxn id="11" idx="2"/>
          </p:cNvCxnSpPr>
          <p:nvPr/>
        </p:nvCxnSpPr>
        <p:spPr>
          <a:xfrm flipV="1">
            <a:off x="9782617" y="2798386"/>
            <a:ext cx="0" cy="27490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9026FB5F-3C2E-0446-8D89-E947D1929AA0}"/>
              </a:ext>
            </a:extLst>
          </p:cNvPr>
          <p:cNvCxnSpPr>
            <a:stCxn id="11" idx="0"/>
            <a:endCxn id="13" idx="2"/>
          </p:cNvCxnSpPr>
          <p:nvPr/>
        </p:nvCxnSpPr>
        <p:spPr>
          <a:xfrm flipV="1">
            <a:off x="9782617" y="1709619"/>
            <a:ext cx="0" cy="325709"/>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23350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2475678"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Threshold Scan</a:t>
            </a:r>
          </a:p>
        </p:txBody>
      </p:sp>
      <p:sp>
        <p:nvSpPr>
          <p:cNvPr id="3" name="TextBox 2"/>
          <p:cNvSpPr txBox="1"/>
          <p:nvPr/>
        </p:nvSpPr>
        <p:spPr>
          <a:xfrm>
            <a:off x="350617" y="1042497"/>
            <a:ext cx="10622183" cy="4708981"/>
          </a:xfrm>
          <a:prstGeom prst="rect">
            <a:avLst/>
          </a:prstGeom>
          <a:noFill/>
        </p:spPr>
        <p:txBody>
          <a:bodyPr wrap="square" rtlCol="0">
            <a:spAutoFit/>
          </a:bodyPr>
          <a:lstStyle/>
          <a:p>
            <a:r>
              <a:rPr lang="en-US" sz="2000" dirty="0">
                <a:solidFill>
                  <a:srgbClr val="4F81BD"/>
                </a:solidFill>
              </a:rPr>
              <a:t>Current Procedure:</a:t>
            </a:r>
          </a:p>
          <a:p>
            <a:endParaRPr lang="en-US" sz="2000" dirty="0">
              <a:solidFill>
                <a:srgbClr val="4F81BD"/>
              </a:solidFill>
            </a:endParaRPr>
          </a:p>
          <a:p>
            <a:r>
              <a:rPr lang="en-US" sz="2000" dirty="0">
                <a:solidFill>
                  <a:srgbClr val="4F81BD"/>
                </a:solidFill>
              </a:rPr>
              <a:t>Main loop:  </a:t>
            </a:r>
          </a:p>
          <a:p>
            <a:pPr marL="342900" indent="-342900">
              <a:buFont typeface="Arial" panose="020B0604020202020204" pitchFamily="34" charset="0"/>
              <a:buChar char="•"/>
            </a:pPr>
            <a:r>
              <a:rPr lang="en-US" sz="2000" dirty="0" err="1">
                <a:solidFill>
                  <a:srgbClr val="4F81BD"/>
                </a:solidFill>
              </a:rPr>
              <a:t>nChips</a:t>
            </a:r>
            <a:r>
              <a:rPr lang="en-US" sz="2000" dirty="0">
                <a:solidFill>
                  <a:srgbClr val="4F81BD"/>
                </a:solidFill>
              </a:rPr>
              <a:t> configuration commands (set charge)</a:t>
            </a:r>
          </a:p>
          <a:p>
            <a:pPr marL="342900" indent="-342900">
              <a:buFont typeface="Arial" panose="020B0604020202020204" pitchFamily="34" charset="0"/>
              <a:buChar char="•"/>
            </a:pPr>
            <a:r>
              <a:rPr lang="en-US" sz="2000" dirty="0">
                <a:solidFill>
                  <a:srgbClr val="4F81BD"/>
                </a:solidFill>
              </a:rPr>
              <a:t>50 Pulse commands</a:t>
            </a:r>
            <a:br>
              <a:rPr lang="en-US" sz="2000" dirty="0">
                <a:solidFill>
                  <a:srgbClr val="4F81BD"/>
                </a:solidFill>
              </a:rPr>
            </a:br>
            <a:r>
              <a:rPr lang="en-US" sz="2000" dirty="0">
                <a:solidFill>
                  <a:srgbClr val="4F81BD"/>
                </a:solidFill>
              </a:rPr>
              <a:t>(Triggers generated on-chip)</a:t>
            </a:r>
          </a:p>
          <a:p>
            <a:pPr marL="342900" indent="-342900">
              <a:buFont typeface="Arial" panose="020B0604020202020204" pitchFamily="34" charset="0"/>
              <a:buChar char="•"/>
            </a:pPr>
            <a:r>
              <a:rPr lang="en-US" sz="2000" dirty="0">
                <a:solidFill>
                  <a:srgbClr val="4F81BD"/>
                </a:solidFill>
              </a:rPr>
              <a:t>Readout</a:t>
            </a:r>
          </a:p>
          <a:p>
            <a:pPr marL="342900" indent="-342900">
              <a:buFont typeface="Arial" panose="020B0604020202020204" pitchFamily="34" charset="0"/>
              <a:buChar char="•"/>
            </a:pPr>
            <a:endParaRPr lang="en-US" sz="2000" dirty="0">
              <a:solidFill>
                <a:srgbClr val="4F81BD"/>
              </a:solidFill>
            </a:endParaRPr>
          </a:p>
          <a:p>
            <a:r>
              <a:rPr lang="en-US" sz="2000" dirty="0">
                <a:solidFill>
                  <a:srgbClr val="4F81BD"/>
                </a:solidFill>
              </a:rPr>
              <a:t>Full scan: </a:t>
            </a:r>
          </a:p>
          <a:p>
            <a:pPr marL="342900" indent="-342900">
              <a:buFont typeface="Arial" panose="020B0604020202020204" pitchFamily="34" charset="0"/>
              <a:buChar char="•"/>
            </a:pPr>
            <a:r>
              <a:rPr lang="en-US" sz="2000" dirty="0">
                <a:solidFill>
                  <a:srgbClr val="4F81BD"/>
                </a:solidFill>
              </a:rPr>
              <a:t>5M configuration commands / stave</a:t>
            </a:r>
          </a:p>
          <a:p>
            <a:pPr marL="342900" indent="-342900">
              <a:buFont typeface="Arial" panose="020B0604020202020204" pitchFamily="34" charset="0"/>
              <a:buChar char="•"/>
            </a:pPr>
            <a:r>
              <a:rPr lang="en-US" sz="2000" dirty="0">
                <a:solidFill>
                  <a:srgbClr val="4F81BD"/>
                </a:solidFill>
              </a:rPr>
              <a:t>1.28M triggers (pulse) at max. 2.5 kHz</a:t>
            </a:r>
          </a:p>
          <a:p>
            <a:pPr marL="342900" indent="-342900">
              <a:buFont typeface="Arial" panose="020B0604020202020204" pitchFamily="34" charset="0"/>
              <a:buChar char="•"/>
            </a:pPr>
            <a:r>
              <a:rPr lang="en-US" sz="2000" dirty="0">
                <a:solidFill>
                  <a:srgbClr val="4F81BD"/>
                </a:solidFill>
              </a:rPr>
              <a:t>Total raw data volume O(100 GB / stave), typically 300 – 400 GB</a:t>
            </a: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Number of configuration commands can be reduced by using broadcast commands </a:t>
            </a:r>
            <a:br>
              <a:rPr lang="en-US" sz="2000" dirty="0">
                <a:solidFill>
                  <a:srgbClr val="4F81BD"/>
                </a:solidFill>
              </a:rPr>
            </a:br>
            <a:r>
              <a:rPr lang="en-US" sz="2000" dirty="0">
                <a:solidFill>
                  <a:srgbClr val="4F81BD"/>
                </a:solidFill>
              </a:rPr>
              <a:t>5M -&gt; 100k</a:t>
            </a:r>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13</a:t>
            </a:fld>
            <a:endParaRPr lang="en-US"/>
          </a:p>
        </p:txBody>
      </p:sp>
      <p:sp>
        <p:nvSpPr>
          <p:cNvPr id="6" name="Right Brace 5">
            <a:extLst>
              <a:ext uri="{FF2B5EF4-FFF2-40B4-BE49-F238E27FC236}">
                <a16:creationId xmlns:a16="http://schemas.microsoft.com/office/drawing/2014/main" id="{DBB75FC5-2087-C648-8B16-F2C1B934550E}"/>
              </a:ext>
            </a:extLst>
          </p:cNvPr>
          <p:cNvSpPr/>
          <p:nvPr/>
        </p:nvSpPr>
        <p:spPr>
          <a:xfrm>
            <a:off x="5807157" y="2090057"/>
            <a:ext cx="271306" cy="1014884"/>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F131FC0B-638A-CF4D-9573-A78E52F2094E}"/>
              </a:ext>
            </a:extLst>
          </p:cNvPr>
          <p:cNvSpPr txBox="1"/>
          <p:nvPr/>
        </p:nvSpPr>
        <p:spPr>
          <a:xfrm>
            <a:off x="6209531" y="2397757"/>
            <a:ext cx="1794017" cy="369332"/>
          </a:xfrm>
          <a:prstGeom prst="rect">
            <a:avLst/>
          </a:prstGeom>
          <a:noFill/>
        </p:spPr>
        <p:txBody>
          <a:bodyPr wrap="none" rtlCol="0">
            <a:spAutoFit/>
          </a:bodyPr>
          <a:lstStyle/>
          <a:p>
            <a:r>
              <a:rPr lang="en-US" sz="1800" dirty="0"/>
              <a:t>x 50 charge steps</a:t>
            </a:r>
          </a:p>
        </p:txBody>
      </p:sp>
      <p:sp>
        <p:nvSpPr>
          <p:cNvPr id="8" name="Right Brace 7">
            <a:extLst>
              <a:ext uri="{FF2B5EF4-FFF2-40B4-BE49-F238E27FC236}">
                <a16:creationId xmlns:a16="http://schemas.microsoft.com/office/drawing/2014/main" id="{2C816B05-F17A-6845-9008-D83F7A7211EC}"/>
              </a:ext>
            </a:extLst>
          </p:cNvPr>
          <p:cNvSpPr/>
          <p:nvPr/>
        </p:nvSpPr>
        <p:spPr>
          <a:xfrm>
            <a:off x="8162157" y="2091731"/>
            <a:ext cx="271306" cy="1013209"/>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7E081A71-198C-424D-9406-F9450021BAFC}"/>
              </a:ext>
            </a:extLst>
          </p:cNvPr>
          <p:cNvSpPr txBox="1"/>
          <p:nvPr/>
        </p:nvSpPr>
        <p:spPr>
          <a:xfrm>
            <a:off x="8564531" y="2399432"/>
            <a:ext cx="1191095" cy="369332"/>
          </a:xfrm>
          <a:prstGeom prst="rect">
            <a:avLst/>
          </a:prstGeom>
          <a:noFill/>
        </p:spPr>
        <p:txBody>
          <a:bodyPr wrap="none" rtlCol="0">
            <a:spAutoFit/>
          </a:bodyPr>
          <a:lstStyle/>
          <a:p>
            <a:r>
              <a:rPr lang="en-US" sz="1800" dirty="0"/>
              <a:t>x 512 rows</a:t>
            </a:r>
          </a:p>
        </p:txBody>
      </p:sp>
    </p:spTree>
    <p:extLst>
      <p:ext uri="{BB962C8B-B14F-4D97-AF65-F5344CB8AC3E}">
        <p14:creationId xmlns:p14="http://schemas.microsoft.com/office/powerpoint/2010/main" val="3389487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2475678"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Threshold Scan</a:t>
            </a:r>
          </a:p>
        </p:txBody>
      </p:sp>
      <p:sp>
        <p:nvSpPr>
          <p:cNvPr id="3" name="TextBox 2"/>
          <p:cNvSpPr txBox="1"/>
          <p:nvPr/>
        </p:nvSpPr>
        <p:spPr>
          <a:xfrm>
            <a:off x="350617" y="1042497"/>
            <a:ext cx="10622183" cy="5016758"/>
          </a:xfrm>
          <a:prstGeom prst="rect">
            <a:avLst/>
          </a:prstGeom>
          <a:noFill/>
        </p:spPr>
        <p:txBody>
          <a:bodyPr wrap="square" rtlCol="0">
            <a:spAutoFit/>
          </a:bodyPr>
          <a:lstStyle/>
          <a:p>
            <a:r>
              <a:rPr lang="en-US" sz="2000" dirty="0">
                <a:solidFill>
                  <a:srgbClr val="4F81BD"/>
                </a:solidFill>
              </a:rPr>
              <a:t>Basic scan sequence </a:t>
            </a:r>
          </a:p>
          <a:p>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The main scan sequence can be parametrized as follows</a:t>
            </a: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This corresponds to the full scan of an entire row </a:t>
            </a:r>
          </a:p>
          <a:p>
            <a:pPr marL="342900" indent="-342900">
              <a:buFont typeface="Arial" panose="020B0604020202020204" pitchFamily="34" charset="0"/>
              <a:buChar char="•"/>
            </a:pPr>
            <a:r>
              <a:rPr lang="en-US" sz="2000" dirty="0">
                <a:solidFill>
                  <a:srgbClr val="4F81BD"/>
                </a:solidFill>
              </a:rPr>
              <a:t>With appropriate parameter settings the sequence can be used for threshold scan, threshold tuning and digital scan</a:t>
            </a: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Note that the trigger is generated internally by the chips, only a PULSE op code is sent</a:t>
            </a:r>
          </a:p>
          <a:p>
            <a:pPr marL="342900" indent="-342900">
              <a:buFont typeface="Arial" panose="020B0604020202020204" pitchFamily="34" charset="0"/>
              <a:buChar char="•"/>
            </a:pPr>
            <a:r>
              <a:rPr lang="en-US" sz="2000" dirty="0">
                <a:solidFill>
                  <a:srgbClr val="4F81BD"/>
                </a:solidFill>
              </a:rPr>
              <a:t>The data returning from the sequence needs to be subdivided into 50 (</a:t>
            </a:r>
            <a:r>
              <a:rPr lang="en-US" sz="1600" dirty="0" err="1">
                <a:solidFill>
                  <a:schemeClr val="tx1">
                    <a:lumMod val="95000"/>
                    <a:lumOff val="5000"/>
                  </a:schemeClr>
                </a:solidFill>
                <a:latin typeface="Courier New" panose="02070309020205020404" pitchFamily="49" charset="0"/>
                <a:cs typeface="Courier New" panose="02070309020205020404" pitchFamily="49" charset="0"/>
              </a:rPr>
              <a:t>stop_dac</a:t>
            </a:r>
            <a:r>
              <a:rPr lang="en-US" sz="1600" dirty="0">
                <a:solidFill>
                  <a:schemeClr val="tx1">
                    <a:lumMod val="95000"/>
                    <a:lumOff val="5000"/>
                  </a:schemeClr>
                </a:solidFill>
                <a:latin typeface="Courier New" panose="02070309020205020404" pitchFamily="49" charset="0"/>
                <a:cs typeface="Courier New" panose="02070309020205020404" pitchFamily="49" charset="0"/>
              </a:rPr>
              <a:t> – </a:t>
            </a:r>
            <a:r>
              <a:rPr lang="en-US" sz="1600" dirty="0" err="1">
                <a:solidFill>
                  <a:schemeClr val="tx1">
                    <a:lumMod val="95000"/>
                    <a:lumOff val="5000"/>
                  </a:schemeClr>
                </a:solidFill>
                <a:latin typeface="Courier New" panose="02070309020205020404" pitchFamily="49" charset="0"/>
                <a:cs typeface="Courier New" panose="02070309020205020404" pitchFamily="49" charset="0"/>
              </a:rPr>
              <a:t>start_dac</a:t>
            </a:r>
            <a:r>
              <a:rPr lang="en-US" sz="2000" dirty="0">
                <a:solidFill>
                  <a:srgbClr val="4F81BD"/>
                </a:solidFill>
              </a:rPr>
              <a:t>) packets, each corresponding to </a:t>
            </a:r>
            <a:r>
              <a:rPr lang="en-US" sz="1800" dirty="0">
                <a:latin typeface="Courier New" panose="02070309020205020404" pitchFamily="49" charset="0"/>
                <a:cs typeface="Courier New" panose="02070309020205020404" pitchFamily="49" charset="0"/>
              </a:rPr>
              <a:t>&lt;</a:t>
            </a:r>
            <a:r>
              <a:rPr lang="en-US" sz="1800" dirty="0" err="1">
                <a:latin typeface="Courier New" panose="02070309020205020404" pitchFamily="49" charset="0"/>
                <a:cs typeface="Courier New" panose="02070309020205020404" pitchFamily="49" charset="0"/>
              </a:rPr>
              <a:t>npulse</a:t>
            </a:r>
            <a:r>
              <a:rPr lang="en-US" sz="1800" dirty="0">
                <a:latin typeface="Courier New" panose="02070309020205020404" pitchFamily="49" charset="0"/>
                <a:cs typeface="Courier New" panose="02070309020205020404" pitchFamily="49" charset="0"/>
              </a:rPr>
              <a:t>&gt;</a:t>
            </a:r>
            <a:r>
              <a:rPr lang="en-US" sz="2000" dirty="0">
                <a:solidFill>
                  <a:srgbClr val="4F81BD"/>
                </a:solidFill>
              </a:rPr>
              <a:t> consecutive PULSE commands</a:t>
            </a:r>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14</a:t>
            </a:fld>
            <a:endParaRPr lang="en-US" dirty="0"/>
          </a:p>
        </p:txBody>
      </p:sp>
      <p:sp>
        <p:nvSpPr>
          <p:cNvPr id="10" name="TextBox 9">
            <a:extLst>
              <a:ext uri="{FF2B5EF4-FFF2-40B4-BE49-F238E27FC236}">
                <a16:creationId xmlns:a16="http://schemas.microsoft.com/office/drawing/2014/main" id="{33DF4061-9914-4F41-ABD2-F7DB3E5ED992}"/>
              </a:ext>
            </a:extLst>
          </p:cNvPr>
          <p:cNvSpPr txBox="1"/>
          <p:nvPr/>
        </p:nvSpPr>
        <p:spPr>
          <a:xfrm>
            <a:off x="3496236" y="2194562"/>
            <a:ext cx="4098663" cy="1169551"/>
          </a:xfrm>
          <a:prstGeom prst="rect">
            <a:avLst/>
          </a:prstGeom>
          <a:noFill/>
          <a:ln>
            <a:solidFill>
              <a:schemeClr val="accent1"/>
            </a:solidFill>
          </a:ln>
        </p:spPr>
        <p:txBody>
          <a:bodyPr wrap="square" rtlCol="0">
            <a:spAutoFit/>
          </a:bodyPr>
          <a:lstStyle/>
          <a:p>
            <a:r>
              <a:rPr lang="en-US" sz="1400" dirty="0">
                <a:latin typeface="Courier New" panose="02070309020205020404" pitchFamily="49" charset="0"/>
                <a:cs typeface="Courier New" panose="02070309020205020404" pitchFamily="49" charset="0"/>
              </a:rPr>
              <a:t>for value = </a:t>
            </a:r>
            <a:r>
              <a:rPr lang="en-US" sz="1400" dirty="0" err="1">
                <a:latin typeface="Courier New" panose="02070309020205020404" pitchFamily="49" charset="0"/>
                <a:cs typeface="Courier New" panose="02070309020205020404" pitchFamily="49" charset="0"/>
              </a:rPr>
              <a:t>start_dac</a:t>
            </a:r>
            <a:r>
              <a:rPr lang="en-US" sz="1400" dirty="0">
                <a:latin typeface="Courier New" panose="02070309020205020404" pitchFamily="49" charset="0"/>
                <a:cs typeface="Courier New" panose="02070309020205020404" pitchFamily="49" charset="0"/>
              </a:rPr>
              <a:t> to </a:t>
            </a:r>
            <a:r>
              <a:rPr lang="en-US" sz="1400" dirty="0" err="1">
                <a:latin typeface="Courier New" panose="02070309020205020404" pitchFamily="49" charset="0"/>
                <a:cs typeface="Courier New" panose="02070309020205020404" pitchFamily="49" charset="0"/>
              </a:rPr>
              <a:t>stop_dac</a:t>
            </a:r>
            <a:r>
              <a:rPr lang="en-US" sz="1400" dirty="0">
                <a:latin typeface="Courier New" panose="02070309020205020404" pitchFamily="49" charset="0"/>
                <a:cs typeface="Courier New" panose="02070309020205020404" pitchFamily="49" charset="0"/>
              </a:rPr>
              <a:t>:</a:t>
            </a:r>
          </a:p>
          <a:p>
            <a:r>
              <a:rPr lang="en-US" sz="1400" dirty="0">
                <a:latin typeface="Courier New" panose="02070309020205020404" pitchFamily="49" charset="0"/>
                <a:cs typeface="Courier New" panose="02070309020205020404" pitchFamily="49" charset="0"/>
              </a:rPr>
              <a:t>	WRITE_BC(</a:t>
            </a:r>
            <a:r>
              <a:rPr lang="en-US" sz="1400" dirty="0" err="1">
                <a:latin typeface="Courier New" panose="02070309020205020404" pitchFamily="49" charset="0"/>
                <a:cs typeface="Courier New" panose="02070309020205020404" pitchFamily="49" charset="0"/>
              </a:rPr>
              <a:t>dac_address</a:t>
            </a:r>
            <a:r>
              <a:rPr lang="en-US" sz="1400" dirty="0">
                <a:latin typeface="Courier New" panose="02070309020205020404" pitchFamily="49" charset="0"/>
                <a:cs typeface="Courier New" panose="02070309020205020404" pitchFamily="49" charset="0"/>
              </a:rPr>
              <a:t>, value)</a:t>
            </a:r>
          </a:p>
          <a:p>
            <a:r>
              <a:rPr lang="en-US" sz="1400" dirty="0">
                <a:latin typeface="Courier New" panose="02070309020205020404" pitchFamily="49" charset="0"/>
                <a:cs typeface="Courier New" panose="02070309020205020404" pitchFamily="49" charset="0"/>
              </a:rPr>
              <a:t>	for </a:t>
            </a:r>
            <a:r>
              <a:rPr lang="en-US" sz="1400" dirty="0" err="1">
                <a:latin typeface="Courier New" panose="02070309020205020404" pitchFamily="49" charset="0"/>
                <a:cs typeface="Courier New" panose="02070309020205020404" pitchFamily="49" charset="0"/>
              </a:rPr>
              <a:t>i</a:t>
            </a:r>
            <a:r>
              <a:rPr lang="en-US" sz="1400" dirty="0">
                <a:latin typeface="Courier New" panose="02070309020205020404" pitchFamily="49" charset="0"/>
                <a:cs typeface="Courier New" panose="02070309020205020404" pitchFamily="49" charset="0"/>
              </a:rPr>
              <a:t> = 0 to </a:t>
            </a:r>
            <a:r>
              <a:rPr lang="en-US" sz="1400" dirty="0" err="1">
                <a:latin typeface="Courier New" panose="02070309020205020404" pitchFamily="49" charset="0"/>
                <a:cs typeface="Courier New" panose="02070309020205020404" pitchFamily="49" charset="0"/>
              </a:rPr>
              <a:t>npulse</a:t>
            </a:r>
            <a:r>
              <a:rPr lang="en-US" sz="1400" dirty="0">
                <a:latin typeface="Courier New" panose="02070309020205020404" pitchFamily="49" charset="0"/>
                <a:cs typeface="Courier New" panose="02070309020205020404" pitchFamily="49" charset="0"/>
              </a:rPr>
              <a:t>:</a:t>
            </a:r>
          </a:p>
          <a:p>
            <a:r>
              <a:rPr lang="en-US" sz="1400" dirty="0">
                <a:latin typeface="Courier New" panose="02070309020205020404" pitchFamily="49" charset="0"/>
                <a:cs typeface="Courier New" panose="02070309020205020404" pitchFamily="49" charset="0"/>
              </a:rPr>
              <a:t>		SEND_OPCODE(PULSE)</a:t>
            </a:r>
          </a:p>
          <a:p>
            <a:r>
              <a:rPr lang="en-US" sz="1400" dirty="0">
                <a:latin typeface="Courier New" panose="02070309020205020404" pitchFamily="49" charset="0"/>
                <a:cs typeface="Courier New" panose="02070309020205020404" pitchFamily="49" charset="0"/>
              </a:rPr>
              <a:t>		WAIT(</a:t>
            </a:r>
            <a:r>
              <a:rPr lang="en-US" sz="1400" dirty="0" err="1">
                <a:latin typeface="Courier New" panose="02070309020205020404" pitchFamily="49" charset="0"/>
                <a:cs typeface="Courier New" panose="02070309020205020404" pitchFamily="49" charset="0"/>
              </a:rPr>
              <a:t>n_wait_cycles</a:t>
            </a:r>
            <a:r>
              <a:rPr lang="en-US" sz="1400"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602830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2607958"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Calibration Tasks</a:t>
            </a:r>
          </a:p>
        </p:txBody>
      </p:sp>
      <p:sp>
        <p:nvSpPr>
          <p:cNvPr id="3" name="TextBox 2"/>
          <p:cNvSpPr txBox="1"/>
          <p:nvPr/>
        </p:nvSpPr>
        <p:spPr>
          <a:xfrm>
            <a:off x="350617" y="1042497"/>
            <a:ext cx="10622183" cy="4647426"/>
          </a:xfrm>
          <a:prstGeom prst="rect">
            <a:avLst/>
          </a:prstGeom>
          <a:noFill/>
        </p:spPr>
        <p:txBody>
          <a:bodyPr wrap="square" rtlCol="0">
            <a:spAutoFit/>
          </a:bodyPr>
          <a:lstStyle/>
          <a:p>
            <a:r>
              <a:rPr lang="en-US" sz="2000" dirty="0">
                <a:solidFill>
                  <a:srgbClr val="4F81BD"/>
                </a:solidFill>
              </a:rPr>
              <a:t>Standard Calibration Scans:</a:t>
            </a:r>
          </a:p>
          <a:p>
            <a:endParaRPr lang="en-US" sz="2000" dirty="0">
              <a:solidFill>
                <a:srgbClr val="4F81BD"/>
              </a:solidFill>
            </a:endParaRPr>
          </a:p>
          <a:p>
            <a:pPr marL="342900" indent="-342900">
              <a:buFont typeface="Arial" panose="020B0604020202020204" pitchFamily="34" charset="0"/>
              <a:buChar char="•"/>
            </a:pPr>
            <a:r>
              <a:rPr lang="en-US" sz="2000" dirty="0">
                <a:solidFill>
                  <a:srgbClr val="00B050"/>
                </a:solidFill>
              </a:rPr>
              <a:t>Write chip registers</a:t>
            </a:r>
          </a:p>
          <a:p>
            <a:pPr marL="342900" indent="-342900">
              <a:buFont typeface="Arial" panose="020B0604020202020204" pitchFamily="34" charset="0"/>
              <a:buChar char="•"/>
            </a:pPr>
            <a:r>
              <a:rPr lang="en-US" sz="2000" dirty="0">
                <a:solidFill>
                  <a:srgbClr val="4F81BD"/>
                </a:solidFill>
              </a:rPr>
              <a:t>Send software triggers / opcode (PULSE)</a:t>
            </a:r>
          </a:p>
          <a:p>
            <a:pPr marL="342900" indent="-342900">
              <a:buFont typeface="Arial" panose="020B0604020202020204" pitchFamily="34" charset="0"/>
              <a:buChar char="•"/>
            </a:pPr>
            <a:r>
              <a:rPr lang="en-US" sz="2000" dirty="0">
                <a:solidFill>
                  <a:srgbClr val="C00000"/>
                </a:solidFill>
              </a:rPr>
              <a:t>Read data</a:t>
            </a:r>
            <a:r>
              <a:rPr lang="en-US" sz="2000" dirty="0">
                <a:solidFill>
                  <a:srgbClr val="4F81BD"/>
                </a:solidFill>
              </a:rPr>
              <a:t> </a:t>
            </a:r>
          </a:p>
          <a:p>
            <a:pPr marL="342900" indent="-342900">
              <a:buFont typeface="Arial" panose="020B0604020202020204" pitchFamily="34" charset="0"/>
              <a:buChar char="•"/>
            </a:pPr>
            <a:r>
              <a:rPr lang="en-US" sz="2000" dirty="0">
                <a:solidFill>
                  <a:srgbClr val="C00000"/>
                </a:solidFill>
              </a:rPr>
              <a:t>Evaluate in QC</a:t>
            </a:r>
          </a:p>
          <a:p>
            <a:pPr marL="342900" indent="-342900">
              <a:buFont typeface="Arial" panose="020B0604020202020204" pitchFamily="34" charset="0"/>
              <a:buChar char="•"/>
            </a:pPr>
            <a:endParaRPr lang="en-US" sz="2000" dirty="0">
              <a:solidFill>
                <a:srgbClr val="4F81BD"/>
              </a:solidFill>
            </a:endParaRPr>
          </a:p>
          <a:p>
            <a:endParaRPr lang="en-US" sz="2000" dirty="0">
              <a:solidFill>
                <a:srgbClr val="4F81BD"/>
              </a:solidFill>
            </a:endParaRPr>
          </a:p>
          <a:p>
            <a:r>
              <a:rPr lang="en-US" sz="2000" dirty="0">
                <a:solidFill>
                  <a:srgbClr val="4F81BD"/>
                </a:solidFill>
              </a:rPr>
              <a:t>Requirements:</a:t>
            </a:r>
          </a:p>
          <a:p>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Ability to generate software triggers with fixed frequency</a:t>
            </a:r>
            <a:br>
              <a:rPr lang="en-US" sz="2000" dirty="0">
                <a:solidFill>
                  <a:srgbClr val="4F81BD"/>
                </a:solidFill>
              </a:rPr>
            </a:br>
            <a:r>
              <a:rPr lang="en-US" sz="2000" dirty="0">
                <a:solidFill>
                  <a:srgbClr val="4F81BD"/>
                </a:solidFill>
              </a:rPr>
              <a:t>and in fixed sequence with configuration commands</a:t>
            </a:r>
          </a:p>
          <a:p>
            <a:pPr marL="342900" indent="-342900">
              <a:buFont typeface="Arial" panose="020B0604020202020204" pitchFamily="34" charset="0"/>
              <a:buChar char="•"/>
            </a:pPr>
            <a:r>
              <a:rPr lang="en-US" sz="2000" dirty="0">
                <a:solidFill>
                  <a:srgbClr val="4F81BD"/>
                </a:solidFill>
              </a:rPr>
              <a:t>Events need to be correlated with register writing</a:t>
            </a:r>
            <a:br>
              <a:rPr lang="en-US" sz="2000" dirty="0">
                <a:solidFill>
                  <a:srgbClr val="4F81BD"/>
                </a:solidFill>
              </a:rPr>
            </a:br>
            <a:r>
              <a:rPr lang="en-US" sz="2000" dirty="0">
                <a:solidFill>
                  <a:srgbClr val="4F81BD"/>
                </a:solidFill>
              </a:rPr>
              <a:t>-&gt; 0 data loss / flow control</a:t>
            </a:r>
          </a:p>
          <a:p>
            <a:pPr marL="285750" indent="-285750">
              <a:buFont typeface="Arial" panose="020B0604020202020204" pitchFamily="34" charset="0"/>
              <a:buChar char="•"/>
            </a:pPr>
            <a:endParaRPr lang="en-US" sz="1600" dirty="0"/>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15</a:t>
            </a:fld>
            <a:endParaRPr lang="en-US"/>
          </a:p>
        </p:txBody>
      </p:sp>
      <p:sp>
        <p:nvSpPr>
          <p:cNvPr id="6" name="Rounded Rectangle 5">
            <a:extLst>
              <a:ext uri="{FF2B5EF4-FFF2-40B4-BE49-F238E27FC236}">
                <a16:creationId xmlns:a16="http://schemas.microsoft.com/office/drawing/2014/main" id="{E052C203-9488-3F42-9FFA-612EA158ACB3}"/>
              </a:ext>
            </a:extLst>
          </p:cNvPr>
          <p:cNvSpPr/>
          <p:nvPr/>
        </p:nvSpPr>
        <p:spPr>
          <a:xfrm>
            <a:off x="8320036" y="5374457"/>
            <a:ext cx="1316334" cy="77372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RU</a:t>
            </a:r>
          </a:p>
        </p:txBody>
      </p:sp>
      <p:sp>
        <p:nvSpPr>
          <p:cNvPr id="7" name="Rounded Rectangle 6">
            <a:extLst>
              <a:ext uri="{FF2B5EF4-FFF2-40B4-BE49-F238E27FC236}">
                <a16:creationId xmlns:a16="http://schemas.microsoft.com/office/drawing/2014/main" id="{5B4A5199-5840-FE43-812A-349F29DCD7A2}"/>
              </a:ext>
            </a:extLst>
          </p:cNvPr>
          <p:cNvSpPr/>
          <p:nvPr/>
        </p:nvSpPr>
        <p:spPr>
          <a:xfrm>
            <a:off x="8320036" y="4225309"/>
            <a:ext cx="1316334" cy="80386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CRU</a:t>
            </a:r>
          </a:p>
        </p:txBody>
      </p:sp>
      <p:sp>
        <p:nvSpPr>
          <p:cNvPr id="8" name="Rounded Rectangle 7">
            <a:extLst>
              <a:ext uri="{FF2B5EF4-FFF2-40B4-BE49-F238E27FC236}">
                <a16:creationId xmlns:a16="http://schemas.microsoft.com/office/drawing/2014/main" id="{74B2A005-3837-5446-95CA-43B664AB329B}"/>
              </a:ext>
            </a:extLst>
          </p:cNvPr>
          <p:cNvSpPr/>
          <p:nvPr/>
        </p:nvSpPr>
        <p:spPr>
          <a:xfrm>
            <a:off x="7431110" y="3073286"/>
            <a:ext cx="1321004" cy="80674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readout</a:t>
            </a:r>
            <a:endParaRPr lang="en-US" sz="1800" dirty="0"/>
          </a:p>
        </p:txBody>
      </p:sp>
      <p:sp>
        <p:nvSpPr>
          <p:cNvPr id="9" name="Rounded Rectangle 8">
            <a:extLst>
              <a:ext uri="{FF2B5EF4-FFF2-40B4-BE49-F238E27FC236}">
                <a16:creationId xmlns:a16="http://schemas.microsoft.com/office/drawing/2014/main" id="{27C8B555-6E69-964F-ACC0-B879416636B5}"/>
              </a:ext>
            </a:extLst>
          </p:cNvPr>
          <p:cNvSpPr/>
          <p:nvPr/>
        </p:nvSpPr>
        <p:spPr>
          <a:xfrm>
            <a:off x="9120468" y="3073286"/>
            <a:ext cx="1324298" cy="80674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ALF</a:t>
            </a:r>
          </a:p>
        </p:txBody>
      </p:sp>
      <p:sp>
        <p:nvSpPr>
          <p:cNvPr id="10" name="Rounded Rectangle 9">
            <a:extLst>
              <a:ext uri="{FF2B5EF4-FFF2-40B4-BE49-F238E27FC236}">
                <a16:creationId xmlns:a16="http://schemas.microsoft.com/office/drawing/2014/main" id="{3CEDBBB2-5EED-0845-96E7-ABB822890A4B}"/>
              </a:ext>
            </a:extLst>
          </p:cNvPr>
          <p:cNvSpPr/>
          <p:nvPr/>
        </p:nvSpPr>
        <p:spPr>
          <a:xfrm>
            <a:off x="7431110" y="2028170"/>
            <a:ext cx="1321004" cy="76305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Event Building</a:t>
            </a:r>
          </a:p>
        </p:txBody>
      </p:sp>
      <p:sp>
        <p:nvSpPr>
          <p:cNvPr id="11" name="Rounded Rectangle 10">
            <a:extLst>
              <a:ext uri="{FF2B5EF4-FFF2-40B4-BE49-F238E27FC236}">
                <a16:creationId xmlns:a16="http://schemas.microsoft.com/office/drawing/2014/main" id="{4F30E366-F375-9744-8867-2D18489DFF72}"/>
              </a:ext>
            </a:extLst>
          </p:cNvPr>
          <p:cNvSpPr/>
          <p:nvPr/>
        </p:nvSpPr>
        <p:spPr>
          <a:xfrm>
            <a:off x="9120468" y="2035328"/>
            <a:ext cx="1324298" cy="76305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FRED</a:t>
            </a:r>
          </a:p>
        </p:txBody>
      </p:sp>
      <p:sp>
        <p:nvSpPr>
          <p:cNvPr id="12" name="Rounded Rectangle 11">
            <a:extLst>
              <a:ext uri="{FF2B5EF4-FFF2-40B4-BE49-F238E27FC236}">
                <a16:creationId xmlns:a16="http://schemas.microsoft.com/office/drawing/2014/main" id="{725D7354-5BD2-254F-B23B-0BBFFF5AE222}"/>
              </a:ext>
            </a:extLst>
          </p:cNvPr>
          <p:cNvSpPr/>
          <p:nvPr/>
        </p:nvSpPr>
        <p:spPr>
          <a:xfrm>
            <a:off x="7431110" y="1300627"/>
            <a:ext cx="1321004" cy="43358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QC</a:t>
            </a:r>
          </a:p>
        </p:txBody>
      </p:sp>
      <p:sp>
        <p:nvSpPr>
          <p:cNvPr id="13" name="Rounded Rectangle 12">
            <a:extLst>
              <a:ext uri="{FF2B5EF4-FFF2-40B4-BE49-F238E27FC236}">
                <a16:creationId xmlns:a16="http://schemas.microsoft.com/office/drawing/2014/main" id="{DF2CC4A0-93E3-294A-832C-102AF7B50C0E}"/>
              </a:ext>
            </a:extLst>
          </p:cNvPr>
          <p:cNvSpPr/>
          <p:nvPr/>
        </p:nvSpPr>
        <p:spPr>
          <a:xfrm>
            <a:off x="9120468" y="1276029"/>
            <a:ext cx="1324298" cy="43359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WinCC/ECS</a:t>
            </a:r>
          </a:p>
        </p:txBody>
      </p:sp>
      <p:cxnSp>
        <p:nvCxnSpPr>
          <p:cNvPr id="21" name="Elbow Connector 20">
            <a:extLst>
              <a:ext uri="{FF2B5EF4-FFF2-40B4-BE49-F238E27FC236}">
                <a16:creationId xmlns:a16="http://schemas.microsoft.com/office/drawing/2014/main" id="{BD3C24EB-B1EC-4E40-9A9D-08003C52F9C5}"/>
              </a:ext>
            </a:extLst>
          </p:cNvPr>
          <p:cNvCxnSpPr>
            <a:stCxn id="7" idx="1"/>
            <a:endCxn id="8" idx="2"/>
          </p:cNvCxnSpPr>
          <p:nvPr/>
        </p:nvCxnSpPr>
        <p:spPr>
          <a:xfrm rot="10800000">
            <a:off x="8091612" y="3880029"/>
            <a:ext cx="228424" cy="747214"/>
          </a:xfrm>
          <a:prstGeom prst="bentConnector2">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3385057C-9516-4E43-8CFF-A5860BCD07DE}"/>
              </a:ext>
            </a:extLst>
          </p:cNvPr>
          <p:cNvCxnSpPr>
            <a:stCxn id="8" idx="0"/>
            <a:endCxn id="10" idx="2"/>
          </p:cNvCxnSpPr>
          <p:nvPr/>
        </p:nvCxnSpPr>
        <p:spPr>
          <a:xfrm flipV="1">
            <a:off x="8091612" y="2791228"/>
            <a:ext cx="0" cy="282058"/>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89283468-6521-1A42-8BFD-7BC9BF241E89}"/>
              </a:ext>
            </a:extLst>
          </p:cNvPr>
          <p:cNvCxnSpPr>
            <a:cxnSpLocks/>
            <a:stCxn id="10" idx="0"/>
            <a:endCxn id="12" idx="2"/>
          </p:cNvCxnSpPr>
          <p:nvPr/>
        </p:nvCxnSpPr>
        <p:spPr>
          <a:xfrm flipV="1">
            <a:off x="8091612" y="1734216"/>
            <a:ext cx="0" cy="293954"/>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9026FB5F-3C2E-0446-8D89-E947D1929AA0}"/>
              </a:ext>
            </a:extLst>
          </p:cNvPr>
          <p:cNvCxnSpPr>
            <a:stCxn id="11" idx="0"/>
            <a:endCxn id="13" idx="2"/>
          </p:cNvCxnSpPr>
          <p:nvPr/>
        </p:nvCxnSpPr>
        <p:spPr>
          <a:xfrm flipV="1">
            <a:off x="9782617" y="1709619"/>
            <a:ext cx="0" cy="325709"/>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FC95E508-1D4B-6945-A934-32C700F0BFA6}"/>
              </a:ext>
            </a:extLst>
          </p:cNvPr>
          <p:cNvCxnSpPr>
            <a:stCxn id="11" idx="2"/>
            <a:endCxn id="9" idx="0"/>
          </p:cNvCxnSpPr>
          <p:nvPr/>
        </p:nvCxnSpPr>
        <p:spPr>
          <a:xfrm>
            <a:off x="9782617" y="2798386"/>
            <a:ext cx="0" cy="274900"/>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cxnSp>
        <p:nvCxnSpPr>
          <p:cNvPr id="19" name="Elbow Connector 18">
            <a:extLst>
              <a:ext uri="{FF2B5EF4-FFF2-40B4-BE49-F238E27FC236}">
                <a16:creationId xmlns:a16="http://schemas.microsoft.com/office/drawing/2014/main" id="{8C6C2830-4DD0-4247-A936-8BF0A133D977}"/>
              </a:ext>
            </a:extLst>
          </p:cNvPr>
          <p:cNvCxnSpPr>
            <a:stCxn id="9" idx="2"/>
            <a:endCxn id="7" idx="3"/>
          </p:cNvCxnSpPr>
          <p:nvPr/>
        </p:nvCxnSpPr>
        <p:spPr>
          <a:xfrm rot="5400000">
            <a:off x="9335887" y="4180513"/>
            <a:ext cx="747214" cy="146247"/>
          </a:xfrm>
          <a:prstGeom prst="bentConnector2">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C3C2B998-7FD6-8347-8004-0384C50B29E6}"/>
              </a:ext>
            </a:extLst>
          </p:cNvPr>
          <p:cNvCxnSpPr/>
          <p:nvPr/>
        </p:nvCxnSpPr>
        <p:spPr>
          <a:xfrm>
            <a:off x="9236379" y="5029177"/>
            <a:ext cx="0" cy="345280"/>
          </a:xfrm>
          <a:prstGeom prst="straightConnector1">
            <a:avLst/>
          </a:prstGeom>
          <a:ln>
            <a:solidFill>
              <a:srgbClr val="15A548"/>
            </a:solidFill>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a:extLst>
              <a:ext uri="{FF2B5EF4-FFF2-40B4-BE49-F238E27FC236}">
                <a16:creationId xmlns:a16="http://schemas.microsoft.com/office/drawing/2014/main" id="{60FEE029-5F48-9047-B10E-AF89E755D70A}"/>
              </a:ext>
            </a:extLst>
          </p:cNvPr>
          <p:cNvCxnSpPr/>
          <p:nvPr/>
        </p:nvCxnSpPr>
        <p:spPr>
          <a:xfrm flipV="1">
            <a:off x="8752114" y="5029177"/>
            <a:ext cx="0" cy="345280"/>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37768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3348609"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Calibration Procedure</a:t>
            </a:r>
          </a:p>
        </p:txBody>
      </p:sp>
      <p:sp>
        <p:nvSpPr>
          <p:cNvPr id="3" name="TextBox 2"/>
          <p:cNvSpPr txBox="1"/>
          <p:nvPr/>
        </p:nvSpPr>
        <p:spPr>
          <a:xfrm>
            <a:off x="350617" y="1042497"/>
            <a:ext cx="10622183" cy="4708981"/>
          </a:xfrm>
          <a:prstGeom prst="rect">
            <a:avLst/>
          </a:prstGeom>
          <a:noFill/>
        </p:spPr>
        <p:txBody>
          <a:bodyPr wrap="square" rtlCol="0">
            <a:spAutoFit/>
          </a:bodyPr>
          <a:lstStyle/>
          <a:p>
            <a:r>
              <a:rPr lang="en-US" sz="2000" dirty="0">
                <a:solidFill>
                  <a:srgbClr val="4F81BD"/>
                </a:solidFill>
              </a:rPr>
              <a:t>Minimal Calibration Procedure (Outside data taking / machine development?):</a:t>
            </a:r>
          </a:p>
          <a:p>
            <a:endParaRPr lang="en-US" sz="2000" dirty="0">
              <a:solidFill>
                <a:srgbClr val="4F81BD"/>
              </a:solidFill>
            </a:endParaRPr>
          </a:p>
          <a:p>
            <a:endParaRPr lang="en-US" sz="2000" dirty="0">
              <a:solidFill>
                <a:srgbClr val="4F81BD"/>
              </a:solidFill>
            </a:endParaRPr>
          </a:p>
          <a:p>
            <a:endParaRPr lang="en-US" sz="2000" dirty="0">
              <a:solidFill>
                <a:srgbClr val="4F81BD"/>
              </a:solidFill>
            </a:endParaRPr>
          </a:p>
          <a:p>
            <a:endParaRPr lang="en-US" sz="2000" dirty="0">
              <a:solidFill>
                <a:srgbClr val="4F81BD"/>
              </a:solidFill>
            </a:endParaRPr>
          </a:p>
          <a:p>
            <a:endParaRPr lang="en-US" sz="2000" dirty="0">
              <a:solidFill>
                <a:srgbClr val="4F81BD"/>
              </a:solidFill>
            </a:endParaRPr>
          </a:p>
          <a:p>
            <a:endParaRPr lang="en-US" sz="2000" dirty="0">
              <a:solidFill>
                <a:srgbClr val="4F81BD"/>
              </a:solidFill>
            </a:endParaRPr>
          </a:p>
          <a:p>
            <a:endParaRPr lang="en-US" sz="2000" dirty="0">
              <a:solidFill>
                <a:srgbClr val="4F81BD"/>
              </a:solidFill>
            </a:endParaRPr>
          </a:p>
          <a:p>
            <a:endParaRPr lang="en-US" sz="2000" dirty="0">
              <a:solidFill>
                <a:srgbClr val="4F81BD"/>
              </a:solidFill>
            </a:endParaRPr>
          </a:p>
          <a:p>
            <a:endParaRPr lang="en-US" sz="2000" dirty="0">
              <a:solidFill>
                <a:srgbClr val="4F81BD"/>
              </a:solidFill>
            </a:endParaRPr>
          </a:p>
          <a:p>
            <a:endParaRPr lang="en-US" sz="2000" dirty="0">
              <a:solidFill>
                <a:srgbClr val="4F81BD"/>
              </a:solidFill>
            </a:endParaRPr>
          </a:p>
          <a:p>
            <a:r>
              <a:rPr lang="en-US" sz="2000" dirty="0">
                <a:solidFill>
                  <a:srgbClr val="4F81BD"/>
                </a:solidFill>
              </a:rPr>
              <a:t>e.g. Threshold scan: 	512 x 50 </a:t>
            </a:r>
            <a:r>
              <a:rPr lang="en-US" sz="2000" dirty="0" err="1">
                <a:solidFill>
                  <a:srgbClr val="4F81BD"/>
                </a:solidFill>
              </a:rPr>
              <a:t>Config</a:t>
            </a:r>
            <a:r>
              <a:rPr lang="en-US" sz="2000" dirty="0">
                <a:solidFill>
                  <a:srgbClr val="4F81BD"/>
                </a:solidFill>
              </a:rPr>
              <a:t> commands, 512 x 2500 Triggers / Pulse commands</a:t>
            </a:r>
          </a:p>
          <a:p>
            <a:r>
              <a:rPr lang="en-US" sz="2000" dirty="0">
                <a:solidFill>
                  <a:srgbClr val="4F81BD"/>
                </a:solidFill>
              </a:rPr>
              <a:t>				With broadcast: 	~ 100k </a:t>
            </a:r>
            <a:r>
              <a:rPr lang="en-US" sz="2000" dirty="0" err="1">
                <a:solidFill>
                  <a:srgbClr val="4F81BD"/>
                </a:solidFill>
              </a:rPr>
              <a:t>Config</a:t>
            </a:r>
            <a:r>
              <a:rPr lang="en-US" sz="2000" dirty="0">
                <a:solidFill>
                  <a:srgbClr val="4F81BD"/>
                </a:solidFill>
              </a:rPr>
              <a:t> commands / OL Stave </a:t>
            </a:r>
          </a:p>
          <a:p>
            <a:r>
              <a:rPr lang="en-US" sz="2000" dirty="0">
                <a:solidFill>
                  <a:srgbClr val="4F81BD"/>
                </a:solidFill>
              </a:rPr>
              <a:t>							~ 5M Pulse commands </a:t>
            </a:r>
            <a:br>
              <a:rPr lang="en-US" sz="2000" dirty="0">
                <a:solidFill>
                  <a:srgbClr val="4F81BD"/>
                </a:solidFill>
              </a:rPr>
            </a:br>
            <a:r>
              <a:rPr lang="en-US" sz="2000" dirty="0">
                <a:solidFill>
                  <a:srgbClr val="4F81BD"/>
                </a:solidFill>
              </a:rPr>
              <a:t>							(Counting each control interface separately)</a:t>
            </a:r>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16</a:t>
            </a:fld>
            <a:endParaRPr lang="en-US" dirty="0"/>
          </a:p>
        </p:txBody>
      </p:sp>
      <p:graphicFrame>
        <p:nvGraphicFramePr>
          <p:cNvPr id="6" name="Table 5">
            <a:extLst>
              <a:ext uri="{FF2B5EF4-FFF2-40B4-BE49-F238E27FC236}">
                <a16:creationId xmlns:a16="http://schemas.microsoft.com/office/drawing/2014/main" id="{81B1945F-D84E-F642-A4C6-6AD4F9019959}"/>
              </a:ext>
            </a:extLst>
          </p:cNvPr>
          <p:cNvGraphicFramePr>
            <a:graphicFrameLocks noGrp="1"/>
          </p:cNvGraphicFramePr>
          <p:nvPr>
            <p:extLst/>
          </p:nvPr>
        </p:nvGraphicFramePr>
        <p:xfrm>
          <a:off x="957430" y="1529470"/>
          <a:ext cx="9767942" cy="2641600"/>
        </p:xfrm>
        <a:graphic>
          <a:graphicData uri="http://schemas.openxmlformats.org/drawingml/2006/table">
            <a:tbl>
              <a:tblPr firstRow="1" bandRow="1">
                <a:tableStyleId>{5C22544A-7EE6-4342-B048-85BDC9FD1C3A}</a:tableStyleId>
              </a:tblPr>
              <a:tblGrid>
                <a:gridCol w="1453680">
                  <a:extLst>
                    <a:ext uri="{9D8B030D-6E8A-4147-A177-3AD203B41FA5}">
                      <a16:colId xmlns:a16="http://schemas.microsoft.com/office/drawing/2014/main" val="1809970084"/>
                    </a:ext>
                  </a:extLst>
                </a:gridCol>
                <a:gridCol w="749862">
                  <a:extLst>
                    <a:ext uri="{9D8B030D-6E8A-4147-A177-3AD203B41FA5}">
                      <a16:colId xmlns:a16="http://schemas.microsoft.com/office/drawing/2014/main" val="2437187947"/>
                    </a:ext>
                  </a:extLst>
                </a:gridCol>
                <a:gridCol w="1763303">
                  <a:extLst>
                    <a:ext uri="{9D8B030D-6E8A-4147-A177-3AD203B41FA5}">
                      <a16:colId xmlns:a16="http://schemas.microsoft.com/office/drawing/2014/main" val="1848961293"/>
                    </a:ext>
                  </a:extLst>
                </a:gridCol>
                <a:gridCol w="1381214">
                  <a:extLst>
                    <a:ext uri="{9D8B030D-6E8A-4147-A177-3AD203B41FA5}">
                      <a16:colId xmlns:a16="http://schemas.microsoft.com/office/drawing/2014/main" val="251753224"/>
                    </a:ext>
                  </a:extLst>
                </a:gridCol>
                <a:gridCol w="1945626">
                  <a:extLst>
                    <a:ext uri="{9D8B030D-6E8A-4147-A177-3AD203B41FA5}">
                      <a16:colId xmlns:a16="http://schemas.microsoft.com/office/drawing/2014/main" val="3088334695"/>
                    </a:ext>
                  </a:extLst>
                </a:gridCol>
                <a:gridCol w="2474257">
                  <a:extLst>
                    <a:ext uri="{9D8B030D-6E8A-4147-A177-3AD203B41FA5}">
                      <a16:colId xmlns:a16="http://schemas.microsoft.com/office/drawing/2014/main" val="1519051897"/>
                    </a:ext>
                  </a:extLst>
                </a:gridCol>
              </a:tblGrid>
              <a:tr h="370840">
                <a:tc>
                  <a:txBody>
                    <a:bodyPr/>
                    <a:lstStyle/>
                    <a:p>
                      <a:r>
                        <a:rPr lang="en-US" sz="1600" b="0" dirty="0"/>
                        <a:t>Scan</a:t>
                      </a:r>
                    </a:p>
                  </a:txBody>
                  <a:tcPr/>
                </a:tc>
                <a:tc>
                  <a:txBody>
                    <a:bodyPr/>
                    <a:lstStyle/>
                    <a:p>
                      <a:r>
                        <a:rPr lang="en-US" sz="1600" b="0" dirty="0"/>
                        <a:t>Rows</a:t>
                      </a:r>
                    </a:p>
                  </a:txBody>
                  <a:tcPr/>
                </a:tc>
                <a:tc>
                  <a:txBody>
                    <a:bodyPr/>
                    <a:lstStyle/>
                    <a:p>
                      <a:r>
                        <a:rPr lang="en-US" sz="1600" b="0" dirty="0"/>
                        <a:t>Config </a:t>
                      </a:r>
                      <a:r>
                        <a:rPr lang="en-US" sz="1600" b="0" dirty="0" err="1"/>
                        <a:t>cmds</a:t>
                      </a:r>
                      <a:r>
                        <a:rPr lang="en-US" sz="1600" b="0" dirty="0"/>
                        <a:t> / row</a:t>
                      </a:r>
                    </a:p>
                  </a:txBody>
                  <a:tcPr/>
                </a:tc>
                <a:tc>
                  <a:txBody>
                    <a:bodyPr/>
                    <a:lstStyle/>
                    <a:p>
                      <a:r>
                        <a:rPr lang="en-US" sz="1600" b="0" dirty="0"/>
                        <a:t>Triggers / row</a:t>
                      </a:r>
                    </a:p>
                  </a:txBody>
                  <a:tcPr/>
                </a:tc>
                <a:tc>
                  <a:txBody>
                    <a:bodyPr/>
                    <a:lstStyle/>
                    <a:p>
                      <a:r>
                        <a:rPr lang="en-US" sz="1600" b="0" dirty="0"/>
                        <a:t>Output</a:t>
                      </a:r>
                    </a:p>
                  </a:txBody>
                  <a:tcPr/>
                </a:tc>
                <a:tc>
                  <a:txBody>
                    <a:bodyPr/>
                    <a:lstStyle/>
                    <a:p>
                      <a:r>
                        <a:rPr lang="en-US" sz="1600" b="0" dirty="0"/>
                        <a:t>Comment</a:t>
                      </a:r>
                    </a:p>
                  </a:txBody>
                  <a:tcPr/>
                </a:tc>
                <a:extLst>
                  <a:ext uri="{0D108BD9-81ED-4DB2-BD59-A6C34878D82A}">
                    <a16:rowId xmlns:a16="http://schemas.microsoft.com/office/drawing/2014/main" val="359705918"/>
                  </a:ext>
                </a:extLst>
              </a:tr>
              <a:tr h="370840">
                <a:tc>
                  <a:txBody>
                    <a:bodyPr/>
                    <a:lstStyle/>
                    <a:p>
                      <a:r>
                        <a:rPr lang="en-US" sz="1600" b="0" dirty="0"/>
                        <a:t>VCASN Tuning</a:t>
                      </a:r>
                    </a:p>
                  </a:txBody>
                  <a:tcPr/>
                </a:tc>
                <a:tc>
                  <a:txBody>
                    <a:bodyPr/>
                    <a:lstStyle/>
                    <a:p>
                      <a:r>
                        <a:rPr lang="en-US" sz="1600" b="0" dirty="0"/>
                        <a:t>4</a:t>
                      </a:r>
                    </a:p>
                  </a:txBody>
                  <a:tcPr/>
                </a:tc>
                <a:tc>
                  <a:txBody>
                    <a:bodyPr/>
                    <a:lstStyle/>
                    <a:p>
                      <a:r>
                        <a:rPr lang="en-US" sz="1600" b="0" dirty="0"/>
                        <a:t>50</a:t>
                      </a:r>
                    </a:p>
                  </a:txBody>
                  <a:tcPr/>
                </a:tc>
                <a:tc>
                  <a:txBody>
                    <a:bodyPr/>
                    <a:lstStyle/>
                    <a:p>
                      <a:r>
                        <a:rPr lang="en-US" sz="1600" b="0" dirty="0"/>
                        <a:t>50 x</a:t>
                      </a:r>
                      <a:r>
                        <a:rPr lang="en-US" sz="1600" b="0" baseline="0" dirty="0"/>
                        <a:t> 50</a:t>
                      </a:r>
                      <a:endParaRPr lang="en-US" sz="1600" b="0" dirty="0"/>
                    </a:p>
                  </a:txBody>
                  <a:tcPr/>
                </a:tc>
                <a:tc>
                  <a:txBody>
                    <a:bodyPr/>
                    <a:lstStyle/>
                    <a:p>
                      <a:r>
                        <a:rPr lang="en-US" sz="1600" b="0" dirty="0"/>
                        <a:t>-&gt; Config DB</a:t>
                      </a:r>
                    </a:p>
                  </a:txBody>
                  <a:tcPr/>
                </a:tc>
                <a:tc>
                  <a:txBody>
                    <a:bodyPr/>
                    <a:lstStyle/>
                    <a:p>
                      <a:endParaRPr lang="en-US" sz="1600" b="0" dirty="0"/>
                    </a:p>
                  </a:txBody>
                  <a:tcPr/>
                </a:tc>
                <a:extLst>
                  <a:ext uri="{0D108BD9-81ED-4DB2-BD59-A6C34878D82A}">
                    <a16:rowId xmlns:a16="http://schemas.microsoft.com/office/drawing/2014/main" val="2826478836"/>
                  </a:ext>
                </a:extLst>
              </a:tr>
              <a:tr h="370840">
                <a:tc>
                  <a:txBody>
                    <a:bodyPr/>
                    <a:lstStyle/>
                    <a:p>
                      <a:r>
                        <a:rPr lang="en-US" sz="1600" b="0" dirty="0"/>
                        <a:t>ITHR Tuning</a:t>
                      </a:r>
                    </a:p>
                  </a:txBody>
                  <a:tcPr/>
                </a:tc>
                <a:tc>
                  <a:txBody>
                    <a:bodyPr/>
                    <a:lstStyle/>
                    <a:p>
                      <a:r>
                        <a:rPr lang="en-US" sz="1600" b="0" dirty="0"/>
                        <a:t>4</a:t>
                      </a:r>
                    </a:p>
                  </a:txBody>
                  <a:tcPr/>
                </a:tc>
                <a:tc>
                  <a:txBody>
                    <a:bodyPr/>
                    <a:lstStyle/>
                    <a:p>
                      <a:r>
                        <a:rPr lang="en-US" sz="1600" b="0" dirty="0"/>
                        <a:t>50</a:t>
                      </a:r>
                    </a:p>
                  </a:txBody>
                  <a:tcPr/>
                </a:tc>
                <a:tc>
                  <a:txBody>
                    <a:bodyPr/>
                    <a:lstStyle/>
                    <a:p>
                      <a:r>
                        <a:rPr lang="en-US" sz="1600" b="0" dirty="0"/>
                        <a:t>50 x 50</a:t>
                      </a:r>
                    </a:p>
                  </a:txBody>
                  <a:tcPr/>
                </a:tc>
                <a:tc>
                  <a:txBody>
                    <a:bodyPr/>
                    <a:lstStyle/>
                    <a:p>
                      <a:r>
                        <a:rPr lang="en-US" sz="1600" b="0" dirty="0"/>
                        <a:t>-&gt; Config DB</a:t>
                      </a:r>
                    </a:p>
                  </a:txBody>
                  <a:tcPr/>
                </a:tc>
                <a:tc>
                  <a:txBody>
                    <a:bodyPr/>
                    <a:lstStyle/>
                    <a:p>
                      <a:endParaRPr lang="en-US" sz="1600" b="0" dirty="0"/>
                    </a:p>
                  </a:txBody>
                  <a:tcPr/>
                </a:tc>
                <a:extLst>
                  <a:ext uri="{0D108BD9-81ED-4DB2-BD59-A6C34878D82A}">
                    <a16:rowId xmlns:a16="http://schemas.microsoft.com/office/drawing/2014/main" val="2698655836"/>
                  </a:ext>
                </a:extLst>
              </a:tr>
              <a:tr h="370840">
                <a:tc>
                  <a:txBody>
                    <a:bodyPr/>
                    <a:lstStyle/>
                    <a:p>
                      <a:r>
                        <a:rPr lang="en-US" sz="1600" b="0" dirty="0"/>
                        <a:t>Threshold Scan</a:t>
                      </a:r>
                    </a:p>
                  </a:txBody>
                  <a:tcPr/>
                </a:tc>
                <a:tc>
                  <a:txBody>
                    <a:bodyPr/>
                    <a:lstStyle/>
                    <a:p>
                      <a:r>
                        <a:rPr lang="en-US" sz="1600" b="0" dirty="0"/>
                        <a:t>512</a:t>
                      </a:r>
                    </a:p>
                  </a:txBody>
                  <a:tcPr/>
                </a:tc>
                <a:tc>
                  <a:txBody>
                    <a:bodyPr/>
                    <a:lstStyle/>
                    <a:p>
                      <a:r>
                        <a:rPr lang="en-US" sz="1600" b="0" dirty="0"/>
                        <a:t>50</a:t>
                      </a:r>
                    </a:p>
                  </a:txBody>
                  <a:tcPr/>
                </a:tc>
                <a:tc>
                  <a:txBody>
                    <a:bodyPr/>
                    <a:lstStyle/>
                    <a:p>
                      <a:r>
                        <a:rPr lang="en-US" sz="1600" b="0" dirty="0"/>
                        <a:t>50 x 50</a:t>
                      </a:r>
                    </a:p>
                  </a:txBody>
                  <a:tcPr/>
                </a:tc>
                <a:tc>
                  <a:txBody>
                    <a:bodyPr/>
                    <a:lstStyle/>
                    <a:p>
                      <a:r>
                        <a:rPr lang="en-US" sz="1600" b="0" dirty="0"/>
                        <a:t>-&gt; “Calibration DB”</a:t>
                      </a:r>
                    </a:p>
                  </a:txBody>
                  <a:tcPr/>
                </a:tc>
                <a:tc>
                  <a:txBody>
                    <a:bodyPr/>
                    <a:lstStyle/>
                    <a:p>
                      <a:endParaRPr lang="en-US" sz="1600" b="0" dirty="0"/>
                    </a:p>
                  </a:txBody>
                  <a:tcPr/>
                </a:tc>
                <a:extLst>
                  <a:ext uri="{0D108BD9-81ED-4DB2-BD59-A6C34878D82A}">
                    <a16:rowId xmlns:a16="http://schemas.microsoft.com/office/drawing/2014/main" val="2059182165"/>
                  </a:ext>
                </a:extLst>
              </a:tr>
              <a:tr h="370840">
                <a:tc>
                  <a:txBody>
                    <a:bodyPr/>
                    <a:lstStyle/>
                    <a:p>
                      <a:r>
                        <a:rPr lang="en-US" sz="1600" b="0" dirty="0"/>
                        <a:t>Noise Occupancy</a:t>
                      </a:r>
                    </a:p>
                  </a:txBody>
                  <a:tcPr/>
                </a:tc>
                <a:tc>
                  <a:txBody>
                    <a:bodyPr/>
                    <a:lstStyle/>
                    <a:p>
                      <a:r>
                        <a:rPr lang="en-US" sz="1600" b="0" dirty="0"/>
                        <a:t>N/A</a:t>
                      </a:r>
                    </a:p>
                  </a:txBody>
                  <a:tcPr/>
                </a:tc>
                <a:tc>
                  <a:txBody>
                    <a:bodyPr/>
                    <a:lstStyle/>
                    <a:p>
                      <a:r>
                        <a:rPr lang="en-US" sz="1600" b="0" dirty="0"/>
                        <a:t>N/A</a:t>
                      </a:r>
                    </a:p>
                  </a:txBody>
                  <a:tcPr/>
                </a:tc>
                <a:tc>
                  <a:txBody>
                    <a:bodyPr/>
                    <a:lstStyle/>
                    <a:p>
                      <a:r>
                        <a:rPr lang="en-US" sz="1600" b="0" dirty="0"/>
                        <a:t>N/A</a:t>
                      </a:r>
                    </a:p>
                  </a:txBody>
                  <a:tcPr/>
                </a:tc>
                <a:tc>
                  <a:txBody>
                    <a:bodyPr/>
                    <a:lstStyle/>
                    <a:p>
                      <a:r>
                        <a:rPr lang="en-US" sz="1600" b="0" dirty="0"/>
                        <a:t>-&gt; Config DB</a:t>
                      </a:r>
                    </a:p>
                  </a:txBody>
                  <a:tcPr/>
                </a:tc>
                <a:tc>
                  <a:txBody>
                    <a:bodyPr/>
                    <a:lstStyle/>
                    <a:p>
                      <a:r>
                        <a:rPr lang="en-US" sz="1600" b="0" dirty="0"/>
                        <a:t>Determination of noisy pixels to be masked</a:t>
                      </a:r>
                    </a:p>
                  </a:txBody>
                  <a:tcPr/>
                </a:tc>
                <a:extLst>
                  <a:ext uri="{0D108BD9-81ED-4DB2-BD59-A6C34878D82A}">
                    <a16:rowId xmlns:a16="http://schemas.microsoft.com/office/drawing/2014/main" val="612800260"/>
                  </a:ext>
                </a:extLst>
              </a:tr>
              <a:tr h="370840">
                <a:tc>
                  <a:txBody>
                    <a:bodyPr/>
                    <a:lstStyle/>
                    <a:p>
                      <a:r>
                        <a:rPr lang="en-US" sz="1600" b="0" dirty="0"/>
                        <a:t>Noise Occupancy</a:t>
                      </a:r>
                    </a:p>
                  </a:txBody>
                  <a:tcPr/>
                </a:tc>
                <a:tc>
                  <a:txBody>
                    <a:bodyPr/>
                    <a:lstStyle/>
                    <a:p>
                      <a:r>
                        <a:rPr lang="en-US" sz="1600" b="0" dirty="0"/>
                        <a:t>N/A</a:t>
                      </a:r>
                    </a:p>
                  </a:txBody>
                  <a:tcPr/>
                </a:tc>
                <a:tc>
                  <a:txBody>
                    <a:bodyPr/>
                    <a:lstStyle/>
                    <a:p>
                      <a:r>
                        <a:rPr lang="en-US" sz="1600" b="0" dirty="0"/>
                        <a:t>N/A</a:t>
                      </a:r>
                    </a:p>
                  </a:txBody>
                  <a:tcPr/>
                </a:tc>
                <a:tc>
                  <a:txBody>
                    <a:bodyPr/>
                    <a:lstStyle/>
                    <a:p>
                      <a:r>
                        <a:rPr lang="en-US" sz="1600" b="0" dirty="0"/>
                        <a:t>N/A</a:t>
                      </a:r>
                    </a:p>
                  </a:txBody>
                  <a:tcPr/>
                </a:tc>
                <a:tc>
                  <a:txBody>
                    <a:bodyPr/>
                    <a:lstStyle/>
                    <a:p>
                      <a:r>
                        <a:rPr lang="en-US" sz="1600" b="0" dirty="0"/>
                        <a:t>-&gt; ”Calibration DB”</a:t>
                      </a:r>
                    </a:p>
                  </a:txBody>
                  <a:tcPr/>
                </a:tc>
                <a:tc>
                  <a:txBody>
                    <a:bodyPr/>
                    <a:lstStyle/>
                    <a:p>
                      <a:r>
                        <a:rPr lang="en-US" sz="1600" b="0" dirty="0"/>
                        <a:t>Measurement of noise </a:t>
                      </a:r>
                      <a:r>
                        <a:rPr lang="en-US" sz="1600" b="0" dirty="0" err="1"/>
                        <a:t>occ</a:t>
                      </a:r>
                      <a:r>
                        <a:rPr lang="en-US" sz="1600" b="0" dirty="0"/>
                        <a:t> after masking</a:t>
                      </a:r>
                    </a:p>
                  </a:txBody>
                  <a:tcPr/>
                </a:tc>
                <a:extLst>
                  <a:ext uri="{0D108BD9-81ED-4DB2-BD59-A6C34878D82A}">
                    <a16:rowId xmlns:a16="http://schemas.microsoft.com/office/drawing/2014/main" val="2423745208"/>
                  </a:ext>
                </a:extLst>
              </a:tr>
            </a:tbl>
          </a:graphicData>
        </a:graphic>
      </p:graphicFrame>
    </p:spTree>
    <p:extLst>
      <p:ext uri="{BB962C8B-B14F-4D97-AF65-F5344CB8AC3E}">
        <p14:creationId xmlns:p14="http://schemas.microsoft.com/office/powerpoint/2010/main" val="2230154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3348609"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Calibration Procedure</a:t>
            </a:r>
          </a:p>
        </p:txBody>
      </p:sp>
      <p:sp>
        <p:nvSpPr>
          <p:cNvPr id="3" name="TextBox 2"/>
          <p:cNvSpPr txBox="1"/>
          <p:nvPr/>
        </p:nvSpPr>
        <p:spPr>
          <a:xfrm>
            <a:off x="350617" y="1042497"/>
            <a:ext cx="10622183" cy="707886"/>
          </a:xfrm>
          <a:prstGeom prst="rect">
            <a:avLst/>
          </a:prstGeom>
          <a:noFill/>
        </p:spPr>
        <p:txBody>
          <a:bodyPr wrap="square" rtlCol="0">
            <a:spAutoFit/>
          </a:bodyPr>
          <a:lstStyle/>
          <a:p>
            <a:endParaRPr lang="en-US" sz="2000" dirty="0">
              <a:solidFill>
                <a:srgbClr val="4F81BD"/>
              </a:solidFill>
            </a:endParaRPr>
          </a:p>
          <a:p>
            <a:r>
              <a:rPr lang="en-US" sz="2000" dirty="0">
                <a:solidFill>
                  <a:srgbClr val="4F81BD"/>
                </a:solidFill>
              </a:rPr>
              <a:t>Additional calibration scans:</a:t>
            </a:r>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17</a:t>
            </a:fld>
            <a:endParaRPr lang="en-US" dirty="0"/>
          </a:p>
        </p:txBody>
      </p:sp>
      <p:graphicFrame>
        <p:nvGraphicFramePr>
          <p:cNvPr id="8" name="Table 7">
            <a:extLst>
              <a:ext uri="{FF2B5EF4-FFF2-40B4-BE49-F238E27FC236}">
                <a16:creationId xmlns:a16="http://schemas.microsoft.com/office/drawing/2014/main" id="{A1D0B44E-6EF4-614C-B4B3-87D292635FD2}"/>
              </a:ext>
            </a:extLst>
          </p:cNvPr>
          <p:cNvGraphicFramePr>
            <a:graphicFrameLocks noGrp="1"/>
          </p:cNvGraphicFramePr>
          <p:nvPr>
            <p:extLst>
              <p:ext uri="{D42A27DB-BD31-4B8C-83A1-F6EECF244321}">
                <p14:modId xmlns:p14="http://schemas.microsoft.com/office/powerpoint/2010/main" val="1819493210"/>
              </p:ext>
            </p:extLst>
          </p:nvPr>
        </p:nvGraphicFramePr>
        <p:xfrm>
          <a:off x="777737" y="1946521"/>
          <a:ext cx="9767942" cy="2062480"/>
        </p:xfrm>
        <a:graphic>
          <a:graphicData uri="http://schemas.openxmlformats.org/drawingml/2006/table">
            <a:tbl>
              <a:tblPr firstRow="1" bandRow="1">
                <a:tableStyleId>{5C22544A-7EE6-4342-B048-85BDC9FD1C3A}</a:tableStyleId>
              </a:tblPr>
              <a:tblGrid>
                <a:gridCol w="1453680">
                  <a:extLst>
                    <a:ext uri="{9D8B030D-6E8A-4147-A177-3AD203B41FA5}">
                      <a16:colId xmlns:a16="http://schemas.microsoft.com/office/drawing/2014/main" val="1809970084"/>
                    </a:ext>
                  </a:extLst>
                </a:gridCol>
                <a:gridCol w="749862">
                  <a:extLst>
                    <a:ext uri="{9D8B030D-6E8A-4147-A177-3AD203B41FA5}">
                      <a16:colId xmlns:a16="http://schemas.microsoft.com/office/drawing/2014/main" val="2437187947"/>
                    </a:ext>
                  </a:extLst>
                </a:gridCol>
                <a:gridCol w="1763303">
                  <a:extLst>
                    <a:ext uri="{9D8B030D-6E8A-4147-A177-3AD203B41FA5}">
                      <a16:colId xmlns:a16="http://schemas.microsoft.com/office/drawing/2014/main" val="1848961293"/>
                    </a:ext>
                  </a:extLst>
                </a:gridCol>
                <a:gridCol w="1381214">
                  <a:extLst>
                    <a:ext uri="{9D8B030D-6E8A-4147-A177-3AD203B41FA5}">
                      <a16:colId xmlns:a16="http://schemas.microsoft.com/office/drawing/2014/main" val="251753224"/>
                    </a:ext>
                  </a:extLst>
                </a:gridCol>
                <a:gridCol w="1945626">
                  <a:extLst>
                    <a:ext uri="{9D8B030D-6E8A-4147-A177-3AD203B41FA5}">
                      <a16:colId xmlns:a16="http://schemas.microsoft.com/office/drawing/2014/main" val="3088334695"/>
                    </a:ext>
                  </a:extLst>
                </a:gridCol>
                <a:gridCol w="2474257">
                  <a:extLst>
                    <a:ext uri="{9D8B030D-6E8A-4147-A177-3AD203B41FA5}">
                      <a16:colId xmlns:a16="http://schemas.microsoft.com/office/drawing/2014/main" val="1519051897"/>
                    </a:ext>
                  </a:extLst>
                </a:gridCol>
              </a:tblGrid>
              <a:tr h="370840">
                <a:tc>
                  <a:txBody>
                    <a:bodyPr/>
                    <a:lstStyle/>
                    <a:p>
                      <a:r>
                        <a:rPr lang="en-US" sz="1600" b="0" dirty="0"/>
                        <a:t>Scan</a:t>
                      </a:r>
                    </a:p>
                  </a:txBody>
                  <a:tcPr/>
                </a:tc>
                <a:tc>
                  <a:txBody>
                    <a:bodyPr/>
                    <a:lstStyle/>
                    <a:p>
                      <a:r>
                        <a:rPr lang="en-US" sz="1600" b="0" dirty="0"/>
                        <a:t>Rows</a:t>
                      </a:r>
                    </a:p>
                  </a:txBody>
                  <a:tcPr/>
                </a:tc>
                <a:tc>
                  <a:txBody>
                    <a:bodyPr/>
                    <a:lstStyle/>
                    <a:p>
                      <a:r>
                        <a:rPr lang="en-US" sz="1600" b="0" dirty="0"/>
                        <a:t>Config </a:t>
                      </a:r>
                      <a:r>
                        <a:rPr lang="en-US" sz="1600" b="0" dirty="0" err="1"/>
                        <a:t>cmds</a:t>
                      </a:r>
                      <a:r>
                        <a:rPr lang="en-US" sz="1600" b="0" dirty="0"/>
                        <a:t> / row</a:t>
                      </a:r>
                    </a:p>
                  </a:txBody>
                  <a:tcPr/>
                </a:tc>
                <a:tc>
                  <a:txBody>
                    <a:bodyPr/>
                    <a:lstStyle/>
                    <a:p>
                      <a:r>
                        <a:rPr lang="en-US" sz="1600" b="0" dirty="0"/>
                        <a:t>Triggers / row</a:t>
                      </a:r>
                    </a:p>
                  </a:txBody>
                  <a:tcPr/>
                </a:tc>
                <a:tc>
                  <a:txBody>
                    <a:bodyPr/>
                    <a:lstStyle/>
                    <a:p>
                      <a:r>
                        <a:rPr lang="en-US" sz="1600" b="0" dirty="0"/>
                        <a:t>Output</a:t>
                      </a:r>
                    </a:p>
                  </a:txBody>
                  <a:tcPr/>
                </a:tc>
                <a:tc>
                  <a:txBody>
                    <a:bodyPr/>
                    <a:lstStyle/>
                    <a:p>
                      <a:r>
                        <a:rPr lang="en-US" sz="1600" b="0" dirty="0"/>
                        <a:t>Comment</a:t>
                      </a:r>
                    </a:p>
                  </a:txBody>
                  <a:tcPr/>
                </a:tc>
                <a:extLst>
                  <a:ext uri="{0D108BD9-81ED-4DB2-BD59-A6C34878D82A}">
                    <a16:rowId xmlns:a16="http://schemas.microsoft.com/office/drawing/2014/main" val="359705918"/>
                  </a:ext>
                </a:extLst>
              </a:tr>
              <a:tr h="370840">
                <a:tc>
                  <a:txBody>
                    <a:bodyPr/>
                    <a:lstStyle/>
                    <a:p>
                      <a:r>
                        <a:rPr lang="en-US" sz="1600" b="0" dirty="0"/>
                        <a:t>Digital Scan</a:t>
                      </a:r>
                    </a:p>
                  </a:txBody>
                  <a:tcPr/>
                </a:tc>
                <a:tc>
                  <a:txBody>
                    <a:bodyPr/>
                    <a:lstStyle/>
                    <a:p>
                      <a:r>
                        <a:rPr lang="en-US" sz="1600" b="0" dirty="0"/>
                        <a:t>512</a:t>
                      </a:r>
                    </a:p>
                  </a:txBody>
                  <a:tcPr/>
                </a:tc>
                <a:tc>
                  <a:txBody>
                    <a:bodyPr/>
                    <a:lstStyle/>
                    <a:p>
                      <a:r>
                        <a:rPr lang="en-US" sz="1600" b="0" dirty="0"/>
                        <a:t>0</a:t>
                      </a:r>
                    </a:p>
                  </a:txBody>
                  <a:tcPr/>
                </a:tc>
                <a:tc>
                  <a:txBody>
                    <a:bodyPr/>
                    <a:lstStyle/>
                    <a:p>
                      <a:r>
                        <a:rPr lang="en-US" sz="1600" b="0" dirty="0"/>
                        <a:t>50</a:t>
                      </a:r>
                    </a:p>
                  </a:txBody>
                  <a:tcPr/>
                </a:tc>
                <a:tc>
                  <a:txBody>
                    <a:bodyPr/>
                    <a:lstStyle/>
                    <a:p>
                      <a:endParaRPr lang="en-US" sz="1600" b="0" dirty="0"/>
                    </a:p>
                  </a:txBody>
                  <a:tcPr/>
                </a:tc>
                <a:tc>
                  <a:txBody>
                    <a:bodyPr/>
                    <a:lstStyle/>
                    <a:p>
                      <a:endParaRPr lang="en-US" sz="1600" b="0" dirty="0"/>
                    </a:p>
                  </a:txBody>
                  <a:tcPr/>
                </a:tc>
                <a:extLst>
                  <a:ext uri="{0D108BD9-81ED-4DB2-BD59-A6C34878D82A}">
                    <a16:rowId xmlns:a16="http://schemas.microsoft.com/office/drawing/2014/main" val="1575202979"/>
                  </a:ext>
                </a:extLst>
              </a:tr>
              <a:tr h="370840">
                <a:tc>
                  <a:txBody>
                    <a:bodyPr/>
                    <a:lstStyle/>
                    <a:p>
                      <a:r>
                        <a:rPr lang="en-US" sz="1600" b="0" dirty="0"/>
                        <a:t>Black / White Frames</a:t>
                      </a:r>
                    </a:p>
                  </a:txBody>
                  <a:tcPr/>
                </a:tc>
                <a:tc>
                  <a:txBody>
                    <a:bodyPr/>
                    <a:lstStyle/>
                    <a:p>
                      <a:r>
                        <a:rPr lang="en-US" sz="1600" b="0" dirty="0"/>
                        <a:t>N/A</a:t>
                      </a:r>
                    </a:p>
                  </a:txBody>
                  <a:tcPr/>
                </a:tc>
                <a:tc>
                  <a:txBody>
                    <a:bodyPr/>
                    <a:lstStyle/>
                    <a:p>
                      <a:r>
                        <a:rPr lang="en-US" sz="1600" b="0" dirty="0"/>
                        <a:t>N/A</a:t>
                      </a:r>
                    </a:p>
                  </a:txBody>
                  <a:tcPr/>
                </a:tc>
                <a:tc>
                  <a:txBody>
                    <a:bodyPr/>
                    <a:lstStyle/>
                    <a:p>
                      <a:r>
                        <a:rPr lang="en-US" sz="1600" b="0" dirty="0"/>
                        <a:t>50</a:t>
                      </a:r>
                    </a:p>
                  </a:txBody>
                  <a:tcPr/>
                </a:tc>
                <a:tc>
                  <a:txBody>
                    <a:bodyPr/>
                    <a:lstStyle/>
                    <a:p>
                      <a:endParaRPr lang="en-US" sz="1600" b="0" dirty="0"/>
                    </a:p>
                  </a:txBody>
                  <a:tcPr/>
                </a:tc>
                <a:tc>
                  <a:txBody>
                    <a:bodyPr/>
                    <a:lstStyle/>
                    <a:p>
                      <a:endParaRPr lang="en-US" sz="1600" b="0" dirty="0"/>
                    </a:p>
                  </a:txBody>
                  <a:tcPr/>
                </a:tc>
                <a:extLst>
                  <a:ext uri="{0D108BD9-81ED-4DB2-BD59-A6C34878D82A}">
                    <a16:rowId xmlns:a16="http://schemas.microsoft.com/office/drawing/2014/main" val="10002"/>
                  </a:ext>
                </a:extLst>
              </a:tr>
              <a:tr h="370840">
                <a:tc>
                  <a:txBody>
                    <a:bodyPr/>
                    <a:lstStyle/>
                    <a:p>
                      <a:r>
                        <a:rPr lang="en-US" sz="1600" b="0" dirty="0"/>
                        <a:t>FIFO scan</a:t>
                      </a:r>
                    </a:p>
                  </a:txBody>
                  <a:tcPr/>
                </a:tc>
                <a:tc>
                  <a:txBody>
                    <a:bodyPr/>
                    <a:lstStyle/>
                    <a:p>
                      <a:r>
                        <a:rPr lang="en-US" sz="1600" b="0" dirty="0"/>
                        <a:t>N/A</a:t>
                      </a:r>
                    </a:p>
                  </a:txBody>
                  <a:tcPr/>
                </a:tc>
                <a:tc>
                  <a:txBody>
                    <a:bodyPr/>
                    <a:lstStyle/>
                    <a:p>
                      <a:r>
                        <a:rPr lang="en-US" sz="1600" b="0" dirty="0"/>
                        <a:t>N/A</a:t>
                      </a:r>
                    </a:p>
                  </a:txBody>
                  <a:tcPr/>
                </a:tc>
                <a:tc>
                  <a:txBody>
                    <a:bodyPr/>
                    <a:lstStyle/>
                    <a:p>
                      <a:r>
                        <a:rPr lang="en-US" sz="1600" b="0" dirty="0"/>
                        <a:t>N/A</a:t>
                      </a:r>
                    </a:p>
                  </a:txBody>
                  <a:tcPr/>
                </a:tc>
                <a:tc>
                  <a:txBody>
                    <a:bodyPr/>
                    <a:lstStyle/>
                    <a:p>
                      <a:endParaRPr lang="en-US" sz="1600" b="0" dirty="0"/>
                    </a:p>
                  </a:txBody>
                  <a:tcPr/>
                </a:tc>
                <a:tc>
                  <a:txBody>
                    <a:bodyPr/>
                    <a:lstStyle/>
                    <a:p>
                      <a:endParaRPr lang="en-US" sz="1600" b="0" dirty="0"/>
                    </a:p>
                  </a:txBody>
                  <a:tcPr/>
                </a:tc>
                <a:extLst>
                  <a:ext uri="{0D108BD9-81ED-4DB2-BD59-A6C34878D82A}">
                    <a16:rowId xmlns:a16="http://schemas.microsoft.com/office/drawing/2014/main" val="1530785947"/>
                  </a:ext>
                </a:extLst>
              </a:tr>
              <a:tr h="370840">
                <a:tc>
                  <a:txBody>
                    <a:bodyPr/>
                    <a:lstStyle/>
                    <a:p>
                      <a:r>
                        <a:rPr lang="en-US" sz="1600" b="0" dirty="0"/>
                        <a:t>DAC scan</a:t>
                      </a:r>
                    </a:p>
                  </a:txBody>
                  <a:tcPr/>
                </a:tc>
                <a:tc>
                  <a:txBody>
                    <a:bodyPr/>
                    <a:lstStyle/>
                    <a:p>
                      <a:r>
                        <a:rPr lang="en-US" sz="1600" b="0" dirty="0"/>
                        <a:t>N/A</a:t>
                      </a:r>
                    </a:p>
                  </a:txBody>
                  <a:tcPr/>
                </a:tc>
                <a:tc>
                  <a:txBody>
                    <a:bodyPr/>
                    <a:lstStyle/>
                    <a:p>
                      <a:r>
                        <a:rPr lang="en-US" sz="1600" b="0" dirty="0"/>
                        <a:t>N/A</a:t>
                      </a:r>
                    </a:p>
                  </a:txBody>
                  <a:tcPr/>
                </a:tc>
                <a:tc>
                  <a:txBody>
                    <a:bodyPr/>
                    <a:lstStyle/>
                    <a:p>
                      <a:r>
                        <a:rPr lang="en-US" sz="1600" b="0" dirty="0"/>
                        <a:t>N/A</a:t>
                      </a:r>
                    </a:p>
                  </a:txBody>
                  <a:tcPr/>
                </a:tc>
                <a:tc>
                  <a:txBody>
                    <a:bodyPr/>
                    <a:lstStyle/>
                    <a:p>
                      <a:endParaRPr lang="en-US" sz="1600" b="0" dirty="0"/>
                    </a:p>
                  </a:txBody>
                  <a:tcPr/>
                </a:tc>
                <a:tc>
                  <a:txBody>
                    <a:bodyPr/>
                    <a:lstStyle/>
                    <a:p>
                      <a:endParaRPr lang="en-US" sz="1600" b="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10488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2607958"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Calibration Tasks</a:t>
            </a:r>
          </a:p>
        </p:txBody>
      </p:sp>
      <p:sp>
        <p:nvSpPr>
          <p:cNvPr id="3" name="TextBox 2"/>
          <p:cNvSpPr txBox="1"/>
          <p:nvPr/>
        </p:nvSpPr>
        <p:spPr>
          <a:xfrm>
            <a:off x="350617" y="1042497"/>
            <a:ext cx="10622183" cy="3416320"/>
          </a:xfrm>
          <a:prstGeom prst="rect">
            <a:avLst/>
          </a:prstGeom>
          <a:noFill/>
        </p:spPr>
        <p:txBody>
          <a:bodyPr wrap="square" rtlCol="0">
            <a:spAutoFit/>
          </a:bodyPr>
          <a:lstStyle/>
          <a:p>
            <a:r>
              <a:rPr lang="en-US" sz="2000" dirty="0">
                <a:solidFill>
                  <a:srgbClr val="4F81BD"/>
                </a:solidFill>
              </a:rPr>
              <a:t>Calibration Scans 2:</a:t>
            </a:r>
          </a:p>
          <a:p>
            <a:endParaRPr lang="en-US" sz="2000" dirty="0">
              <a:solidFill>
                <a:srgbClr val="4F81BD"/>
              </a:solidFill>
            </a:endParaRPr>
          </a:p>
          <a:p>
            <a:pPr marL="342900" indent="-342900">
              <a:buFont typeface="Arial" panose="020B0604020202020204" pitchFamily="34" charset="0"/>
              <a:buChar char="•"/>
            </a:pPr>
            <a:r>
              <a:rPr lang="en-US" sz="2000" dirty="0">
                <a:solidFill>
                  <a:srgbClr val="00B050"/>
                </a:solidFill>
              </a:rPr>
              <a:t>Write chip (RU, power board) registers</a:t>
            </a:r>
          </a:p>
          <a:p>
            <a:pPr marL="342900" indent="-342900">
              <a:buFont typeface="Arial" panose="020B0604020202020204" pitchFamily="34" charset="0"/>
              <a:buChar char="•"/>
            </a:pPr>
            <a:r>
              <a:rPr lang="en-US" sz="2000" dirty="0">
                <a:solidFill>
                  <a:srgbClr val="C00000"/>
                </a:solidFill>
              </a:rPr>
              <a:t>Read chip (RU, power board) registers</a:t>
            </a:r>
            <a:r>
              <a:rPr lang="en-US" sz="2000" dirty="0">
                <a:solidFill>
                  <a:srgbClr val="4F81BD"/>
                </a:solidFill>
              </a:rPr>
              <a:t> </a:t>
            </a:r>
          </a:p>
          <a:p>
            <a:pPr marL="342900" indent="-342900">
              <a:buFont typeface="Arial" panose="020B0604020202020204" pitchFamily="34" charset="0"/>
              <a:buChar char="•"/>
            </a:pPr>
            <a:r>
              <a:rPr lang="en-US" sz="2000" dirty="0">
                <a:solidFill>
                  <a:srgbClr val="C00000"/>
                </a:solidFill>
              </a:rPr>
              <a:t>Evaluate in QC?</a:t>
            </a:r>
          </a:p>
          <a:p>
            <a:pPr marL="342900" indent="-342900">
              <a:buFont typeface="Arial" panose="020B0604020202020204" pitchFamily="34" charset="0"/>
              <a:buChar char="•"/>
            </a:pPr>
            <a:endParaRPr lang="en-US" sz="2000" dirty="0">
              <a:solidFill>
                <a:srgbClr val="4F81BD"/>
              </a:solidFill>
            </a:endParaRPr>
          </a:p>
          <a:p>
            <a:endParaRPr lang="en-US" sz="2000" dirty="0">
              <a:solidFill>
                <a:srgbClr val="4F81BD"/>
              </a:solidFill>
            </a:endParaRPr>
          </a:p>
          <a:p>
            <a:r>
              <a:rPr lang="en-US" sz="2000" dirty="0">
                <a:solidFill>
                  <a:srgbClr val="4F81BD"/>
                </a:solidFill>
              </a:rPr>
              <a:t>Requirements:</a:t>
            </a:r>
          </a:p>
          <a:p>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Need to define path for evaluation</a:t>
            </a:r>
          </a:p>
          <a:p>
            <a:pPr marL="285750" indent="-285750">
              <a:buFont typeface="Arial" panose="020B0604020202020204" pitchFamily="34" charset="0"/>
              <a:buChar char="•"/>
            </a:pPr>
            <a:endParaRPr lang="en-US" sz="1600" dirty="0"/>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18</a:t>
            </a:fld>
            <a:endParaRPr lang="en-US"/>
          </a:p>
        </p:txBody>
      </p:sp>
      <p:sp>
        <p:nvSpPr>
          <p:cNvPr id="6" name="Rounded Rectangle 5">
            <a:extLst>
              <a:ext uri="{FF2B5EF4-FFF2-40B4-BE49-F238E27FC236}">
                <a16:creationId xmlns:a16="http://schemas.microsoft.com/office/drawing/2014/main" id="{E052C203-9488-3F42-9FFA-612EA158ACB3}"/>
              </a:ext>
            </a:extLst>
          </p:cNvPr>
          <p:cNvSpPr/>
          <p:nvPr/>
        </p:nvSpPr>
        <p:spPr>
          <a:xfrm>
            <a:off x="8320036" y="5374457"/>
            <a:ext cx="1316334" cy="77372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RU</a:t>
            </a:r>
          </a:p>
        </p:txBody>
      </p:sp>
      <p:sp>
        <p:nvSpPr>
          <p:cNvPr id="7" name="Rounded Rectangle 6">
            <a:extLst>
              <a:ext uri="{FF2B5EF4-FFF2-40B4-BE49-F238E27FC236}">
                <a16:creationId xmlns:a16="http://schemas.microsoft.com/office/drawing/2014/main" id="{5B4A5199-5840-FE43-812A-349F29DCD7A2}"/>
              </a:ext>
            </a:extLst>
          </p:cNvPr>
          <p:cNvSpPr/>
          <p:nvPr/>
        </p:nvSpPr>
        <p:spPr>
          <a:xfrm>
            <a:off x="8320036" y="4225309"/>
            <a:ext cx="1316334" cy="80386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CRU</a:t>
            </a:r>
          </a:p>
        </p:txBody>
      </p:sp>
      <p:sp>
        <p:nvSpPr>
          <p:cNvPr id="8" name="Rounded Rectangle 7">
            <a:extLst>
              <a:ext uri="{FF2B5EF4-FFF2-40B4-BE49-F238E27FC236}">
                <a16:creationId xmlns:a16="http://schemas.microsoft.com/office/drawing/2014/main" id="{74B2A005-3837-5446-95CA-43B664AB329B}"/>
              </a:ext>
            </a:extLst>
          </p:cNvPr>
          <p:cNvSpPr/>
          <p:nvPr/>
        </p:nvSpPr>
        <p:spPr>
          <a:xfrm>
            <a:off x="7431110" y="3073286"/>
            <a:ext cx="1321004" cy="80674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readout</a:t>
            </a:r>
            <a:endParaRPr lang="en-US" sz="1800" dirty="0"/>
          </a:p>
        </p:txBody>
      </p:sp>
      <p:sp>
        <p:nvSpPr>
          <p:cNvPr id="9" name="Rounded Rectangle 8">
            <a:extLst>
              <a:ext uri="{FF2B5EF4-FFF2-40B4-BE49-F238E27FC236}">
                <a16:creationId xmlns:a16="http://schemas.microsoft.com/office/drawing/2014/main" id="{27C8B555-6E69-964F-ACC0-B879416636B5}"/>
              </a:ext>
            </a:extLst>
          </p:cNvPr>
          <p:cNvSpPr/>
          <p:nvPr/>
        </p:nvSpPr>
        <p:spPr>
          <a:xfrm>
            <a:off x="9120468" y="3073286"/>
            <a:ext cx="1324298" cy="80674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ALF</a:t>
            </a:r>
          </a:p>
        </p:txBody>
      </p:sp>
      <p:sp>
        <p:nvSpPr>
          <p:cNvPr id="10" name="Rounded Rectangle 9">
            <a:extLst>
              <a:ext uri="{FF2B5EF4-FFF2-40B4-BE49-F238E27FC236}">
                <a16:creationId xmlns:a16="http://schemas.microsoft.com/office/drawing/2014/main" id="{3CEDBBB2-5EED-0845-96E7-ABB822890A4B}"/>
              </a:ext>
            </a:extLst>
          </p:cNvPr>
          <p:cNvSpPr/>
          <p:nvPr/>
        </p:nvSpPr>
        <p:spPr>
          <a:xfrm>
            <a:off x="7431110" y="2028170"/>
            <a:ext cx="1321004" cy="76305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Event Building</a:t>
            </a:r>
          </a:p>
        </p:txBody>
      </p:sp>
      <p:sp>
        <p:nvSpPr>
          <p:cNvPr id="11" name="Rounded Rectangle 10">
            <a:extLst>
              <a:ext uri="{FF2B5EF4-FFF2-40B4-BE49-F238E27FC236}">
                <a16:creationId xmlns:a16="http://schemas.microsoft.com/office/drawing/2014/main" id="{4F30E366-F375-9744-8867-2D18489DFF72}"/>
              </a:ext>
            </a:extLst>
          </p:cNvPr>
          <p:cNvSpPr/>
          <p:nvPr/>
        </p:nvSpPr>
        <p:spPr>
          <a:xfrm>
            <a:off x="9120468" y="2035328"/>
            <a:ext cx="1324298" cy="76305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FRED</a:t>
            </a:r>
          </a:p>
        </p:txBody>
      </p:sp>
      <p:sp>
        <p:nvSpPr>
          <p:cNvPr id="12" name="Rounded Rectangle 11">
            <a:extLst>
              <a:ext uri="{FF2B5EF4-FFF2-40B4-BE49-F238E27FC236}">
                <a16:creationId xmlns:a16="http://schemas.microsoft.com/office/drawing/2014/main" id="{725D7354-5BD2-254F-B23B-0BBFFF5AE222}"/>
              </a:ext>
            </a:extLst>
          </p:cNvPr>
          <p:cNvSpPr/>
          <p:nvPr/>
        </p:nvSpPr>
        <p:spPr>
          <a:xfrm>
            <a:off x="7431110" y="1300627"/>
            <a:ext cx="1321004" cy="43358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QC</a:t>
            </a:r>
          </a:p>
        </p:txBody>
      </p:sp>
      <p:sp>
        <p:nvSpPr>
          <p:cNvPr id="13" name="Rounded Rectangle 12">
            <a:extLst>
              <a:ext uri="{FF2B5EF4-FFF2-40B4-BE49-F238E27FC236}">
                <a16:creationId xmlns:a16="http://schemas.microsoft.com/office/drawing/2014/main" id="{DF2CC4A0-93E3-294A-832C-102AF7B50C0E}"/>
              </a:ext>
            </a:extLst>
          </p:cNvPr>
          <p:cNvSpPr/>
          <p:nvPr/>
        </p:nvSpPr>
        <p:spPr>
          <a:xfrm>
            <a:off x="9120468" y="1276029"/>
            <a:ext cx="1324298" cy="43359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WinCC/ECS</a:t>
            </a:r>
          </a:p>
        </p:txBody>
      </p:sp>
      <p:cxnSp>
        <p:nvCxnSpPr>
          <p:cNvPr id="21" name="Elbow Connector 20">
            <a:extLst>
              <a:ext uri="{FF2B5EF4-FFF2-40B4-BE49-F238E27FC236}">
                <a16:creationId xmlns:a16="http://schemas.microsoft.com/office/drawing/2014/main" id="{BD3C24EB-B1EC-4E40-9A9D-08003C52F9C5}"/>
              </a:ext>
            </a:extLst>
          </p:cNvPr>
          <p:cNvCxnSpPr>
            <a:cxnSpLocks/>
          </p:cNvCxnSpPr>
          <p:nvPr/>
        </p:nvCxnSpPr>
        <p:spPr>
          <a:xfrm rot="5400000" flipH="1" flipV="1">
            <a:off x="9286385" y="4237172"/>
            <a:ext cx="1022649" cy="322680"/>
          </a:xfrm>
          <a:prstGeom prst="bentConnector3">
            <a:avLst>
              <a:gd name="adj1" fmla="val 885"/>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3385057C-9516-4E43-8CFF-A5860BCD07DE}"/>
              </a:ext>
            </a:extLst>
          </p:cNvPr>
          <p:cNvCxnSpPr>
            <a:cxnSpLocks/>
          </p:cNvCxnSpPr>
          <p:nvPr/>
        </p:nvCxnSpPr>
        <p:spPr>
          <a:xfrm flipV="1">
            <a:off x="9959049" y="2798386"/>
            <a:ext cx="0" cy="282058"/>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89283468-6521-1A42-8BFD-7BC9BF241E89}"/>
              </a:ext>
            </a:extLst>
          </p:cNvPr>
          <p:cNvCxnSpPr>
            <a:cxnSpLocks/>
          </p:cNvCxnSpPr>
          <p:nvPr/>
        </p:nvCxnSpPr>
        <p:spPr>
          <a:xfrm flipH="1" flipV="1">
            <a:off x="8752114" y="1734216"/>
            <a:ext cx="372034" cy="682641"/>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9026FB5F-3C2E-0446-8D89-E947D1929AA0}"/>
              </a:ext>
            </a:extLst>
          </p:cNvPr>
          <p:cNvCxnSpPr>
            <a:stCxn id="11" idx="0"/>
            <a:endCxn id="13" idx="2"/>
          </p:cNvCxnSpPr>
          <p:nvPr/>
        </p:nvCxnSpPr>
        <p:spPr>
          <a:xfrm flipV="1">
            <a:off x="9782617" y="1709619"/>
            <a:ext cx="0" cy="325709"/>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FC95E508-1D4B-6945-A934-32C700F0BFA6}"/>
              </a:ext>
            </a:extLst>
          </p:cNvPr>
          <p:cNvCxnSpPr>
            <a:stCxn id="11" idx="2"/>
            <a:endCxn id="9" idx="0"/>
          </p:cNvCxnSpPr>
          <p:nvPr/>
        </p:nvCxnSpPr>
        <p:spPr>
          <a:xfrm>
            <a:off x="9782617" y="2798386"/>
            <a:ext cx="0" cy="274900"/>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cxnSp>
        <p:nvCxnSpPr>
          <p:cNvPr id="19" name="Elbow Connector 18">
            <a:extLst>
              <a:ext uri="{FF2B5EF4-FFF2-40B4-BE49-F238E27FC236}">
                <a16:creationId xmlns:a16="http://schemas.microsoft.com/office/drawing/2014/main" id="{8C6C2830-4DD0-4247-A936-8BF0A133D977}"/>
              </a:ext>
            </a:extLst>
          </p:cNvPr>
          <p:cNvCxnSpPr>
            <a:stCxn id="9" idx="2"/>
            <a:endCxn id="7" idx="3"/>
          </p:cNvCxnSpPr>
          <p:nvPr/>
        </p:nvCxnSpPr>
        <p:spPr>
          <a:xfrm rot="5400000">
            <a:off x="9335887" y="4180513"/>
            <a:ext cx="747214" cy="146247"/>
          </a:xfrm>
          <a:prstGeom prst="bentConnector2">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C3C2B998-7FD6-8347-8004-0384C50B29E6}"/>
              </a:ext>
            </a:extLst>
          </p:cNvPr>
          <p:cNvCxnSpPr/>
          <p:nvPr/>
        </p:nvCxnSpPr>
        <p:spPr>
          <a:xfrm>
            <a:off x="9236379" y="5029177"/>
            <a:ext cx="0" cy="345280"/>
          </a:xfrm>
          <a:prstGeom prst="straightConnector1">
            <a:avLst/>
          </a:prstGeom>
          <a:ln>
            <a:solidFill>
              <a:srgbClr val="15A548"/>
            </a:solidFill>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a:extLst>
              <a:ext uri="{FF2B5EF4-FFF2-40B4-BE49-F238E27FC236}">
                <a16:creationId xmlns:a16="http://schemas.microsoft.com/office/drawing/2014/main" id="{60FEE029-5F48-9047-B10E-AF89E755D70A}"/>
              </a:ext>
            </a:extLst>
          </p:cNvPr>
          <p:cNvCxnSpPr/>
          <p:nvPr/>
        </p:nvCxnSpPr>
        <p:spPr>
          <a:xfrm flipV="1">
            <a:off x="8752114" y="5029177"/>
            <a:ext cx="0" cy="345280"/>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sp>
        <p:nvSpPr>
          <p:cNvPr id="28" name="TextBox 27">
            <a:extLst>
              <a:ext uri="{FF2B5EF4-FFF2-40B4-BE49-F238E27FC236}">
                <a16:creationId xmlns:a16="http://schemas.microsoft.com/office/drawing/2014/main" id="{F07233E1-B7E4-154F-AA17-EDDD2C62BE3E}"/>
              </a:ext>
            </a:extLst>
          </p:cNvPr>
          <p:cNvSpPr txBox="1"/>
          <p:nvPr/>
        </p:nvSpPr>
        <p:spPr>
          <a:xfrm>
            <a:off x="8832169" y="1697593"/>
            <a:ext cx="292068" cy="369332"/>
          </a:xfrm>
          <a:prstGeom prst="rect">
            <a:avLst/>
          </a:prstGeom>
          <a:noFill/>
        </p:spPr>
        <p:txBody>
          <a:bodyPr wrap="none" rtlCol="0">
            <a:spAutoFit/>
          </a:bodyPr>
          <a:lstStyle/>
          <a:p>
            <a:r>
              <a:rPr lang="en-US" sz="1800" dirty="0">
                <a:solidFill>
                  <a:srgbClr val="C00000"/>
                </a:solidFill>
              </a:rPr>
              <a:t>?</a:t>
            </a:r>
          </a:p>
        </p:txBody>
      </p:sp>
    </p:spTree>
    <p:extLst>
      <p:ext uri="{BB962C8B-B14F-4D97-AF65-F5344CB8AC3E}">
        <p14:creationId xmlns:p14="http://schemas.microsoft.com/office/powerpoint/2010/main" val="13439622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5498685"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Calibration – General Considerations</a:t>
            </a:r>
          </a:p>
        </p:txBody>
      </p:sp>
      <p:sp>
        <p:nvSpPr>
          <p:cNvPr id="3" name="TextBox 2"/>
          <p:cNvSpPr txBox="1"/>
          <p:nvPr/>
        </p:nvSpPr>
        <p:spPr>
          <a:xfrm>
            <a:off x="350617" y="1042497"/>
            <a:ext cx="10622183" cy="4955203"/>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rgbClr val="4F81BD"/>
                </a:solidFill>
              </a:rPr>
              <a:t>Most calibration scans consist of both configuration commands and data taking</a:t>
            </a:r>
          </a:p>
          <a:p>
            <a:pPr marL="924961" lvl="1" indent="-342900">
              <a:buFont typeface="Arial" panose="020B0604020202020204" pitchFamily="34" charset="0"/>
              <a:buChar char="•"/>
            </a:pPr>
            <a:r>
              <a:rPr lang="en-US" sz="2000" dirty="0">
                <a:solidFill>
                  <a:srgbClr val="4F81BD"/>
                </a:solidFill>
              </a:rPr>
              <a:t>Need for high level commands that execute scan routines</a:t>
            </a:r>
          </a:p>
          <a:p>
            <a:pPr marL="924961" lvl="1" indent="-342900">
              <a:buFont typeface="Arial" panose="020B0604020202020204" pitchFamily="34" charset="0"/>
              <a:buChar char="•"/>
            </a:pPr>
            <a:r>
              <a:rPr lang="en-US" sz="2000" dirty="0">
                <a:solidFill>
                  <a:srgbClr val="4F81BD"/>
                </a:solidFill>
              </a:rPr>
              <a:t>Analysis in QC framework (e.g. data returned from threshold scans)</a:t>
            </a:r>
          </a:p>
          <a:p>
            <a:pPr marL="924961" lvl="1" indent="-342900">
              <a:buFont typeface="Arial" panose="020B0604020202020204" pitchFamily="34" charset="0"/>
              <a:buChar char="•"/>
            </a:pPr>
            <a:r>
              <a:rPr lang="en-US" sz="2000" dirty="0">
                <a:solidFill>
                  <a:srgbClr val="4F81BD"/>
                </a:solidFill>
              </a:rPr>
              <a:t>Possible procedure: </a:t>
            </a:r>
            <a:br>
              <a:rPr lang="en-US" sz="2000" dirty="0">
                <a:solidFill>
                  <a:srgbClr val="4F81BD"/>
                </a:solidFill>
              </a:rPr>
            </a:br>
            <a:r>
              <a:rPr lang="en-US" sz="2000" dirty="0">
                <a:solidFill>
                  <a:srgbClr val="4F81BD"/>
                </a:solidFill>
              </a:rPr>
              <a:t>Issue command to scan 1 row -&gt; Read events -&gt; Pass to QC for analysis</a:t>
            </a:r>
          </a:p>
          <a:p>
            <a:pPr marL="924961" lvl="1" indent="-342900">
              <a:buFont typeface="Arial" panose="020B0604020202020204" pitchFamily="34" charset="0"/>
              <a:buChar char="•"/>
            </a:pPr>
            <a:r>
              <a:rPr lang="en-US" sz="2000" dirty="0">
                <a:solidFill>
                  <a:srgbClr val="4F81BD"/>
                </a:solidFill>
              </a:rPr>
              <a:t>Needs flow control (can not lose events)</a:t>
            </a:r>
          </a:p>
          <a:p>
            <a:pPr marL="924961" lvl="1" indent="-342900">
              <a:buFont typeface="Arial" panose="020B0604020202020204" pitchFamily="34" charset="0"/>
              <a:buChar char="•"/>
            </a:pPr>
            <a:r>
              <a:rPr lang="en-US" sz="2000" dirty="0">
                <a:solidFill>
                  <a:srgbClr val="4F81BD"/>
                </a:solidFill>
              </a:rPr>
              <a:t>But: Not all calibration tasks return event data, but can also return register readings, voltage measurements etc. (FIFO scan, DAC scan …)</a:t>
            </a: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Output (result) data:</a:t>
            </a:r>
          </a:p>
          <a:p>
            <a:pPr marL="924961" lvl="1" indent="-342900">
              <a:buFont typeface="Arial" panose="020B0604020202020204" pitchFamily="34" charset="0"/>
              <a:buChar char="•"/>
            </a:pPr>
            <a:r>
              <a:rPr lang="en-US" sz="2000" dirty="0">
                <a:solidFill>
                  <a:srgbClr val="4F81BD"/>
                </a:solidFill>
              </a:rPr>
              <a:t>Calibration -&gt; Configuration: part of the calibration results need to go to the configuration database (threshold settings, noisy pixels)</a:t>
            </a:r>
          </a:p>
          <a:p>
            <a:pPr marL="924961" lvl="1" indent="-342900">
              <a:buFont typeface="Arial" panose="020B0604020202020204" pitchFamily="34" charset="0"/>
              <a:buChar char="•"/>
            </a:pPr>
            <a:r>
              <a:rPr lang="en-US" sz="2000" dirty="0">
                <a:solidFill>
                  <a:srgbClr val="4F81BD"/>
                </a:solidFill>
              </a:rPr>
              <a:t>Calibration -&gt; Offline: status of the detector (thresholds, dead regions...) is needed for offline. Save each calibration with period of validity. Calibration database? </a:t>
            </a:r>
          </a:p>
          <a:p>
            <a:pPr marL="924961" lvl="1" indent="-342900">
              <a:buFont typeface="Arial" panose="020B0604020202020204" pitchFamily="34" charset="0"/>
              <a:buChar char="•"/>
            </a:pPr>
            <a:r>
              <a:rPr lang="en-US" sz="2000" dirty="0">
                <a:solidFill>
                  <a:srgbClr val="4F81BD"/>
                </a:solidFill>
              </a:rPr>
              <a:t>Does readout need to know about masked pixels, chips?</a:t>
            </a:r>
          </a:p>
          <a:p>
            <a:pPr marL="285750" indent="-285750">
              <a:buFont typeface="Arial" panose="020B0604020202020204" pitchFamily="34" charset="0"/>
              <a:buChar char="•"/>
            </a:pPr>
            <a:endParaRPr lang="en-US" sz="1600" dirty="0"/>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19</a:t>
            </a:fld>
            <a:endParaRPr lang="en-US"/>
          </a:p>
        </p:txBody>
      </p:sp>
    </p:spTree>
    <p:extLst>
      <p:ext uri="{BB962C8B-B14F-4D97-AF65-F5344CB8AC3E}">
        <p14:creationId xmlns:p14="http://schemas.microsoft.com/office/powerpoint/2010/main" val="2652614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1659" y="1739902"/>
            <a:ext cx="8686800" cy="1661993"/>
          </a:xfrm>
          <a:prstGeom prst="rect">
            <a:avLst/>
          </a:prstGeom>
          <a:noFill/>
        </p:spPr>
        <p:txBody>
          <a:bodyPr wrap="square" rtlCol="0">
            <a:spAutoFit/>
          </a:bodyPr>
          <a:lstStyle/>
          <a:p>
            <a:pPr>
              <a:lnSpc>
                <a:spcPct val="150000"/>
              </a:lnSpc>
            </a:pPr>
            <a:r>
              <a:rPr lang="en-US" sz="2000" b="1" dirty="0">
                <a:solidFill>
                  <a:srgbClr val="4F81BD"/>
                </a:solidFill>
              </a:rPr>
              <a:t>OUTLINE</a:t>
            </a:r>
          </a:p>
          <a:p>
            <a:pPr marL="914400" lvl="1" indent="-457200">
              <a:lnSpc>
                <a:spcPct val="130000"/>
              </a:lnSpc>
              <a:spcBef>
                <a:spcPts val="1200"/>
              </a:spcBef>
              <a:buSzPct val="70000"/>
              <a:buFont typeface="+mj-ea"/>
              <a:buAutoNum type="circleNumDbPlain"/>
            </a:pPr>
            <a:r>
              <a:rPr lang="en-US" sz="2000" dirty="0">
                <a:solidFill>
                  <a:srgbClr val="4F81BD"/>
                </a:solidFill>
              </a:rPr>
              <a:t>Configuration</a:t>
            </a:r>
          </a:p>
          <a:p>
            <a:pPr marL="914400" lvl="1" indent="-457200">
              <a:lnSpc>
                <a:spcPct val="130000"/>
              </a:lnSpc>
              <a:spcBef>
                <a:spcPts val="1200"/>
              </a:spcBef>
              <a:buSzPct val="70000"/>
              <a:buFont typeface="+mj-ea"/>
              <a:buAutoNum type="circleNumDbPlain"/>
            </a:pPr>
            <a:r>
              <a:rPr lang="en-US" sz="2000" dirty="0">
                <a:solidFill>
                  <a:srgbClr val="4F81BD"/>
                </a:solidFill>
              </a:rPr>
              <a:t>Calibration</a:t>
            </a:r>
          </a:p>
        </p:txBody>
      </p:sp>
      <p:sp>
        <p:nvSpPr>
          <p:cNvPr id="3" name="Date Placeholder 2"/>
          <p:cNvSpPr>
            <a:spLocks noGrp="1"/>
          </p:cNvSpPr>
          <p:nvPr>
            <p:ph type="dt" sz="half" idx="10"/>
          </p:nvPr>
        </p:nvSpPr>
        <p:spPr>
          <a:xfrm>
            <a:off x="603012" y="6356352"/>
            <a:ext cx="2814056" cy="365125"/>
          </a:xfrm>
        </p:spPr>
        <p:txBody>
          <a:bodyPr/>
          <a:lstStyle/>
          <a:p>
            <a:fld id="{B00B5E46-5E03-CD47-96F7-05A35DAFB8CF}" type="datetime1">
              <a:rPr lang="en-US" smtClean="0"/>
              <a:t>1/29/19</a:t>
            </a:fld>
            <a:endParaRPr lang="en-US" dirty="0"/>
          </a:p>
        </p:txBody>
      </p:sp>
      <p:sp>
        <p:nvSpPr>
          <p:cNvPr id="4" name="Slide Number Placeholder 3"/>
          <p:cNvSpPr>
            <a:spLocks noGrp="1"/>
          </p:cNvSpPr>
          <p:nvPr>
            <p:ph type="sldNum" sz="quarter" idx="12"/>
          </p:nvPr>
        </p:nvSpPr>
        <p:spPr>
          <a:xfrm>
            <a:off x="8643170" y="6356352"/>
            <a:ext cx="2814056" cy="365125"/>
          </a:xfrm>
        </p:spPr>
        <p:txBody>
          <a:bodyPr/>
          <a:lstStyle/>
          <a:p>
            <a:fld id="{B7F62631-D247-0E44-B808-5D23CBBA66F7}" type="slidenum">
              <a:rPr lang="en-US" smtClean="0"/>
              <a:pPr/>
              <a:t>2</a:t>
            </a:fld>
            <a:endParaRPr lang="en-US" dirty="0"/>
          </a:p>
        </p:txBody>
      </p:sp>
    </p:spTree>
    <p:extLst>
      <p:ext uri="{BB962C8B-B14F-4D97-AF65-F5344CB8AC3E}">
        <p14:creationId xmlns:p14="http://schemas.microsoft.com/office/powerpoint/2010/main" val="4173673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2132" y="3032661"/>
            <a:ext cx="10622183" cy="646331"/>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rgbClr val="4F81BD"/>
                </a:solidFill>
              </a:rPr>
              <a:t>Backup</a:t>
            </a:r>
          </a:p>
          <a:p>
            <a:pPr marL="285750" indent="-285750">
              <a:buFont typeface="Arial" panose="020B0604020202020204" pitchFamily="34" charset="0"/>
              <a:buChar char="•"/>
            </a:pPr>
            <a:endParaRPr lang="en-US" sz="1600" dirty="0"/>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20</a:t>
            </a:fld>
            <a:endParaRPr lang="en-US"/>
          </a:p>
        </p:txBody>
      </p:sp>
    </p:spTree>
    <p:extLst>
      <p:ext uri="{BB962C8B-B14F-4D97-AF65-F5344CB8AC3E}">
        <p14:creationId xmlns:p14="http://schemas.microsoft.com/office/powerpoint/2010/main" val="3454751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1659" y="1739902"/>
            <a:ext cx="8686800" cy="2183675"/>
          </a:xfrm>
          <a:prstGeom prst="rect">
            <a:avLst/>
          </a:prstGeom>
          <a:noFill/>
        </p:spPr>
        <p:txBody>
          <a:bodyPr wrap="square" rtlCol="0">
            <a:spAutoFit/>
          </a:bodyPr>
          <a:lstStyle/>
          <a:p>
            <a:pPr>
              <a:lnSpc>
                <a:spcPct val="150000"/>
              </a:lnSpc>
            </a:pPr>
            <a:r>
              <a:rPr lang="en-US" sz="2000" b="1" dirty="0">
                <a:solidFill>
                  <a:srgbClr val="4F81BD"/>
                </a:solidFill>
              </a:rPr>
              <a:t>OUTLINE</a:t>
            </a:r>
          </a:p>
          <a:p>
            <a:pPr marL="914400" lvl="1" indent="-457200">
              <a:lnSpc>
                <a:spcPct val="130000"/>
              </a:lnSpc>
              <a:spcBef>
                <a:spcPts val="1200"/>
              </a:spcBef>
              <a:buSzPct val="70000"/>
              <a:buFont typeface="+mj-ea"/>
              <a:buAutoNum type="circleNumDbPlain"/>
            </a:pPr>
            <a:r>
              <a:rPr lang="en-US" sz="2000" dirty="0">
                <a:solidFill>
                  <a:srgbClr val="4F81BD">
                    <a:alpha val="30000"/>
                  </a:srgbClr>
                </a:solidFill>
              </a:rPr>
              <a:t>Configuration</a:t>
            </a:r>
          </a:p>
          <a:p>
            <a:pPr marL="914400" lvl="1" indent="-457200">
              <a:lnSpc>
                <a:spcPct val="130000"/>
              </a:lnSpc>
              <a:spcBef>
                <a:spcPts val="1200"/>
              </a:spcBef>
              <a:buSzPct val="70000"/>
              <a:buFont typeface="+mj-ea"/>
              <a:buAutoNum type="circleNumDbPlain"/>
            </a:pPr>
            <a:r>
              <a:rPr lang="en-US" sz="2000" dirty="0">
                <a:solidFill>
                  <a:srgbClr val="4F81BD">
                    <a:alpha val="30000"/>
                  </a:srgbClr>
                </a:solidFill>
              </a:rPr>
              <a:t>Calibration</a:t>
            </a:r>
          </a:p>
          <a:p>
            <a:pPr marL="914400" lvl="1" indent="-457200">
              <a:lnSpc>
                <a:spcPct val="130000"/>
              </a:lnSpc>
              <a:spcBef>
                <a:spcPts val="1200"/>
              </a:spcBef>
              <a:buSzPct val="70000"/>
              <a:buFont typeface="+mj-ea"/>
              <a:buAutoNum type="circleNumDbPlain"/>
            </a:pPr>
            <a:r>
              <a:rPr lang="en-US" sz="2000" dirty="0">
                <a:solidFill>
                  <a:srgbClr val="4F81BD"/>
                </a:solidFill>
              </a:rPr>
              <a:t>Monitoring</a:t>
            </a:r>
          </a:p>
        </p:txBody>
      </p:sp>
      <p:sp>
        <p:nvSpPr>
          <p:cNvPr id="3" name="Date Placeholder 2"/>
          <p:cNvSpPr>
            <a:spLocks noGrp="1"/>
          </p:cNvSpPr>
          <p:nvPr>
            <p:ph type="dt" sz="half" idx="10"/>
          </p:nvPr>
        </p:nvSpPr>
        <p:spPr>
          <a:xfrm>
            <a:off x="603012" y="6356352"/>
            <a:ext cx="2814056" cy="365125"/>
          </a:xfrm>
        </p:spPr>
        <p:txBody>
          <a:bodyPr/>
          <a:lstStyle/>
          <a:p>
            <a:fld id="{B00B5E46-5E03-CD47-96F7-05A35DAFB8CF}" type="datetime1">
              <a:rPr lang="en-US" smtClean="0"/>
              <a:t>1/29/19</a:t>
            </a:fld>
            <a:endParaRPr lang="en-US" dirty="0"/>
          </a:p>
        </p:txBody>
      </p:sp>
      <p:sp>
        <p:nvSpPr>
          <p:cNvPr id="4" name="Slide Number Placeholder 3"/>
          <p:cNvSpPr>
            <a:spLocks noGrp="1"/>
          </p:cNvSpPr>
          <p:nvPr>
            <p:ph type="sldNum" sz="quarter" idx="12"/>
          </p:nvPr>
        </p:nvSpPr>
        <p:spPr>
          <a:xfrm>
            <a:off x="8643170" y="6356352"/>
            <a:ext cx="2814056" cy="365125"/>
          </a:xfrm>
        </p:spPr>
        <p:txBody>
          <a:bodyPr/>
          <a:lstStyle/>
          <a:p>
            <a:fld id="{B7F62631-D247-0E44-B808-5D23CBBA66F7}" type="slidenum">
              <a:rPr lang="en-US" smtClean="0"/>
              <a:pPr/>
              <a:t>21</a:t>
            </a:fld>
            <a:endParaRPr lang="en-US" dirty="0"/>
          </a:p>
        </p:txBody>
      </p:sp>
    </p:spTree>
    <p:extLst>
      <p:ext uri="{BB962C8B-B14F-4D97-AF65-F5344CB8AC3E}">
        <p14:creationId xmlns:p14="http://schemas.microsoft.com/office/powerpoint/2010/main" val="826854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2664832"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Monitoring Tasks</a:t>
            </a:r>
          </a:p>
        </p:txBody>
      </p:sp>
      <p:sp>
        <p:nvSpPr>
          <p:cNvPr id="3" name="TextBox 2"/>
          <p:cNvSpPr txBox="1"/>
          <p:nvPr/>
        </p:nvSpPr>
        <p:spPr>
          <a:xfrm>
            <a:off x="350617" y="1042497"/>
            <a:ext cx="10622183" cy="5324535"/>
          </a:xfrm>
          <a:prstGeom prst="rect">
            <a:avLst/>
          </a:prstGeom>
          <a:noFill/>
        </p:spPr>
        <p:txBody>
          <a:bodyPr wrap="square" rtlCol="0">
            <a:spAutoFit/>
          </a:bodyPr>
          <a:lstStyle/>
          <a:p>
            <a:r>
              <a:rPr lang="en-US" sz="2000" dirty="0">
                <a:solidFill>
                  <a:srgbClr val="4F81BD"/>
                </a:solidFill>
              </a:rPr>
              <a:t>ALPIDE:</a:t>
            </a:r>
          </a:p>
          <a:p>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ADCs (Temperatures, Voltages)</a:t>
            </a:r>
          </a:p>
          <a:p>
            <a:pPr marL="342900" indent="-342900">
              <a:buFont typeface="Arial" panose="020B0604020202020204" pitchFamily="34" charset="0"/>
              <a:buChar char="•"/>
            </a:pPr>
            <a:r>
              <a:rPr lang="en-US" sz="2000" dirty="0">
                <a:solidFill>
                  <a:srgbClr val="4F81BD"/>
                </a:solidFill>
              </a:rPr>
              <a:t>Status counters</a:t>
            </a:r>
          </a:p>
          <a:p>
            <a:pPr marL="342900" indent="-342900">
              <a:buFont typeface="Arial" panose="020B0604020202020204" pitchFamily="34" charset="0"/>
              <a:buChar char="•"/>
            </a:pPr>
            <a:r>
              <a:rPr lang="en-US" sz="2000" dirty="0">
                <a:solidFill>
                  <a:srgbClr val="4F81BD"/>
                </a:solidFill>
              </a:rPr>
              <a:t>Debug chain? </a:t>
            </a:r>
          </a:p>
          <a:p>
            <a:pPr marL="342900" indent="-342900">
              <a:buFont typeface="Arial" panose="020B0604020202020204" pitchFamily="34" charset="0"/>
              <a:buChar char="•"/>
            </a:pPr>
            <a:endParaRPr lang="en-US" sz="2000" dirty="0">
              <a:solidFill>
                <a:srgbClr val="4F81BD"/>
              </a:solidFill>
            </a:endParaRPr>
          </a:p>
          <a:p>
            <a:r>
              <a:rPr lang="en-US" sz="2000" dirty="0">
                <a:solidFill>
                  <a:srgbClr val="4F81BD"/>
                </a:solidFill>
              </a:rPr>
              <a:t>Readout Units:</a:t>
            </a:r>
          </a:p>
          <a:p>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Counters </a:t>
            </a:r>
          </a:p>
          <a:p>
            <a:pPr marL="342900" indent="-342900">
              <a:buFont typeface="Arial" panose="020B0604020202020204" pitchFamily="34" charset="0"/>
              <a:buChar char="•"/>
            </a:pPr>
            <a:r>
              <a:rPr lang="en-US" sz="2000" dirty="0">
                <a:solidFill>
                  <a:srgbClr val="4F81BD"/>
                </a:solidFill>
              </a:rPr>
              <a:t>Summary status</a:t>
            </a:r>
          </a:p>
          <a:p>
            <a:pPr marL="342900" indent="-342900">
              <a:buFont typeface="Arial" panose="020B0604020202020204" pitchFamily="34" charset="0"/>
              <a:buChar char="•"/>
            </a:pPr>
            <a:r>
              <a:rPr lang="en-US" sz="2000" dirty="0">
                <a:solidFill>
                  <a:srgbClr val="4F81BD"/>
                </a:solidFill>
              </a:rPr>
              <a:t>Temperatures, Currents, Voltages</a:t>
            </a:r>
          </a:p>
          <a:p>
            <a:pPr marL="342900" indent="-342900">
              <a:buFont typeface="Arial" panose="020B0604020202020204" pitchFamily="34" charset="0"/>
              <a:buChar char="•"/>
            </a:pPr>
            <a:endParaRPr lang="en-US" sz="2000" dirty="0">
              <a:solidFill>
                <a:srgbClr val="4F81BD"/>
              </a:solidFill>
            </a:endParaRPr>
          </a:p>
          <a:p>
            <a:r>
              <a:rPr lang="en-US" sz="2000" dirty="0">
                <a:solidFill>
                  <a:srgbClr val="4F81BD"/>
                </a:solidFill>
              </a:rPr>
              <a:t>Power boards:</a:t>
            </a:r>
          </a:p>
          <a:p>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Status</a:t>
            </a:r>
          </a:p>
          <a:p>
            <a:pPr marL="342900" indent="-342900">
              <a:buFont typeface="Arial" panose="020B0604020202020204" pitchFamily="34" charset="0"/>
              <a:buChar char="•"/>
            </a:pPr>
            <a:r>
              <a:rPr lang="en-US" sz="2000" dirty="0">
                <a:solidFill>
                  <a:srgbClr val="4F81BD"/>
                </a:solidFill>
              </a:rPr>
              <a:t>Voltages, Currents, Temperatures</a:t>
            </a:r>
          </a:p>
          <a:p>
            <a:endParaRPr lang="en-US" sz="2000" dirty="0">
              <a:solidFill>
                <a:srgbClr val="4F81BD"/>
              </a:solidFill>
            </a:endParaRPr>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22</a:t>
            </a:fld>
            <a:endParaRPr lang="en-US"/>
          </a:p>
        </p:txBody>
      </p:sp>
    </p:spTree>
    <p:extLst>
      <p:ext uri="{BB962C8B-B14F-4D97-AF65-F5344CB8AC3E}">
        <p14:creationId xmlns:p14="http://schemas.microsoft.com/office/powerpoint/2010/main" val="1130881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5555560"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Monitoring – General Considerations</a:t>
            </a:r>
          </a:p>
        </p:txBody>
      </p:sp>
      <p:sp>
        <p:nvSpPr>
          <p:cNvPr id="3" name="TextBox 2"/>
          <p:cNvSpPr txBox="1"/>
          <p:nvPr/>
        </p:nvSpPr>
        <p:spPr>
          <a:xfrm>
            <a:off x="350617" y="1042497"/>
            <a:ext cx="10622183" cy="2492990"/>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rgbClr val="4F81BD"/>
                </a:solidFill>
              </a:rPr>
              <a:t>To be defined / checked: latency, rate, real-time reaction? </a:t>
            </a: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Monitoring needs to generate interrupts (change in conditions during running)</a:t>
            </a:r>
          </a:p>
          <a:p>
            <a:pPr marL="924961" lvl="1" indent="-342900">
              <a:buFont typeface="Arial" panose="020B0604020202020204" pitchFamily="34" charset="0"/>
              <a:buChar char="•"/>
            </a:pPr>
            <a:r>
              <a:rPr lang="en-US" sz="2000" dirty="0">
                <a:solidFill>
                  <a:srgbClr val="4F81BD"/>
                </a:solidFill>
              </a:rPr>
              <a:t>SEL / Module power off</a:t>
            </a:r>
          </a:p>
          <a:p>
            <a:pPr marL="924961" lvl="1" indent="-342900">
              <a:buFont typeface="Arial" panose="020B0604020202020204" pitchFamily="34" charset="0"/>
              <a:buChar char="•"/>
            </a:pPr>
            <a:r>
              <a:rPr lang="en-US" sz="2000" dirty="0">
                <a:solidFill>
                  <a:srgbClr val="4F81BD"/>
                </a:solidFill>
              </a:rPr>
              <a:t>Chip conditions change (some information will also come from QC)</a:t>
            </a:r>
          </a:p>
          <a:p>
            <a:pPr marL="924961" lvl="1"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For reaction on module off: need RU module that links PB channels</a:t>
            </a:r>
          </a:p>
          <a:p>
            <a:pPr marL="285750" indent="-285750">
              <a:buFont typeface="Arial" panose="020B0604020202020204" pitchFamily="34" charset="0"/>
              <a:buChar char="•"/>
            </a:pPr>
            <a:endParaRPr lang="en-US" sz="1600" dirty="0"/>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23</a:t>
            </a:fld>
            <a:endParaRPr lang="en-US"/>
          </a:p>
        </p:txBody>
      </p:sp>
    </p:spTree>
    <p:extLst>
      <p:ext uri="{BB962C8B-B14F-4D97-AF65-F5344CB8AC3E}">
        <p14:creationId xmlns:p14="http://schemas.microsoft.com/office/powerpoint/2010/main" val="3415073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2475678"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Threshold Scan</a:t>
            </a:r>
          </a:p>
        </p:txBody>
      </p:sp>
      <p:sp>
        <p:nvSpPr>
          <p:cNvPr id="3" name="TextBox 2"/>
          <p:cNvSpPr txBox="1"/>
          <p:nvPr/>
        </p:nvSpPr>
        <p:spPr>
          <a:xfrm>
            <a:off x="350617" y="1042497"/>
            <a:ext cx="10622183" cy="5324535"/>
          </a:xfrm>
          <a:prstGeom prst="rect">
            <a:avLst/>
          </a:prstGeom>
          <a:noFill/>
        </p:spPr>
        <p:txBody>
          <a:bodyPr wrap="square" rtlCol="0">
            <a:spAutoFit/>
          </a:bodyPr>
          <a:lstStyle/>
          <a:p>
            <a:r>
              <a:rPr lang="en-US" sz="2000" dirty="0">
                <a:solidFill>
                  <a:srgbClr val="4F81BD"/>
                </a:solidFill>
              </a:rPr>
              <a:t>Basic scan sequence </a:t>
            </a:r>
          </a:p>
          <a:p>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The main scan sequence can be parametrized as follows</a:t>
            </a: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This corresponds to the full scan of an entire row </a:t>
            </a:r>
          </a:p>
          <a:p>
            <a:pPr marL="342900" indent="-342900">
              <a:buFont typeface="Arial" panose="020B0604020202020204" pitchFamily="34" charset="0"/>
              <a:buChar char="•"/>
            </a:pPr>
            <a:r>
              <a:rPr lang="en-US" sz="2000" dirty="0">
                <a:solidFill>
                  <a:srgbClr val="4F81BD"/>
                </a:solidFill>
              </a:rPr>
              <a:t>With appropriate parameter settings the sequence can be used for threshold scan, threshold tuning and digital scan</a:t>
            </a:r>
          </a:p>
          <a:p>
            <a:pPr marL="342900" indent="-342900">
              <a:buFont typeface="Arial" panose="020B0604020202020204" pitchFamily="34" charset="0"/>
              <a:buChar char="•"/>
            </a:pPr>
            <a:r>
              <a:rPr lang="en-US" sz="2000" dirty="0">
                <a:solidFill>
                  <a:srgbClr val="4F81BD"/>
                </a:solidFill>
              </a:rPr>
              <a:t>This </a:t>
            </a:r>
            <a:r>
              <a:rPr lang="en-US" sz="2000" i="1" u="sng" dirty="0">
                <a:solidFill>
                  <a:srgbClr val="4F81BD"/>
                </a:solidFill>
              </a:rPr>
              <a:t>could be</a:t>
            </a:r>
            <a:r>
              <a:rPr lang="en-US" sz="2000" dirty="0">
                <a:solidFill>
                  <a:srgbClr val="4F81BD"/>
                </a:solidFill>
              </a:rPr>
              <a:t> run from inside the readout unit, but it can also be simply understood as a high-level command that causes the coherent execution of config and pulse commands </a:t>
            </a: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Note that the trigger is generated internally by the chips, only a PULSE op code is sent</a:t>
            </a:r>
          </a:p>
          <a:p>
            <a:pPr marL="342900" indent="-342900">
              <a:buFont typeface="Arial" panose="020B0604020202020204" pitchFamily="34" charset="0"/>
              <a:buChar char="•"/>
            </a:pPr>
            <a:r>
              <a:rPr lang="en-US" sz="2000" dirty="0">
                <a:solidFill>
                  <a:srgbClr val="4F81BD"/>
                </a:solidFill>
              </a:rPr>
              <a:t>The data returning from the sequence needs to be subdivided into 50 packets, each corresponding to </a:t>
            </a:r>
            <a:r>
              <a:rPr lang="en-US" sz="1800" dirty="0">
                <a:latin typeface="Courier New" panose="02070309020205020404" pitchFamily="49" charset="0"/>
                <a:cs typeface="Courier New" panose="02070309020205020404" pitchFamily="49" charset="0"/>
              </a:rPr>
              <a:t>&lt;</a:t>
            </a:r>
            <a:r>
              <a:rPr lang="en-US" sz="1800" dirty="0" err="1">
                <a:latin typeface="Courier New" panose="02070309020205020404" pitchFamily="49" charset="0"/>
                <a:cs typeface="Courier New" panose="02070309020205020404" pitchFamily="49" charset="0"/>
              </a:rPr>
              <a:t>npulse</a:t>
            </a:r>
            <a:r>
              <a:rPr lang="en-US" sz="1800" dirty="0">
                <a:latin typeface="Courier New" panose="02070309020205020404" pitchFamily="49" charset="0"/>
                <a:cs typeface="Courier New" panose="02070309020205020404" pitchFamily="49" charset="0"/>
              </a:rPr>
              <a:t>&gt;</a:t>
            </a:r>
            <a:r>
              <a:rPr lang="en-US" sz="2000" dirty="0">
                <a:solidFill>
                  <a:srgbClr val="4F81BD"/>
                </a:solidFill>
              </a:rPr>
              <a:t> consecutive PULSE commands</a:t>
            </a:r>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24</a:t>
            </a:fld>
            <a:endParaRPr lang="en-US" dirty="0"/>
          </a:p>
        </p:txBody>
      </p:sp>
      <p:sp>
        <p:nvSpPr>
          <p:cNvPr id="10" name="TextBox 9">
            <a:extLst>
              <a:ext uri="{FF2B5EF4-FFF2-40B4-BE49-F238E27FC236}">
                <a16:creationId xmlns:a16="http://schemas.microsoft.com/office/drawing/2014/main" id="{33DF4061-9914-4F41-ABD2-F7DB3E5ED992}"/>
              </a:ext>
            </a:extLst>
          </p:cNvPr>
          <p:cNvSpPr txBox="1"/>
          <p:nvPr/>
        </p:nvSpPr>
        <p:spPr>
          <a:xfrm>
            <a:off x="3496236" y="2194562"/>
            <a:ext cx="4098663" cy="1169551"/>
          </a:xfrm>
          <a:prstGeom prst="rect">
            <a:avLst/>
          </a:prstGeom>
          <a:noFill/>
          <a:ln>
            <a:solidFill>
              <a:schemeClr val="accent1"/>
            </a:solidFill>
          </a:ln>
        </p:spPr>
        <p:txBody>
          <a:bodyPr wrap="square" rtlCol="0">
            <a:spAutoFit/>
          </a:bodyPr>
          <a:lstStyle/>
          <a:p>
            <a:r>
              <a:rPr lang="en-US" sz="1400" dirty="0">
                <a:latin typeface="Courier New" panose="02070309020205020404" pitchFamily="49" charset="0"/>
                <a:cs typeface="Courier New" panose="02070309020205020404" pitchFamily="49" charset="0"/>
              </a:rPr>
              <a:t>for value = </a:t>
            </a:r>
            <a:r>
              <a:rPr lang="en-US" sz="1400" dirty="0" err="1">
                <a:latin typeface="Courier New" panose="02070309020205020404" pitchFamily="49" charset="0"/>
                <a:cs typeface="Courier New" panose="02070309020205020404" pitchFamily="49" charset="0"/>
              </a:rPr>
              <a:t>start_dac</a:t>
            </a:r>
            <a:r>
              <a:rPr lang="en-US" sz="1400" dirty="0">
                <a:latin typeface="Courier New" panose="02070309020205020404" pitchFamily="49" charset="0"/>
                <a:cs typeface="Courier New" panose="02070309020205020404" pitchFamily="49" charset="0"/>
              </a:rPr>
              <a:t> to </a:t>
            </a:r>
            <a:r>
              <a:rPr lang="en-US" sz="1400" dirty="0" err="1">
                <a:latin typeface="Courier New" panose="02070309020205020404" pitchFamily="49" charset="0"/>
                <a:cs typeface="Courier New" panose="02070309020205020404" pitchFamily="49" charset="0"/>
              </a:rPr>
              <a:t>stop_dac</a:t>
            </a:r>
            <a:r>
              <a:rPr lang="en-US" sz="1400" dirty="0">
                <a:latin typeface="Courier New" panose="02070309020205020404" pitchFamily="49" charset="0"/>
                <a:cs typeface="Courier New" panose="02070309020205020404" pitchFamily="49" charset="0"/>
              </a:rPr>
              <a:t>:</a:t>
            </a:r>
          </a:p>
          <a:p>
            <a:r>
              <a:rPr lang="en-US" sz="1400" dirty="0">
                <a:latin typeface="Courier New" panose="02070309020205020404" pitchFamily="49" charset="0"/>
                <a:cs typeface="Courier New" panose="02070309020205020404" pitchFamily="49" charset="0"/>
              </a:rPr>
              <a:t>	WRITE_BC(</a:t>
            </a:r>
            <a:r>
              <a:rPr lang="en-US" sz="1400" dirty="0" err="1">
                <a:latin typeface="Courier New" panose="02070309020205020404" pitchFamily="49" charset="0"/>
                <a:cs typeface="Courier New" panose="02070309020205020404" pitchFamily="49" charset="0"/>
              </a:rPr>
              <a:t>dac_address</a:t>
            </a:r>
            <a:r>
              <a:rPr lang="en-US" sz="1400" dirty="0">
                <a:latin typeface="Courier New" panose="02070309020205020404" pitchFamily="49" charset="0"/>
                <a:cs typeface="Courier New" panose="02070309020205020404" pitchFamily="49" charset="0"/>
              </a:rPr>
              <a:t>, value)</a:t>
            </a:r>
          </a:p>
          <a:p>
            <a:r>
              <a:rPr lang="en-US" sz="1400" dirty="0">
                <a:latin typeface="Courier New" panose="02070309020205020404" pitchFamily="49" charset="0"/>
                <a:cs typeface="Courier New" panose="02070309020205020404" pitchFamily="49" charset="0"/>
              </a:rPr>
              <a:t>	for </a:t>
            </a:r>
            <a:r>
              <a:rPr lang="en-US" sz="1400" dirty="0" err="1">
                <a:latin typeface="Courier New" panose="02070309020205020404" pitchFamily="49" charset="0"/>
                <a:cs typeface="Courier New" panose="02070309020205020404" pitchFamily="49" charset="0"/>
              </a:rPr>
              <a:t>i</a:t>
            </a:r>
            <a:r>
              <a:rPr lang="en-US" sz="1400" dirty="0">
                <a:latin typeface="Courier New" panose="02070309020205020404" pitchFamily="49" charset="0"/>
                <a:cs typeface="Courier New" panose="02070309020205020404" pitchFamily="49" charset="0"/>
              </a:rPr>
              <a:t> = 0 to </a:t>
            </a:r>
            <a:r>
              <a:rPr lang="en-US" sz="1400" dirty="0" err="1">
                <a:latin typeface="Courier New" panose="02070309020205020404" pitchFamily="49" charset="0"/>
                <a:cs typeface="Courier New" panose="02070309020205020404" pitchFamily="49" charset="0"/>
              </a:rPr>
              <a:t>npulse</a:t>
            </a:r>
            <a:r>
              <a:rPr lang="en-US" sz="1400" dirty="0">
                <a:latin typeface="Courier New" panose="02070309020205020404" pitchFamily="49" charset="0"/>
                <a:cs typeface="Courier New" panose="02070309020205020404" pitchFamily="49" charset="0"/>
              </a:rPr>
              <a:t>:</a:t>
            </a:r>
          </a:p>
          <a:p>
            <a:r>
              <a:rPr lang="en-US" sz="1400" dirty="0">
                <a:latin typeface="Courier New" panose="02070309020205020404" pitchFamily="49" charset="0"/>
                <a:cs typeface="Courier New" panose="02070309020205020404" pitchFamily="49" charset="0"/>
              </a:rPr>
              <a:t>		SEND_OPCODE(PULSE)</a:t>
            </a:r>
          </a:p>
          <a:p>
            <a:r>
              <a:rPr lang="en-US" sz="1400" dirty="0">
                <a:latin typeface="Courier New" panose="02070309020205020404" pitchFamily="49" charset="0"/>
                <a:cs typeface="Courier New" panose="02070309020205020404" pitchFamily="49" charset="0"/>
              </a:rPr>
              <a:t>		WAIT(</a:t>
            </a:r>
            <a:r>
              <a:rPr lang="en-US" sz="1400" dirty="0" err="1">
                <a:latin typeface="Courier New" panose="02070309020205020404" pitchFamily="49" charset="0"/>
                <a:cs typeface="Courier New" panose="02070309020205020404" pitchFamily="49" charset="0"/>
              </a:rPr>
              <a:t>n_wait_cycles</a:t>
            </a:r>
            <a:r>
              <a:rPr lang="en-US" sz="1400"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590313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2475678"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Threshold Scan</a:t>
            </a:r>
          </a:p>
        </p:txBody>
      </p:sp>
      <p:sp>
        <p:nvSpPr>
          <p:cNvPr id="3" name="TextBox 2"/>
          <p:cNvSpPr txBox="1"/>
          <p:nvPr/>
        </p:nvSpPr>
        <p:spPr>
          <a:xfrm>
            <a:off x="350617" y="1042497"/>
            <a:ext cx="10622183" cy="2246769"/>
          </a:xfrm>
          <a:prstGeom prst="rect">
            <a:avLst/>
          </a:prstGeom>
          <a:noFill/>
        </p:spPr>
        <p:txBody>
          <a:bodyPr wrap="square" rtlCol="0">
            <a:spAutoFit/>
          </a:bodyPr>
          <a:lstStyle/>
          <a:p>
            <a:r>
              <a:rPr lang="en-US" sz="2000" dirty="0">
                <a:solidFill>
                  <a:srgbClr val="4F81BD"/>
                </a:solidFill>
              </a:rPr>
              <a:t>Full scan would look like this: </a:t>
            </a:r>
          </a:p>
          <a:p>
            <a:endParaRPr lang="en-US" sz="2000" dirty="0">
              <a:solidFill>
                <a:srgbClr val="4F81BD"/>
              </a:solidFill>
            </a:endParaRP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endParaRPr lang="en-US" sz="2000" dirty="0">
              <a:solidFill>
                <a:srgbClr val="4F81BD"/>
              </a:solidFill>
            </a:endParaRPr>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25</a:t>
            </a:fld>
            <a:endParaRPr lang="en-US" dirty="0"/>
          </a:p>
        </p:txBody>
      </p:sp>
      <p:sp>
        <p:nvSpPr>
          <p:cNvPr id="10" name="TextBox 9">
            <a:extLst>
              <a:ext uri="{FF2B5EF4-FFF2-40B4-BE49-F238E27FC236}">
                <a16:creationId xmlns:a16="http://schemas.microsoft.com/office/drawing/2014/main" id="{33DF4061-9914-4F41-ABD2-F7DB3E5ED992}"/>
              </a:ext>
            </a:extLst>
          </p:cNvPr>
          <p:cNvSpPr txBox="1"/>
          <p:nvPr/>
        </p:nvSpPr>
        <p:spPr>
          <a:xfrm>
            <a:off x="3496236" y="3743666"/>
            <a:ext cx="4098663" cy="1169551"/>
          </a:xfrm>
          <a:prstGeom prst="rect">
            <a:avLst/>
          </a:prstGeom>
          <a:noFill/>
          <a:ln>
            <a:solidFill>
              <a:schemeClr val="accent1"/>
            </a:solidFill>
          </a:ln>
        </p:spPr>
        <p:txBody>
          <a:bodyPr wrap="square" rtlCol="0">
            <a:spAutoFit/>
          </a:bodyPr>
          <a:lstStyle/>
          <a:p>
            <a:r>
              <a:rPr lang="en-US" sz="1400" dirty="0">
                <a:latin typeface="Courier New" panose="02070309020205020404" pitchFamily="49" charset="0"/>
                <a:cs typeface="Courier New" panose="02070309020205020404" pitchFamily="49" charset="0"/>
              </a:rPr>
              <a:t>for value = </a:t>
            </a:r>
            <a:r>
              <a:rPr lang="en-US" sz="1400" dirty="0" err="1">
                <a:latin typeface="Courier New" panose="02070309020205020404" pitchFamily="49" charset="0"/>
                <a:cs typeface="Courier New" panose="02070309020205020404" pitchFamily="49" charset="0"/>
              </a:rPr>
              <a:t>start_dac</a:t>
            </a:r>
            <a:r>
              <a:rPr lang="en-US" sz="1400" dirty="0">
                <a:latin typeface="Courier New" panose="02070309020205020404" pitchFamily="49" charset="0"/>
                <a:cs typeface="Courier New" panose="02070309020205020404" pitchFamily="49" charset="0"/>
              </a:rPr>
              <a:t> to </a:t>
            </a:r>
            <a:r>
              <a:rPr lang="en-US" sz="1400" dirty="0" err="1">
                <a:latin typeface="Courier New" panose="02070309020205020404" pitchFamily="49" charset="0"/>
                <a:cs typeface="Courier New" panose="02070309020205020404" pitchFamily="49" charset="0"/>
              </a:rPr>
              <a:t>stop_dac</a:t>
            </a:r>
            <a:r>
              <a:rPr lang="en-US" sz="1400" dirty="0">
                <a:latin typeface="Courier New" panose="02070309020205020404" pitchFamily="49" charset="0"/>
                <a:cs typeface="Courier New" panose="02070309020205020404" pitchFamily="49" charset="0"/>
              </a:rPr>
              <a:t>:</a:t>
            </a:r>
          </a:p>
          <a:p>
            <a:r>
              <a:rPr lang="en-US" sz="1400" dirty="0">
                <a:latin typeface="Courier New" panose="02070309020205020404" pitchFamily="49" charset="0"/>
                <a:cs typeface="Courier New" panose="02070309020205020404" pitchFamily="49" charset="0"/>
              </a:rPr>
              <a:t>	WRITE_BC(</a:t>
            </a:r>
            <a:r>
              <a:rPr lang="en-US" sz="1400" dirty="0" err="1">
                <a:latin typeface="Courier New" panose="02070309020205020404" pitchFamily="49" charset="0"/>
                <a:cs typeface="Courier New" panose="02070309020205020404" pitchFamily="49" charset="0"/>
              </a:rPr>
              <a:t>dac_address</a:t>
            </a:r>
            <a:r>
              <a:rPr lang="en-US" sz="1400" dirty="0">
                <a:latin typeface="Courier New" panose="02070309020205020404" pitchFamily="49" charset="0"/>
                <a:cs typeface="Courier New" panose="02070309020205020404" pitchFamily="49" charset="0"/>
              </a:rPr>
              <a:t>, value)</a:t>
            </a:r>
          </a:p>
          <a:p>
            <a:r>
              <a:rPr lang="en-US" sz="1400" dirty="0">
                <a:latin typeface="Courier New" panose="02070309020205020404" pitchFamily="49" charset="0"/>
                <a:cs typeface="Courier New" panose="02070309020205020404" pitchFamily="49" charset="0"/>
              </a:rPr>
              <a:t>	for </a:t>
            </a:r>
            <a:r>
              <a:rPr lang="en-US" sz="1400" dirty="0" err="1">
                <a:latin typeface="Courier New" panose="02070309020205020404" pitchFamily="49" charset="0"/>
                <a:cs typeface="Courier New" panose="02070309020205020404" pitchFamily="49" charset="0"/>
              </a:rPr>
              <a:t>i</a:t>
            </a:r>
            <a:r>
              <a:rPr lang="en-US" sz="1400" dirty="0">
                <a:latin typeface="Courier New" panose="02070309020205020404" pitchFamily="49" charset="0"/>
                <a:cs typeface="Courier New" panose="02070309020205020404" pitchFamily="49" charset="0"/>
              </a:rPr>
              <a:t> = 0 to </a:t>
            </a:r>
            <a:r>
              <a:rPr lang="en-US" sz="1400" dirty="0" err="1">
                <a:latin typeface="Courier New" panose="02070309020205020404" pitchFamily="49" charset="0"/>
                <a:cs typeface="Courier New" panose="02070309020205020404" pitchFamily="49" charset="0"/>
              </a:rPr>
              <a:t>npulse</a:t>
            </a:r>
            <a:r>
              <a:rPr lang="en-US" sz="1400" dirty="0">
                <a:latin typeface="Courier New" panose="02070309020205020404" pitchFamily="49" charset="0"/>
                <a:cs typeface="Courier New" panose="02070309020205020404" pitchFamily="49" charset="0"/>
              </a:rPr>
              <a:t>:</a:t>
            </a:r>
          </a:p>
          <a:p>
            <a:r>
              <a:rPr lang="en-US" sz="1400" dirty="0">
                <a:latin typeface="Courier New" panose="02070309020205020404" pitchFamily="49" charset="0"/>
                <a:cs typeface="Courier New" panose="02070309020205020404" pitchFamily="49" charset="0"/>
              </a:rPr>
              <a:t>		SEND_OPCODE(PULSE)</a:t>
            </a:r>
          </a:p>
          <a:p>
            <a:r>
              <a:rPr lang="en-US" sz="1400" dirty="0">
                <a:latin typeface="Courier New" panose="02070309020205020404" pitchFamily="49" charset="0"/>
                <a:cs typeface="Courier New" panose="02070309020205020404" pitchFamily="49" charset="0"/>
              </a:rPr>
              <a:t>		WAIT(</a:t>
            </a:r>
            <a:r>
              <a:rPr lang="en-US" sz="1400" dirty="0" err="1">
                <a:latin typeface="Courier New" panose="02070309020205020404" pitchFamily="49" charset="0"/>
                <a:cs typeface="Courier New" panose="02070309020205020404" pitchFamily="49" charset="0"/>
              </a:rPr>
              <a:t>n_wait_cycles</a:t>
            </a:r>
            <a:r>
              <a:rPr lang="en-US" sz="1400" dirty="0">
                <a:latin typeface="Courier New" panose="02070309020205020404" pitchFamily="49" charset="0"/>
                <a:cs typeface="Courier New" panose="02070309020205020404" pitchFamily="49" charset="0"/>
              </a:rPr>
              <a:t>) </a:t>
            </a:r>
          </a:p>
        </p:txBody>
      </p:sp>
      <p:sp>
        <p:nvSpPr>
          <p:cNvPr id="7" name="Rounded Rectangle 6">
            <a:extLst>
              <a:ext uri="{FF2B5EF4-FFF2-40B4-BE49-F238E27FC236}">
                <a16:creationId xmlns:a16="http://schemas.microsoft.com/office/drawing/2014/main" id="{BAE6582C-9CD0-E64F-A144-0CEA6FC91497}"/>
              </a:ext>
            </a:extLst>
          </p:cNvPr>
          <p:cNvSpPr/>
          <p:nvPr/>
        </p:nvSpPr>
        <p:spPr>
          <a:xfrm>
            <a:off x="3496236" y="2926541"/>
            <a:ext cx="4098663" cy="47333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Configuration: Select Row</a:t>
            </a:r>
          </a:p>
        </p:txBody>
      </p:sp>
      <p:sp>
        <p:nvSpPr>
          <p:cNvPr id="11" name="Rounded Rectangle 10">
            <a:extLst>
              <a:ext uri="{FF2B5EF4-FFF2-40B4-BE49-F238E27FC236}">
                <a16:creationId xmlns:a16="http://schemas.microsoft.com/office/drawing/2014/main" id="{51948E51-6DA3-FB4B-BB3A-C6C52774AA38}"/>
              </a:ext>
            </a:extLst>
          </p:cNvPr>
          <p:cNvSpPr/>
          <p:nvPr/>
        </p:nvSpPr>
        <p:spPr>
          <a:xfrm>
            <a:off x="3496235" y="1756272"/>
            <a:ext cx="4098663" cy="47333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Start Configuration</a:t>
            </a:r>
          </a:p>
        </p:txBody>
      </p:sp>
      <p:cxnSp>
        <p:nvCxnSpPr>
          <p:cNvPr id="12" name="Straight Arrow Connector 11">
            <a:extLst>
              <a:ext uri="{FF2B5EF4-FFF2-40B4-BE49-F238E27FC236}">
                <a16:creationId xmlns:a16="http://schemas.microsoft.com/office/drawing/2014/main" id="{F3BC7802-8BFB-6B40-AD91-CCE2459C5863}"/>
              </a:ext>
            </a:extLst>
          </p:cNvPr>
          <p:cNvCxnSpPr>
            <a:stCxn id="11" idx="2"/>
            <a:endCxn id="7" idx="0"/>
          </p:cNvCxnSpPr>
          <p:nvPr/>
        </p:nvCxnSpPr>
        <p:spPr>
          <a:xfrm>
            <a:off x="5545567" y="2229608"/>
            <a:ext cx="1" cy="69693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B04E08B5-5750-9A4E-B43E-3682B26319C3}"/>
              </a:ext>
            </a:extLst>
          </p:cNvPr>
          <p:cNvCxnSpPr>
            <a:stCxn id="7" idx="2"/>
            <a:endCxn id="10" idx="0"/>
          </p:cNvCxnSpPr>
          <p:nvPr/>
        </p:nvCxnSpPr>
        <p:spPr>
          <a:xfrm>
            <a:off x="5545568" y="3399877"/>
            <a:ext cx="0" cy="34378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3" name="Elbow Connector 42">
            <a:extLst>
              <a:ext uri="{FF2B5EF4-FFF2-40B4-BE49-F238E27FC236}">
                <a16:creationId xmlns:a16="http://schemas.microsoft.com/office/drawing/2014/main" id="{8DB7EF81-F93E-694C-9CB0-853CF1A5528D}"/>
              </a:ext>
            </a:extLst>
          </p:cNvPr>
          <p:cNvCxnSpPr>
            <a:stCxn id="10" idx="2"/>
          </p:cNvCxnSpPr>
          <p:nvPr/>
        </p:nvCxnSpPr>
        <p:spPr>
          <a:xfrm rot="5400000" flipH="1">
            <a:off x="4336845" y="3704495"/>
            <a:ext cx="2417443" cy="2"/>
          </a:xfrm>
          <a:prstGeom prst="bentConnector5">
            <a:avLst>
              <a:gd name="adj1" fmla="val -9456"/>
              <a:gd name="adj2" fmla="val 113896600000"/>
              <a:gd name="adj3" fmla="val 100000"/>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78697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2475678"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Threshold Scan</a:t>
            </a:r>
          </a:p>
        </p:txBody>
      </p:sp>
      <p:sp>
        <p:nvSpPr>
          <p:cNvPr id="3" name="TextBox 2"/>
          <p:cNvSpPr txBox="1"/>
          <p:nvPr/>
        </p:nvSpPr>
        <p:spPr>
          <a:xfrm>
            <a:off x="350617" y="891885"/>
            <a:ext cx="10622183" cy="1015663"/>
          </a:xfrm>
          <a:prstGeom prst="rect">
            <a:avLst/>
          </a:prstGeom>
          <a:noFill/>
        </p:spPr>
        <p:txBody>
          <a:bodyPr wrap="square" rtlCol="0">
            <a:spAutoFit/>
          </a:bodyPr>
          <a:lstStyle/>
          <a:p>
            <a:r>
              <a:rPr lang="en-US" sz="2000" dirty="0">
                <a:solidFill>
                  <a:srgbClr val="4F81BD"/>
                </a:solidFill>
              </a:rPr>
              <a:t>Data flow in the threshold scan; data types and volume for </a:t>
            </a:r>
            <a:r>
              <a:rPr lang="en-US" sz="2000" u="sng" dirty="0">
                <a:solidFill>
                  <a:srgbClr val="4F81BD"/>
                </a:solidFill>
              </a:rPr>
              <a:t>one single row</a:t>
            </a:r>
          </a:p>
          <a:p>
            <a:r>
              <a:rPr lang="en-US" sz="2000" dirty="0">
                <a:solidFill>
                  <a:srgbClr val="4F81BD"/>
                </a:solidFill>
              </a:rPr>
              <a:t>*: to be done after completion of all rows</a:t>
            </a:r>
          </a:p>
          <a:p>
            <a:endParaRPr lang="en-US" sz="2000" dirty="0">
              <a:solidFill>
                <a:srgbClr val="4F81BD"/>
              </a:solidFill>
            </a:endParaRPr>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26</a:t>
            </a:fld>
            <a:endParaRPr lang="en-US" dirty="0"/>
          </a:p>
        </p:txBody>
      </p:sp>
      <p:sp>
        <p:nvSpPr>
          <p:cNvPr id="10" name="Rounded Rectangle 9">
            <a:extLst>
              <a:ext uri="{FF2B5EF4-FFF2-40B4-BE49-F238E27FC236}">
                <a16:creationId xmlns:a16="http://schemas.microsoft.com/office/drawing/2014/main" id="{F12A3A9F-8543-9B47-915A-C7AB5F143E04}"/>
              </a:ext>
            </a:extLst>
          </p:cNvPr>
          <p:cNvSpPr/>
          <p:nvPr/>
        </p:nvSpPr>
        <p:spPr>
          <a:xfrm>
            <a:off x="603011" y="1828800"/>
            <a:ext cx="1354881" cy="78530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Raw Data from Stave</a:t>
            </a:r>
          </a:p>
        </p:txBody>
      </p:sp>
      <p:sp>
        <p:nvSpPr>
          <p:cNvPr id="11" name="Rounded Rectangle 10">
            <a:extLst>
              <a:ext uri="{FF2B5EF4-FFF2-40B4-BE49-F238E27FC236}">
                <a16:creationId xmlns:a16="http://schemas.microsoft.com/office/drawing/2014/main" id="{1A80AE37-86DA-1F44-BCBD-5408D2DCB093}"/>
              </a:ext>
            </a:extLst>
          </p:cNvPr>
          <p:cNvSpPr/>
          <p:nvPr/>
        </p:nvSpPr>
        <p:spPr>
          <a:xfrm>
            <a:off x="2578259" y="1828800"/>
            <a:ext cx="1354881" cy="78530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Event Decoding</a:t>
            </a:r>
          </a:p>
        </p:txBody>
      </p:sp>
      <p:sp>
        <p:nvSpPr>
          <p:cNvPr id="12" name="Rounded Rectangle 11">
            <a:extLst>
              <a:ext uri="{FF2B5EF4-FFF2-40B4-BE49-F238E27FC236}">
                <a16:creationId xmlns:a16="http://schemas.microsoft.com/office/drawing/2014/main" id="{15B64A72-49D0-1C47-AB91-9764C5E2C3A6}"/>
              </a:ext>
            </a:extLst>
          </p:cNvPr>
          <p:cNvSpPr/>
          <p:nvPr/>
        </p:nvSpPr>
        <p:spPr>
          <a:xfrm>
            <a:off x="4561241" y="1828800"/>
            <a:ext cx="1721224" cy="78530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a:t>Histogramming</a:t>
            </a:r>
            <a:endParaRPr lang="en-US" sz="1800" dirty="0"/>
          </a:p>
        </p:txBody>
      </p:sp>
      <p:sp>
        <p:nvSpPr>
          <p:cNvPr id="13" name="Rounded Rectangle 12">
            <a:extLst>
              <a:ext uri="{FF2B5EF4-FFF2-40B4-BE49-F238E27FC236}">
                <a16:creationId xmlns:a16="http://schemas.microsoft.com/office/drawing/2014/main" id="{7612D023-3693-FA41-B2BD-44D344CB9D21}"/>
              </a:ext>
            </a:extLst>
          </p:cNvPr>
          <p:cNvSpPr/>
          <p:nvPr/>
        </p:nvSpPr>
        <p:spPr>
          <a:xfrm>
            <a:off x="6890162" y="1828800"/>
            <a:ext cx="1070495" cy="78530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Fitting</a:t>
            </a:r>
          </a:p>
        </p:txBody>
      </p:sp>
      <p:sp>
        <p:nvSpPr>
          <p:cNvPr id="14" name="Rounded Rectangle 13">
            <a:extLst>
              <a:ext uri="{FF2B5EF4-FFF2-40B4-BE49-F238E27FC236}">
                <a16:creationId xmlns:a16="http://schemas.microsoft.com/office/drawing/2014/main" id="{5EC47B95-FAC8-FB4D-9374-0AFC7F035F9D}"/>
              </a:ext>
            </a:extLst>
          </p:cNvPr>
          <p:cNvSpPr/>
          <p:nvPr/>
        </p:nvSpPr>
        <p:spPr>
          <a:xfrm>
            <a:off x="8600138" y="1828800"/>
            <a:ext cx="1329169" cy="78530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Averaging*</a:t>
            </a:r>
          </a:p>
        </p:txBody>
      </p:sp>
      <p:cxnSp>
        <p:nvCxnSpPr>
          <p:cNvPr id="16" name="Straight Arrow Connector 15">
            <a:extLst>
              <a:ext uri="{FF2B5EF4-FFF2-40B4-BE49-F238E27FC236}">
                <a16:creationId xmlns:a16="http://schemas.microsoft.com/office/drawing/2014/main" id="{A8ABBDDE-0A44-0F44-ACBD-B3A7812430B7}"/>
              </a:ext>
            </a:extLst>
          </p:cNvPr>
          <p:cNvCxnSpPr>
            <a:stCxn id="10" idx="3"/>
            <a:endCxn id="11" idx="1"/>
          </p:cNvCxnSpPr>
          <p:nvPr/>
        </p:nvCxnSpPr>
        <p:spPr>
          <a:xfrm>
            <a:off x="1957892" y="2221454"/>
            <a:ext cx="620367"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302E39CF-F924-1044-BD7D-F043B41FB4C8}"/>
              </a:ext>
            </a:extLst>
          </p:cNvPr>
          <p:cNvCxnSpPr>
            <a:stCxn id="11" idx="3"/>
            <a:endCxn id="12" idx="1"/>
          </p:cNvCxnSpPr>
          <p:nvPr/>
        </p:nvCxnSpPr>
        <p:spPr>
          <a:xfrm>
            <a:off x="3933140" y="2221454"/>
            <a:ext cx="62810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B5EBB4CE-306D-824B-8BB6-FE1ACCF86258}"/>
              </a:ext>
            </a:extLst>
          </p:cNvPr>
          <p:cNvCxnSpPr>
            <a:stCxn id="12" idx="3"/>
            <a:endCxn id="13" idx="1"/>
          </p:cNvCxnSpPr>
          <p:nvPr/>
        </p:nvCxnSpPr>
        <p:spPr>
          <a:xfrm>
            <a:off x="6282465" y="2221454"/>
            <a:ext cx="607697"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18B97B65-9F23-284E-B1C5-5BA32A530813}"/>
              </a:ext>
            </a:extLst>
          </p:cNvPr>
          <p:cNvCxnSpPr>
            <a:stCxn id="13" idx="3"/>
            <a:endCxn id="14" idx="1"/>
          </p:cNvCxnSpPr>
          <p:nvPr/>
        </p:nvCxnSpPr>
        <p:spPr>
          <a:xfrm>
            <a:off x="7960657" y="2221454"/>
            <a:ext cx="63948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1B9E960E-1F7D-E147-B11A-7D786928AB4F}"/>
              </a:ext>
            </a:extLst>
          </p:cNvPr>
          <p:cNvCxnSpPr/>
          <p:nvPr/>
        </p:nvCxnSpPr>
        <p:spPr>
          <a:xfrm>
            <a:off x="2226833" y="2221454"/>
            <a:ext cx="0" cy="107038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4127BF69-48BA-704B-9B45-ED8469023266}"/>
              </a:ext>
            </a:extLst>
          </p:cNvPr>
          <p:cNvCxnSpPr/>
          <p:nvPr/>
        </p:nvCxnSpPr>
        <p:spPr>
          <a:xfrm>
            <a:off x="4218791" y="2221454"/>
            <a:ext cx="0" cy="107038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a:extLst>
              <a:ext uri="{FF2B5EF4-FFF2-40B4-BE49-F238E27FC236}">
                <a16:creationId xmlns:a16="http://schemas.microsoft.com/office/drawing/2014/main" id="{871770EC-FC13-F14D-9B7B-83688DB5AE3A}"/>
              </a:ext>
            </a:extLst>
          </p:cNvPr>
          <p:cNvCxnSpPr/>
          <p:nvPr/>
        </p:nvCxnSpPr>
        <p:spPr>
          <a:xfrm>
            <a:off x="6576509" y="2221454"/>
            <a:ext cx="0" cy="107038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F72BDF00-C726-3643-985C-85FE5954993A}"/>
              </a:ext>
            </a:extLst>
          </p:cNvPr>
          <p:cNvCxnSpPr/>
          <p:nvPr/>
        </p:nvCxnSpPr>
        <p:spPr>
          <a:xfrm>
            <a:off x="8267253" y="2221454"/>
            <a:ext cx="0" cy="107038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Elbow Connector 28">
            <a:extLst>
              <a:ext uri="{FF2B5EF4-FFF2-40B4-BE49-F238E27FC236}">
                <a16:creationId xmlns:a16="http://schemas.microsoft.com/office/drawing/2014/main" id="{5A267FAD-73F1-4641-AF1E-4F877615D9CD}"/>
              </a:ext>
            </a:extLst>
          </p:cNvPr>
          <p:cNvCxnSpPr>
            <a:stCxn id="14" idx="3"/>
          </p:cNvCxnSpPr>
          <p:nvPr/>
        </p:nvCxnSpPr>
        <p:spPr>
          <a:xfrm>
            <a:off x="9929307" y="2221454"/>
            <a:ext cx="462580" cy="1070386"/>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30" name="Rounded Rectangle 29">
            <a:extLst>
              <a:ext uri="{FF2B5EF4-FFF2-40B4-BE49-F238E27FC236}">
                <a16:creationId xmlns:a16="http://schemas.microsoft.com/office/drawing/2014/main" id="{AC04F824-9A67-B543-8CEA-1190EF53B9A2}"/>
              </a:ext>
            </a:extLst>
          </p:cNvPr>
          <p:cNvSpPr/>
          <p:nvPr/>
        </p:nvSpPr>
        <p:spPr>
          <a:xfrm>
            <a:off x="1366221" y="3285753"/>
            <a:ext cx="1753497" cy="259952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t>2500 * 196 chip events</a:t>
            </a:r>
          </a:p>
          <a:p>
            <a:endParaRPr lang="en-US" sz="1400" dirty="0"/>
          </a:p>
          <a:p>
            <a:r>
              <a:rPr lang="en-US" sz="1400" dirty="0"/>
              <a:t>Should be treated as 50 packets, each corresponding to 50 consecutive PULSE commands</a:t>
            </a:r>
          </a:p>
          <a:p>
            <a:endParaRPr lang="en-US" sz="1400" dirty="0"/>
          </a:p>
          <a:p>
            <a:r>
              <a:rPr lang="en-US" sz="1400" dirty="0"/>
              <a:t>~1 GB of raw data</a:t>
            </a:r>
          </a:p>
          <a:p>
            <a:endParaRPr lang="en-US" sz="1400" dirty="0"/>
          </a:p>
        </p:txBody>
      </p:sp>
      <p:sp>
        <p:nvSpPr>
          <p:cNvPr id="31" name="Rounded Rectangle 30">
            <a:extLst>
              <a:ext uri="{FF2B5EF4-FFF2-40B4-BE49-F238E27FC236}">
                <a16:creationId xmlns:a16="http://schemas.microsoft.com/office/drawing/2014/main" id="{94298F7E-99DB-4643-83B4-938E8393C56B}"/>
              </a:ext>
            </a:extLst>
          </p:cNvPr>
          <p:cNvSpPr/>
          <p:nvPr/>
        </p:nvSpPr>
        <p:spPr>
          <a:xfrm>
            <a:off x="3342042" y="3285753"/>
            <a:ext cx="1753497" cy="259952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t>~500M pixel hits</a:t>
            </a:r>
          </a:p>
          <a:p>
            <a:endParaRPr lang="en-US" sz="1400" dirty="0"/>
          </a:p>
          <a:p>
            <a:r>
              <a:rPr lang="en-US" sz="1400" dirty="0"/>
              <a:t>To be divided into 50 packets, analogously to raw data</a:t>
            </a:r>
          </a:p>
          <a:p>
            <a:endParaRPr lang="en-US" sz="1400" dirty="0"/>
          </a:p>
        </p:txBody>
      </p:sp>
      <p:sp>
        <p:nvSpPr>
          <p:cNvPr id="32" name="Rounded Rectangle 31">
            <a:extLst>
              <a:ext uri="{FF2B5EF4-FFF2-40B4-BE49-F238E27FC236}">
                <a16:creationId xmlns:a16="http://schemas.microsoft.com/office/drawing/2014/main" id="{115E97C2-F2C5-8243-B8A9-FEC83D204B26}"/>
              </a:ext>
            </a:extLst>
          </p:cNvPr>
          <p:cNvSpPr/>
          <p:nvPr/>
        </p:nvSpPr>
        <p:spPr>
          <a:xfrm>
            <a:off x="5425435" y="3285753"/>
            <a:ext cx="1753497" cy="259952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t>200k 50-bin histograms </a:t>
            </a:r>
            <a:br>
              <a:rPr lang="en-US" sz="1400" dirty="0"/>
            </a:br>
            <a:r>
              <a:rPr lang="en-US" sz="1400" dirty="0"/>
              <a:t>(8-bit per bin sufficient) </a:t>
            </a:r>
          </a:p>
          <a:p>
            <a:endParaRPr lang="en-US" sz="1400" dirty="0"/>
          </a:p>
          <a:p>
            <a:r>
              <a:rPr lang="en-US" sz="1400" dirty="0"/>
              <a:t>Entries correspond to counts per pixel per trigger packet (0-50)</a:t>
            </a:r>
          </a:p>
          <a:p>
            <a:endParaRPr lang="en-US" sz="1400" dirty="0"/>
          </a:p>
        </p:txBody>
      </p:sp>
      <p:sp>
        <p:nvSpPr>
          <p:cNvPr id="33" name="Rounded Rectangle 32">
            <a:extLst>
              <a:ext uri="{FF2B5EF4-FFF2-40B4-BE49-F238E27FC236}">
                <a16:creationId xmlns:a16="http://schemas.microsoft.com/office/drawing/2014/main" id="{F2116E96-A477-1045-B09F-9BFF543315F1}"/>
              </a:ext>
            </a:extLst>
          </p:cNvPr>
          <p:cNvSpPr/>
          <p:nvPr/>
        </p:nvSpPr>
        <p:spPr>
          <a:xfrm>
            <a:off x="7390504" y="3285753"/>
            <a:ext cx="1753497" cy="259952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t>Error function fit to histograms yields 3 floats per pixel </a:t>
            </a:r>
            <a:br>
              <a:rPr lang="en-US" sz="1400" dirty="0"/>
            </a:br>
            <a:r>
              <a:rPr lang="en-US" sz="1400" dirty="0"/>
              <a:t>(thresh, noise, </a:t>
            </a:r>
            <a:r>
              <a:rPr lang="en-US" sz="1400" dirty="0">
                <a:latin typeface="Symbol" pitchFamily="2" charset="2"/>
              </a:rPr>
              <a:t>c</a:t>
            </a:r>
            <a:r>
              <a:rPr lang="en-US" sz="1400" baseline="30000" dirty="0"/>
              <a:t>2</a:t>
            </a:r>
            <a:r>
              <a:rPr lang="en-US" sz="1400" dirty="0"/>
              <a:t>)</a:t>
            </a:r>
          </a:p>
          <a:p>
            <a:endParaRPr lang="en-US" sz="1400" dirty="0"/>
          </a:p>
          <a:p>
            <a:r>
              <a:rPr lang="en-US" sz="1400" dirty="0"/>
              <a:t>-&gt; 3 x 200k floats</a:t>
            </a:r>
          </a:p>
          <a:p>
            <a:endParaRPr lang="en-US" sz="1400" dirty="0"/>
          </a:p>
          <a:p>
            <a:r>
              <a:rPr lang="en-US" sz="1400" dirty="0"/>
              <a:t>(For speed: differentiate </a:t>
            </a:r>
            <a:r>
              <a:rPr lang="en-US" sz="1400" dirty="0" err="1"/>
              <a:t>histo</a:t>
            </a:r>
            <a:r>
              <a:rPr lang="en-US" sz="1400" dirty="0"/>
              <a:t> and use </a:t>
            </a:r>
            <a:r>
              <a:rPr lang="en-US" sz="1400" dirty="0" err="1"/>
              <a:t>avg</a:t>
            </a:r>
            <a:r>
              <a:rPr lang="en-US" sz="1400" dirty="0"/>
              <a:t>, </a:t>
            </a:r>
            <a:r>
              <a:rPr lang="en-US" sz="1400" dirty="0" err="1"/>
              <a:t>rms</a:t>
            </a:r>
            <a:r>
              <a:rPr lang="en-US" sz="1400" dirty="0"/>
              <a:t>)</a:t>
            </a:r>
          </a:p>
          <a:p>
            <a:endParaRPr lang="en-US" sz="1400" dirty="0"/>
          </a:p>
        </p:txBody>
      </p:sp>
      <p:sp>
        <p:nvSpPr>
          <p:cNvPr id="35" name="Rounded Rectangle 34">
            <a:extLst>
              <a:ext uri="{FF2B5EF4-FFF2-40B4-BE49-F238E27FC236}">
                <a16:creationId xmlns:a16="http://schemas.microsoft.com/office/drawing/2014/main" id="{B1B11440-727C-B945-92D2-E9F34A65AB3A}"/>
              </a:ext>
            </a:extLst>
          </p:cNvPr>
          <p:cNvSpPr/>
          <p:nvPr/>
        </p:nvSpPr>
        <p:spPr>
          <a:xfrm>
            <a:off x="9515138" y="3285753"/>
            <a:ext cx="1753497" cy="259952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t>4 floats per chip</a:t>
            </a:r>
            <a:br>
              <a:rPr lang="en-US" sz="1400" dirty="0"/>
            </a:br>
            <a:r>
              <a:rPr lang="en-US" sz="1400" dirty="0"/>
              <a:t>(threshold, noise, both with RMS)</a:t>
            </a:r>
          </a:p>
          <a:p>
            <a:endParaRPr lang="en-US" sz="1400" dirty="0"/>
          </a:p>
          <a:p>
            <a:r>
              <a:rPr lang="en-US" sz="1400" dirty="0"/>
              <a:t>To be stored in DB</a:t>
            </a:r>
          </a:p>
          <a:p>
            <a:endParaRPr lang="en-US" sz="1400" dirty="0"/>
          </a:p>
          <a:p>
            <a:r>
              <a:rPr lang="en-US" sz="1400" dirty="0"/>
              <a:t>+ number (lists?) of dead pixels</a:t>
            </a:r>
          </a:p>
          <a:p>
            <a:endParaRPr lang="en-US" sz="1400" dirty="0"/>
          </a:p>
        </p:txBody>
      </p:sp>
    </p:spTree>
    <p:extLst>
      <p:ext uri="{BB962C8B-B14F-4D97-AF65-F5344CB8AC3E}">
        <p14:creationId xmlns:p14="http://schemas.microsoft.com/office/powerpoint/2010/main" val="2642866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2475678"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Threshold Scan</a:t>
            </a:r>
          </a:p>
        </p:txBody>
      </p:sp>
      <p:sp>
        <p:nvSpPr>
          <p:cNvPr id="3" name="TextBox 2"/>
          <p:cNvSpPr txBox="1"/>
          <p:nvPr/>
        </p:nvSpPr>
        <p:spPr>
          <a:xfrm>
            <a:off x="350617" y="1042497"/>
            <a:ext cx="10622183" cy="5324535"/>
          </a:xfrm>
          <a:prstGeom prst="rect">
            <a:avLst/>
          </a:prstGeom>
          <a:noFill/>
        </p:spPr>
        <p:txBody>
          <a:bodyPr wrap="square" rtlCol="0">
            <a:spAutoFit/>
          </a:bodyPr>
          <a:lstStyle/>
          <a:p>
            <a:r>
              <a:rPr lang="en-US" sz="2000" dirty="0">
                <a:solidFill>
                  <a:srgbClr val="4F81BD"/>
                </a:solidFill>
              </a:rPr>
              <a:t>Timing Considerations:</a:t>
            </a:r>
          </a:p>
          <a:p>
            <a:endParaRPr lang="en-US" sz="2000" dirty="0">
              <a:solidFill>
                <a:srgbClr val="4F81BD"/>
              </a:solidFill>
            </a:endParaRPr>
          </a:p>
          <a:p>
            <a:r>
              <a:rPr lang="en-US" sz="2000" dirty="0">
                <a:solidFill>
                  <a:srgbClr val="4F81BD"/>
                </a:solidFill>
              </a:rPr>
              <a:t>HIC Local Bus: </a:t>
            </a:r>
          </a:p>
          <a:p>
            <a:pPr marL="342900" indent="-342900">
              <a:buFont typeface="Arial" panose="020B0604020202020204" pitchFamily="34" charset="0"/>
              <a:buChar char="•"/>
            </a:pPr>
            <a:r>
              <a:rPr lang="en-US" sz="2000" dirty="0">
                <a:solidFill>
                  <a:srgbClr val="4F81BD"/>
                </a:solidFill>
              </a:rPr>
              <a:t>1 event corresponds to 1024 x 7 hits per local bus:</a:t>
            </a:r>
            <a:br>
              <a:rPr lang="en-US" sz="2000" dirty="0">
                <a:solidFill>
                  <a:srgbClr val="4F81BD"/>
                </a:solidFill>
              </a:rPr>
            </a:br>
            <a:r>
              <a:rPr lang="en-US" sz="2000" dirty="0">
                <a:solidFill>
                  <a:srgbClr val="4F81BD"/>
                </a:solidFill>
              </a:rPr>
              <a:t>			1024 x 7 hits</a:t>
            </a:r>
            <a:br>
              <a:rPr lang="en-US" sz="2000" dirty="0">
                <a:solidFill>
                  <a:srgbClr val="4F81BD"/>
                </a:solidFill>
              </a:rPr>
            </a:br>
            <a:r>
              <a:rPr lang="en-US" sz="2000" dirty="0">
                <a:solidFill>
                  <a:srgbClr val="4F81BD"/>
                </a:solidFill>
              </a:rPr>
              <a:t>		= 	14336 Byte (no clustering, neglecting headers)</a:t>
            </a:r>
            <a:br>
              <a:rPr lang="en-US" sz="2000" dirty="0">
                <a:solidFill>
                  <a:srgbClr val="4F81BD"/>
                </a:solidFill>
              </a:rPr>
            </a:br>
            <a:r>
              <a:rPr lang="en-US" sz="2000" dirty="0">
                <a:solidFill>
                  <a:srgbClr val="4F81BD"/>
                </a:solidFill>
              </a:rPr>
              <a:t>		-&gt; 	28672 clock cycles (80 MHz)</a:t>
            </a:r>
            <a:br>
              <a:rPr lang="en-US" sz="2000" dirty="0">
                <a:solidFill>
                  <a:srgbClr val="4F81BD"/>
                </a:solidFill>
              </a:rPr>
            </a:br>
            <a:r>
              <a:rPr lang="en-US" sz="2000" dirty="0">
                <a:solidFill>
                  <a:srgbClr val="4F81BD"/>
                </a:solidFill>
              </a:rPr>
              <a:t>		= 	358 </a:t>
            </a:r>
            <a:r>
              <a:rPr lang="en-US" sz="2000" dirty="0" err="1">
                <a:solidFill>
                  <a:srgbClr val="4F81BD"/>
                </a:solidFill>
                <a:latin typeface="Symbol" pitchFamily="2" charset="2"/>
              </a:rPr>
              <a:t>m</a:t>
            </a:r>
            <a:r>
              <a:rPr lang="en-US" sz="2000" dirty="0" err="1">
                <a:solidFill>
                  <a:srgbClr val="4F81BD"/>
                </a:solidFill>
              </a:rPr>
              <a:t>s</a:t>
            </a:r>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-&gt; Maximum sustained trigger rate ~2.5 kHz</a:t>
            </a:r>
            <a:br>
              <a:rPr lang="en-US" sz="2000" dirty="0">
                <a:solidFill>
                  <a:srgbClr val="4F81BD"/>
                </a:solidFill>
              </a:rPr>
            </a:br>
            <a:r>
              <a:rPr lang="en-US" sz="2000" dirty="0">
                <a:solidFill>
                  <a:srgbClr val="4F81BD"/>
                </a:solidFill>
              </a:rPr>
              <a:t>-&gt; 1 s per row (2500 triggers) + time needed for configuration changes</a:t>
            </a:r>
          </a:p>
          <a:p>
            <a:pPr marL="342900" indent="-342900">
              <a:buFont typeface="Arial" panose="020B0604020202020204" pitchFamily="34" charset="0"/>
              <a:buChar char="•"/>
            </a:pPr>
            <a:endParaRPr lang="en-US" sz="2000" dirty="0">
              <a:solidFill>
                <a:srgbClr val="4F81BD"/>
              </a:solidFill>
            </a:endParaRPr>
          </a:p>
          <a:p>
            <a:r>
              <a:rPr lang="en-US" sz="2000" dirty="0">
                <a:solidFill>
                  <a:srgbClr val="4F81BD"/>
                </a:solidFill>
              </a:rPr>
              <a:t>HS Data lines:</a:t>
            </a:r>
          </a:p>
          <a:p>
            <a:pPr marL="342900" indent="-342900">
              <a:buFont typeface="Arial" panose="020B0604020202020204" pitchFamily="34" charset="0"/>
              <a:buChar char="•"/>
            </a:pPr>
            <a:r>
              <a:rPr lang="en-US" sz="2000" dirty="0">
                <a:solidFill>
                  <a:srgbClr val="4F81BD"/>
                </a:solidFill>
              </a:rPr>
              <a:t>Data transfer on local bus corresponds to 320 </a:t>
            </a:r>
            <a:r>
              <a:rPr lang="en-US" sz="2000" dirty="0" err="1">
                <a:solidFill>
                  <a:srgbClr val="4F81BD"/>
                </a:solidFill>
              </a:rPr>
              <a:t>Mbps</a:t>
            </a:r>
            <a:r>
              <a:rPr lang="en-US" sz="2000" dirty="0">
                <a:solidFill>
                  <a:srgbClr val="4F81BD"/>
                </a:solidFill>
              </a:rPr>
              <a:t>; 400 </a:t>
            </a:r>
            <a:r>
              <a:rPr lang="en-US" sz="2000" dirty="0" err="1">
                <a:solidFill>
                  <a:srgbClr val="4F81BD"/>
                </a:solidFill>
              </a:rPr>
              <a:t>Mbps</a:t>
            </a:r>
            <a:r>
              <a:rPr lang="en-US" sz="2000" dirty="0">
                <a:solidFill>
                  <a:srgbClr val="4F81BD"/>
                </a:solidFill>
              </a:rPr>
              <a:t> on the HS data lines with 8b10b encoding correspond to 320Mbps without -&gt; the HS data lines have same bandwidth as local bus</a:t>
            </a:r>
          </a:p>
          <a:p>
            <a:pPr marL="342900" indent="-342900">
              <a:buFont typeface="Arial" panose="020B0604020202020204" pitchFamily="34" charset="0"/>
              <a:buChar char="•"/>
            </a:pPr>
            <a:endParaRPr lang="en-US" sz="2000" dirty="0">
              <a:solidFill>
                <a:srgbClr val="4F81BD"/>
              </a:solidFill>
            </a:endParaRPr>
          </a:p>
          <a:p>
            <a:r>
              <a:rPr lang="en-US" sz="2000" dirty="0">
                <a:solidFill>
                  <a:srgbClr val="4F81BD"/>
                </a:solidFill>
              </a:rPr>
              <a:t>-&gt; Time for triggering and readout ~ 10 minutes (8.5 min + overhead for config changes)</a:t>
            </a:r>
          </a:p>
          <a:p>
            <a:pPr marL="342900" indent="-342900">
              <a:buFont typeface="Arial" panose="020B0604020202020204" pitchFamily="34" charset="0"/>
              <a:buChar char="•"/>
            </a:pPr>
            <a:endParaRPr lang="en-US" sz="2000" dirty="0">
              <a:solidFill>
                <a:srgbClr val="4F81BD"/>
              </a:solidFill>
            </a:endParaRPr>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27</a:t>
            </a:fld>
            <a:endParaRPr lang="en-US"/>
          </a:p>
        </p:txBody>
      </p:sp>
    </p:spTree>
    <p:extLst>
      <p:ext uri="{BB962C8B-B14F-4D97-AF65-F5344CB8AC3E}">
        <p14:creationId xmlns:p14="http://schemas.microsoft.com/office/powerpoint/2010/main" val="30186328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2475678"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Threshold Scan</a:t>
            </a:r>
          </a:p>
        </p:txBody>
      </p:sp>
      <p:sp>
        <p:nvSpPr>
          <p:cNvPr id="3" name="TextBox 2"/>
          <p:cNvSpPr txBox="1"/>
          <p:nvPr/>
        </p:nvSpPr>
        <p:spPr>
          <a:xfrm>
            <a:off x="350617" y="1042497"/>
            <a:ext cx="10622183" cy="4401205"/>
          </a:xfrm>
          <a:prstGeom prst="rect">
            <a:avLst/>
          </a:prstGeom>
          <a:noFill/>
        </p:spPr>
        <p:txBody>
          <a:bodyPr wrap="square" rtlCol="0">
            <a:spAutoFit/>
          </a:bodyPr>
          <a:lstStyle/>
          <a:p>
            <a:r>
              <a:rPr lang="en-US" sz="2000" dirty="0">
                <a:solidFill>
                  <a:srgbClr val="4F81BD"/>
                </a:solidFill>
              </a:rPr>
              <a:t>Timing Considerations:</a:t>
            </a:r>
          </a:p>
          <a:p>
            <a:endParaRPr lang="en-US" sz="2000" dirty="0">
              <a:solidFill>
                <a:srgbClr val="4F81BD"/>
              </a:solidFill>
            </a:endParaRPr>
          </a:p>
          <a:p>
            <a:r>
              <a:rPr lang="en-US" sz="2000" dirty="0">
                <a:solidFill>
                  <a:srgbClr val="4F81BD"/>
                </a:solidFill>
              </a:rPr>
              <a:t>Event size / Flow control</a:t>
            </a: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1 event corresponds to 1024 x 196 hits per OL stave:</a:t>
            </a:r>
            <a:br>
              <a:rPr lang="en-US" sz="2000" dirty="0">
                <a:solidFill>
                  <a:srgbClr val="4F81BD"/>
                </a:solidFill>
              </a:rPr>
            </a:br>
            <a:r>
              <a:rPr lang="en-US" sz="2000" dirty="0">
                <a:solidFill>
                  <a:srgbClr val="4F81BD"/>
                </a:solidFill>
              </a:rPr>
              <a:t>			200k hits</a:t>
            </a:r>
            <a:br>
              <a:rPr lang="en-US" sz="2000" dirty="0">
                <a:solidFill>
                  <a:srgbClr val="4F81BD"/>
                </a:solidFill>
              </a:rPr>
            </a:br>
            <a:r>
              <a:rPr lang="en-US" sz="2000" dirty="0">
                <a:solidFill>
                  <a:srgbClr val="4F81BD"/>
                </a:solidFill>
              </a:rPr>
              <a:t>		= 	400 </a:t>
            </a:r>
            <a:r>
              <a:rPr lang="en-US" sz="2000" dirty="0" err="1">
                <a:solidFill>
                  <a:srgbClr val="4F81BD"/>
                </a:solidFill>
              </a:rPr>
              <a:t>kByte</a:t>
            </a:r>
            <a:r>
              <a:rPr lang="en-US" sz="2000" dirty="0">
                <a:solidFill>
                  <a:srgbClr val="4F81BD"/>
                </a:solidFill>
              </a:rPr>
              <a:t> (no clustering, neglecting headers)</a:t>
            </a:r>
            <a:br>
              <a:rPr lang="en-US" sz="2000" dirty="0">
                <a:solidFill>
                  <a:srgbClr val="4F81BD"/>
                </a:solidFill>
              </a:rPr>
            </a:br>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Can the readout chain handle events of this size?</a:t>
            </a:r>
          </a:p>
          <a:p>
            <a:pPr marL="342900" indent="-342900">
              <a:buFont typeface="Arial" panose="020B0604020202020204" pitchFamily="34" charset="0"/>
              <a:buChar char="•"/>
            </a:pPr>
            <a:r>
              <a:rPr lang="en-US" sz="2000" dirty="0">
                <a:solidFill>
                  <a:srgbClr val="4F81BD"/>
                </a:solidFill>
              </a:rPr>
              <a:t>For calibration no event should be dropped</a:t>
            </a:r>
          </a:p>
          <a:p>
            <a:pPr marL="924961" lvl="1" indent="-342900">
              <a:buFont typeface="Arial" panose="020B0604020202020204" pitchFamily="34" charset="0"/>
              <a:buChar char="•"/>
            </a:pPr>
            <a:r>
              <a:rPr lang="en-US" sz="2000" dirty="0">
                <a:solidFill>
                  <a:srgbClr val="4F81BD"/>
                </a:solidFill>
              </a:rPr>
              <a:t>Do we need a handshake for this?</a:t>
            </a:r>
          </a:p>
          <a:p>
            <a:pPr marL="924961" lvl="1" indent="-342900">
              <a:buFont typeface="Arial" panose="020B0604020202020204" pitchFamily="34" charset="0"/>
              <a:buChar char="•"/>
            </a:pPr>
            <a:r>
              <a:rPr lang="en-US" sz="2000" dirty="0">
                <a:solidFill>
                  <a:srgbClr val="4F81BD"/>
                </a:solidFill>
              </a:rPr>
              <a:t>Can this be ensured via the trigger rate? </a:t>
            </a: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endParaRPr lang="en-US" sz="2000" dirty="0">
              <a:solidFill>
                <a:srgbClr val="4F81BD"/>
              </a:solidFill>
            </a:endParaRPr>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28</a:t>
            </a:fld>
            <a:endParaRPr lang="en-US"/>
          </a:p>
        </p:txBody>
      </p:sp>
    </p:spTree>
    <p:extLst>
      <p:ext uri="{BB962C8B-B14F-4D97-AF65-F5344CB8AC3E}">
        <p14:creationId xmlns:p14="http://schemas.microsoft.com/office/powerpoint/2010/main" val="1588162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3764300"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ALPIDE Control Registers</a:t>
            </a:r>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29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535932686"/>
              </p:ext>
            </p:extLst>
          </p:nvPr>
        </p:nvGraphicFramePr>
        <p:xfrm>
          <a:off x="603012" y="748947"/>
          <a:ext cx="10284064" cy="5633720"/>
        </p:xfrm>
        <a:graphic>
          <a:graphicData uri="http://schemas.openxmlformats.org/drawingml/2006/table">
            <a:tbl>
              <a:tblPr firstRow="1" bandRow="1">
                <a:tableStyleId>{5C22544A-7EE6-4342-B048-85BDC9FD1C3A}</a:tableStyleId>
              </a:tblPr>
              <a:tblGrid>
                <a:gridCol w="1197213">
                  <a:extLst>
                    <a:ext uri="{9D8B030D-6E8A-4147-A177-3AD203B41FA5}">
                      <a16:colId xmlns:a16="http://schemas.microsoft.com/office/drawing/2014/main" val="20000"/>
                    </a:ext>
                  </a:extLst>
                </a:gridCol>
                <a:gridCol w="3919784">
                  <a:extLst>
                    <a:ext uri="{9D8B030D-6E8A-4147-A177-3AD203B41FA5}">
                      <a16:colId xmlns:a16="http://schemas.microsoft.com/office/drawing/2014/main" val="20001"/>
                    </a:ext>
                  </a:extLst>
                </a:gridCol>
                <a:gridCol w="1738231">
                  <a:extLst>
                    <a:ext uri="{9D8B030D-6E8A-4147-A177-3AD203B41FA5}">
                      <a16:colId xmlns:a16="http://schemas.microsoft.com/office/drawing/2014/main" val="20002"/>
                    </a:ext>
                  </a:extLst>
                </a:gridCol>
                <a:gridCol w="1714418">
                  <a:extLst>
                    <a:ext uri="{9D8B030D-6E8A-4147-A177-3AD203B41FA5}">
                      <a16:colId xmlns:a16="http://schemas.microsoft.com/office/drawing/2014/main" val="20003"/>
                    </a:ext>
                  </a:extLst>
                </a:gridCol>
                <a:gridCol w="1714418">
                  <a:extLst>
                    <a:ext uri="{9D8B030D-6E8A-4147-A177-3AD203B41FA5}">
                      <a16:colId xmlns:a16="http://schemas.microsoft.com/office/drawing/2014/main" val="20004"/>
                    </a:ext>
                  </a:extLst>
                </a:gridCol>
              </a:tblGrid>
              <a:tr h="370840">
                <a:tc>
                  <a:txBody>
                    <a:bodyPr/>
                    <a:lstStyle/>
                    <a:p>
                      <a:r>
                        <a:rPr lang="en-US" dirty="0"/>
                        <a:t>Address</a:t>
                      </a:r>
                    </a:p>
                  </a:txBody>
                  <a:tcPr/>
                </a:tc>
                <a:tc>
                  <a:txBody>
                    <a:bodyPr/>
                    <a:lstStyle/>
                    <a:p>
                      <a:r>
                        <a:rPr lang="en-US" dirty="0"/>
                        <a:t>Register</a:t>
                      </a:r>
                    </a:p>
                  </a:txBody>
                  <a:tcPr/>
                </a:tc>
                <a:tc>
                  <a:txBody>
                    <a:bodyPr/>
                    <a:lstStyle/>
                    <a:p>
                      <a:pPr algn="ctr"/>
                      <a:r>
                        <a:rPr lang="en-US" dirty="0"/>
                        <a:t>Broadcast</a:t>
                      </a:r>
                    </a:p>
                  </a:txBody>
                  <a:tcPr/>
                </a:tc>
                <a:tc>
                  <a:txBody>
                    <a:bodyPr/>
                    <a:lstStyle/>
                    <a:p>
                      <a:pPr algn="ctr"/>
                      <a:r>
                        <a:rPr lang="en-US" dirty="0"/>
                        <a:t>Single cast</a:t>
                      </a:r>
                    </a:p>
                  </a:txBody>
                  <a:tcPr/>
                </a:tc>
                <a:tc>
                  <a:txBody>
                    <a:bodyPr/>
                    <a:lstStyle/>
                    <a:p>
                      <a:pPr algn="ctr"/>
                      <a:r>
                        <a:rPr lang="en-US" dirty="0"/>
                        <a:t>Monitor</a:t>
                      </a:r>
                    </a:p>
                  </a:txBody>
                  <a:tcPr/>
                </a:tc>
                <a:extLst>
                  <a:ext uri="{0D108BD9-81ED-4DB2-BD59-A6C34878D82A}">
                    <a16:rowId xmlns:a16="http://schemas.microsoft.com/office/drawing/2014/main" val="10000"/>
                  </a:ext>
                </a:extLst>
              </a:tr>
              <a:tr h="370840">
                <a:tc>
                  <a:txBody>
                    <a:bodyPr/>
                    <a:lstStyle/>
                    <a:p>
                      <a:r>
                        <a:rPr lang="en-US" sz="1400" dirty="0"/>
                        <a:t>0x0000</a:t>
                      </a:r>
                    </a:p>
                  </a:txBody>
                  <a:tcPr/>
                </a:tc>
                <a:tc>
                  <a:txBody>
                    <a:bodyPr/>
                    <a:lstStyle/>
                    <a:p>
                      <a:r>
                        <a:rPr lang="en-US" sz="1400" dirty="0"/>
                        <a:t>Command Register</a:t>
                      </a:r>
                    </a:p>
                  </a:txBody>
                  <a:tcPr/>
                </a:tc>
                <a:tc>
                  <a:txBody>
                    <a:bodyPr/>
                    <a:lstStyle/>
                    <a:p>
                      <a:pPr algn="ctr"/>
                      <a:r>
                        <a:rPr lang="en-US" sz="1400" dirty="0"/>
                        <a:t>-</a:t>
                      </a:r>
                    </a:p>
                  </a:txBody>
                  <a:tcPr/>
                </a:tc>
                <a:tc>
                  <a:txBody>
                    <a:bodyPr/>
                    <a:lstStyle/>
                    <a:p>
                      <a:pPr algn="ctr"/>
                      <a:r>
                        <a:rPr lang="en-US" sz="1400" dirty="0"/>
                        <a:t>-</a:t>
                      </a:r>
                    </a:p>
                  </a:txBody>
                  <a:tcPr/>
                </a:tc>
                <a:tc>
                  <a:txBody>
                    <a:bodyPr/>
                    <a:lstStyle/>
                    <a:p>
                      <a:pPr algn="ctr"/>
                      <a:endParaRPr lang="en-US" sz="1400" dirty="0"/>
                    </a:p>
                  </a:txBody>
                  <a:tcPr/>
                </a:tc>
                <a:extLst>
                  <a:ext uri="{0D108BD9-81ED-4DB2-BD59-A6C34878D82A}">
                    <a16:rowId xmlns:a16="http://schemas.microsoft.com/office/drawing/2014/main" val="10001"/>
                  </a:ext>
                </a:extLst>
              </a:tr>
              <a:tr h="370840">
                <a:tc>
                  <a:txBody>
                    <a:bodyPr/>
                    <a:lstStyle/>
                    <a:p>
                      <a:r>
                        <a:rPr lang="en-US" sz="1400" dirty="0"/>
                        <a:t>0x0001</a:t>
                      </a:r>
                    </a:p>
                  </a:txBody>
                  <a:tcPr/>
                </a:tc>
                <a:tc>
                  <a:txBody>
                    <a:bodyPr/>
                    <a:lstStyle/>
                    <a:p>
                      <a:r>
                        <a:rPr lang="en-US" sz="1400" dirty="0"/>
                        <a:t>Mode Control</a:t>
                      </a:r>
                      <a:r>
                        <a:rPr lang="en-US" sz="1400" baseline="0" dirty="0"/>
                        <a:t> Register</a:t>
                      </a:r>
                      <a:endParaRPr lang="en-US" sz="1400" dirty="0"/>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0002"/>
                  </a:ext>
                </a:extLst>
              </a:tr>
              <a:tr h="370840">
                <a:tc>
                  <a:txBody>
                    <a:bodyPr/>
                    <a:lstStyle/>
                    <a:p>
                      <a:r>
                        <a:rPr lang="en-US" sz="1400" dirty="0"/>
                        <a:t>0x0002</a:t>
                      </a:r>
                    </a:p>
                  </a:txBody>
                  <a:tcPr/>
                </a:tc>
                <a:tc>
                  <a:txBody>
                    <a:bodyPr/>
                    <a:lstStyle/>
                    <a:p>
                      <a:r>
                        <a:rPr lang="en-US" sz="1400" dirty="0"/>
                        <a:t>Region Disable 0-15</a:t>
                      </a:r>
                    </a:p>
                  </a:txBody>
                  <a:tcPr/>
                </a:tc>
                <a:tc>
                  <a:txBody>
                    <a:bodyPr/>
                    <a:lstStyle/>
                    <a:p>
                      <a:pPr algn="ctr"/>
                      <a:endParaRPr lang="en-US" sz="1400"/>
                    </a:p>
                  </a:txBody>
                  <a:tcPr/>
                </a:tc>
                <a:tc>
                  <a:txBody>
                    <a:bodyPr/>
                    <a:lstStyle/>
                    <a:p>
                      <a:pPr algn="ctr"/>
                      <a:r>
                        <a:rPr lang="en-US" sz="1400" dirty="0">
                          <a:solidFill>
                            <a:srgbClr val="00B050"/>
                          </a:solidFill>
                        </a:rPr>
                        <a:t>✓</a:t>
                      </a:r>
                    </a:p>
                  </a:txBody>
                  <a:tcPr/>
                </a:tc>
                <a:tc>
                  <a:txBody>
                    <a:bodyPr/>
                    <a:lstStyle/>
                    <a:p>
                      <a:pPr algn="ctr"/>
                      <a:endParaRPr lang="en-US" sz="1400" dirty="0">
                        <a:solidFill>
                          <a:srgbClr val="00B050"/>
                        </a:solidFill>
                      </a:endParaRPr>
                    </a:p>
                  </a:txBody>
                  <a:tcPr/>
                </a:tc>
                <a:extLst>
                  <a:ext uri="{0D108BD9-81ED-4DB2-BD59-A6C34878D82A}">
                    <a16:rowId xmlns:a16="http://schemas.microsoft.com/office/drawing/2014/main" val="10003"/>
                  </a:ext>
                </a:extLst>
              </a:tr>
              <a:tr h="370840">
                <a:tc>
                  <a:txBody>
                    <a:bodyPr/>
                    <a:lstStyle/>
                    <a:p>
                      <a:r>
                        <a:rPr lang="en-US" sz="1400" dirty="0"/>
                        <a:t>0x0003</a:t>
                      </a:r>
                    </a:p>
                  </a:txBody>
                  <a:tcPr/>
                </a:tc>
                <a:tc>
                  <a:txBody>
                    <a:bodyPr/>
                    <a:lstStyle/>
                    <a:p>
                      <a:r>
                        <a:rPr lang="en-US" sz="1400" dirty="0"/>
                        <a:t>Region Disable 16-31</a:t>
                      </a:r>
                    </a:p>
                  </a:txBody>
                  <a:tcPr/>
                </a:tc>
                <a:tc>
                  <a:txBody>
                    <a:bodyPr/>
                    <a:lstStyle/>
                    <a:p>
                      <a:pPr algn="ctr"/>
                      <a:endParaRPr lang="en-US" sz="1400"/>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endParaRPr lang="en-US" sz="1400" dirty="0">
                        <a:solidFill>
                          <a:srgbClr val="00B050"/>
                        </a:solidFill>
                      </a:endParaRPr>
                    </a:p>
                  </a:txBody>
                  <a:tcPr/>
                </a:tc>
                <a:extLst>
                  <a:ext uri="{0D108BD9-81ED-4DB2-BD59-A6C34878D82A}">
                    <a16:rowId xmlns:a16="http://schemas.microsoft.com/office/drawing/2014/main" val="10004"/>
                  </a:ext>
                </a:extLst>
              </a:tr>
              <a:tr h="370840">
                <a:tc>
                  <a:txBody>
                    <a:bodyPr/>
                    <a:lstStyle/>
                    <a:p>
                      <a:r>
                        <a:rPr lang="en-US" sz="1400" dirty="0"/>
                        <a:t>0x0004</a:t>
                      </a:r>
                    </a:p>
                  </a:txBody>
                  <a:tcPr/>
                </a:tc>
                <a:tc>
                  <a:txBody>
                    <a:bodyPr/>
                    <a:lstStyle/>
                    <a:p>
                      <a:r>
                        <a:rPr lang="en-US" sz="1400" dirty="0"/>
                        <a:t>FROMU Configuration</a:t>
                      </a:r>
                      <a:r>
                        <a:rPr lang="en-US" sz="1400" baseline="0" dirty="0"/>
                        <a:t> Register 1</a:t>
                      </a:r>
                      <a:endParaRPr lang="en-US" sz="1400" dirty="0"/>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p>
                  </a:txBody>
                  <a:tcPr/>
                </a:tc>
                <a:tc>
                  <a:txBody>
                    <a:bodyPr/>
                    <a:lstStyle/>
                    <a:p>
                      <a:pPr algn="ctr"/>
                      <a:r>
                        <a:rPr lang="en-US" sz="1400" dirty="0"/>
                        <a:t>? (MEB Masking?)</a:t>
                      </a:r>
                    </a:p>
                  </a:txBody>
                  <a:tcPr/>
                </a:tc>
                <a:tc>
                  <a:txBody>
                    <a:bodyPr/>
                    <a:lstStyle/>
                    <a:p>
                      <a:pPr algn="ctr"/>
                      <a:endParaRPr lang="en-US" sz="1400"/>
                    </a:p>
                  </a:txBody>
                  <a:tcPr/>
                </a:tc>
                <a:extLst>
                  <a:ext uri="{0D108BD9-81ED-4DB2-BD59-A6C34878D82A}">
                    <a16:rowId xmlns:a16="http://schemas.microsoft.com/office/drawing/2014/main" val="10005"/>
                  </a:ext>
                </a:extLst>
              </a:tr>
              <a:tr h="370840">
                <a:tc>
                  <a:txBody>
                    <a:bodyPr/>
                    <a:lstStyle/>
                    <a:p>
                      <a:r>
                        <a:rPr lang="en-US" sz="1400" dirty="0"/>
                        <a:t>0x0005</a:t>
                      </a:r>
                    </a:p>
                  </a:txBody>
                  <a:tcPr/>
                </a:tc>
                <a:tc>
                  <a:txBody>
                    <a:bodyPr/>
                    <a:lstStyle/>
                    <a:p>
                      <a:pPr marL="0" marR="0" indent="0" algn="l" defTabSz="582061" rtl="0" eaLnBrk="1" fontAlgn="auto" latinLnBrk="0" hangingPunct="1">
                        <a:lnSpc>
                          <a:spcPct val="100000"/>
                        </a:lnSpc>
                        <a:spcBef>
                          <a:spcPts val="0"/>
                        </a:spcBef>
                        <a:spcAft>
                          <a:spcPts val="0"/>
                        </a:spcAft>
                        <a:buClrTx/>
                        <a:buSzTx/>
                        <a:buFontTx/>
                        <a:buNone/>
                        <a:tabLst/>
                        <a:defRPr/>
                      </a:pPr>
                      <a:r>
                        <a:rPr lang="en-US" sz="1400" dirty="0"/>
                        <a:t>FROMU Configuration</a:t>
                      </a:r>
                      <a:r>
                        <a:rPr lang="en-US" sz="1400" baseline="0" dirty="0"/>
                        <a:t> Register 2</a:t>
                      </a:r>
                      <a:endParaRPr lang="en-US" sz="1400" dirty="0"/>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p>
                  </a:txBody>
                  <a:tcPr/>
                </a:tc>
                <a:tc>
                  <a:txBody>
                    <a:bodyPr/>
                    <a:lstStyle/>
                    <a:p>
                      <a:pPr algn="ctr"/>
                      <a:r>
                        <a:rPr lang="en-US" sz="1400" dirty="0"/>
                        <a:t>-</a:t>
                      </a:r>
                    </a:p>
                  </a:txBody>
                  <a:tcPr/>
                </a:tc>
                <a:tc>
                  <a:txBody>
                    <a:bodyPr/>
                    <a:lstStyle/>
                    <a:p>
                      <a:pPr algn="ctr"/>
                      <a:endParaRPr lang="en-US" sz="1400"/>
                    </a:p>
                  </a:txBody>
                  <a:tcPr/>
                </a:tc>
                <a:extLst>
                  <a:ext uri="{0D108BD9-81ED-4DB2-BD59-A6C34878D82A}">
                    <a16:rowId xmlns:a16="http://schemas.microsoft.com/office/drawing/2014/main" val="10006"/>
                  </a:ext>
                </a:extLst>
              </a:tr>
              <a:tr h="370840">
                <a:tc>
                  <a:txBody>
                    <a:bodyPr/>
                    <a:lstStyle/>
                    <a:p>
                      <a:r>
                        <a:rPr lang="en-US" sz="1400" dirty="0"/>
                        <a:t>0x0006</a:t>
                      </a:r>
                    </a:p>
                  </a:txBody>
                  <a:tcPr/>
                </a:tc>
                <a:tc>
                  <a:txBody>
                    <a:bodyPr/>
                    <a:lstStyle/>
                    <a:p>
                      <a:pPr marL="0" marR="0" indent="0" algn="l" defTabSz="582061" rtl="0" eaLnBrk="1" fontAlgn="auto" latinLnBrk="0" hangingPunct="1">
                        <a:lnSpc>
                          <a:spcPct val="100000"/>
                        </a:lnSpc>
                        <a:spcBef>
                          <a:spcPts val="0"/>
                        </a:spcBef>
                        <a:spcAft>
                          <a:spcPts val="0"/>
                        </a:spcAft>
                        <a:buClrTx/>
                        <a:buSzTx/>
                        <a:buFontTx/>
                        <a:buNone/>
                        <a:tabLst/>
                        <a:defRPr/>
                      </a:pPr>
                      <a:r>
                        <a:rPr lang="en-US" sz="1400" dirty="0"/>
                        <a:t>FROMU Configuration</a:t>
                      </a:r>
                      <a:r>
                        <a:rPr lang="en-US" sz="1400" baseline="0" dirty="0"/>
                        <a:t> Register 3</a:t>
                      </a:r>
                      <a:endParaRPr lang="en-US" sz="1400" dirty="0"/>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 (</a:t>
                      </a:r>
                      <a:r>
                        <a:rPr lang="en-US" sz="1400" dirty="0" err="1">
                          <a:solidFill>
                            <a:srgbClr val="00B050"/>
                          </a:solidFill>
                        </a:rPr>
                        <a:t>calib</a:t>
                      </a:r>
                      <a:r>
                        <a:rPr lang="en-US" sz="1400" dirty="0">
                          <a:solidFill>
                            <a:srgbClr val="00B050"/>
                          </a:solidFill>
                        </a:rPr>
                        <a:t> only)</a:t>
                      </a:r>
                    </a:p>
                  </a:txBody>
                  <a:tcPr/>
                </a:tc>
                <a:tc>
                  <a:txBody>
                    <a:bodyPr/>
                    <a:lstStyle/>
                    <a:p>
                      <a:pPr algn="ctr"/>
                      <a:r>
                        <a:rPr lang="en-US" sz="1400" dirty="0"/>
                        <a:t>-</a:t>
                      </a:r>
                    </a:p>
                  </a:txBody>
                  <a:tcPr/>
                </a:tc>
                <a:tc>
                  <a:txBody>
                    <a:bodyPr/>
                    <a:lstStyle/>
                    <a:p>
                      <a:pPr algn="ctr"/>
                      <a:endParaRPr lang="en-US" sz="1400"/>
                    </a:p>
                  </a:txBody>
                  <a:tcPr/>
                </a:tc>
                <a:extLst>
                  <a:ext uri="{0D108BD9-81ED-4DB2-BD59-A6C34878D82A}">
                    <a16:rowId xmlns:a16="http://schemas.microsoft.com/office/drawing/2014/main" val="10007"/>
                  </a:ext>
                </a:extLst>
              </a:tr>
              <a:tr h="370840">
                <a:tc>
                  <a:txBody>
                    <a:bodyPr/>
                    <a:lstStyle/>
                    <a:p>
                      <a:r>
                        <a:rPr lang="en-US" sz="1400" dirty="0"/>
                        <a:t>0x0007</a:t>
                      </a:r>
                    </a:p>
                  </a:txBody>
                  <a:tcPr/>
                </a:tc>
                <a:tc>
                  <a:txBody>
                    <a:bodyPr/>
                    <a:lstStyle/>
                    <a:p>
                      <a:r>
                        <a:rPr lang="en-US" sz="1400" dirty="0"/>
                        <a:t>FROMU Pulsing Register</a:t>
                      </a:r>
                      <a:r>
                        <a:rPr lang="en-US" sz="1400" baseline="0" dirty="0"/>
                        <a:t> 1</a:t>
                      </a:r>
                      <a:endParaRPr lang="en-US" sz="1400" dirty="0"/>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r>
                        <a:rPr lang="en-US" sz="1400" dirty="0" err="1">
                          <a:solidFill>
                            <a:srgbClr val="00B050"/>
                          </a:solidFill>
                        </a:rPr>
                        <a:t>calib</a:t>
                      </a:r>
                      <a:r>
                        <a:rPr lang="en-US" sz="1400" dirty="0">
                          <a:solidFill>
                            <a:srgbClr val="00B050"/>
                          </a:solidFill>
                        </a:rPr>
                        <a:t> only)</a:t>
                      </a:r>
                    </a:p>
                  </a:txBody>
                  <a:tcPr/>
                </a:tc>
                <a:tc>
                  <a:txBody>
                    <a:bodyPr/>
                    <a:lstStyle/>
                    <a:p>
                      <a:pPr algn="ctr"/>
                      <a:r>
                        <a:rPr lang="en-US" sz="1400" dirty="0"/>
                        <a:t>-</a:t>
                      </a:r>
                    </a:p>
                  </a:txBody>
                  <a:tcPr/>
                </a:tc>
                <a:tc>
                  <a:txBody>
                    <a:bodyPr/>
                    <a:lstStyle/>
                    <a:p>
                      <a:pPr algn="ctr"/>
                      <a:endParaRPr lang="en-US" sz="1400"/>
                    </a:p>
                  </a:txBody>
                  <a:tcPr/>
                </a:tc>
                <a:extLst>
                  <a:ext uri="{0D108BD9-81ED-4DB2-BD59-A6C34878D82A}">
                    <a16:rowId xmlns:a16="http://schemas.microsoft.com/office/drawing/2014/main" val="10008"/>
                  </a:ext>
                </a:extLst>
              </a:tr>
              <a:tr h="370840">
                <a:tc>
                  <a:txBody>
                    <a:bodyPr/>
                    <a:lstStyle/>
                    <a:p>
                      <a:r>
                        <a:rPr lang="en-US" sz="1400" dirty="0"/>
                        <a:t>0x0008</a:t>
                      </a:r>
                    </a:p>
                  </a:txBody>
                  <a:tcPr/>
                </a:tc>
                <a:tc>
                  <a:txBody>
                    <a:bodyPr/>
                    <a:lstStyle/>
                    <a:p>
                      <a:r>
                        <a:rPr lang="en-US" sz="1400" dirty="0"/>
                        <a:t>FROMU Pulsing Register 2</a:t>
                      </a:r>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r>
                        <a:rPr lang="en-US" sz="1400" dirty="0" err="1">
                          <a:solidFill>
                            <a:srgbClr val="00B050"/>
                          </a:solidFill>
                        </a:rPr>
                        <a:t>calib</a:t>
                      </a:r>
                      <a:r>
                        <a:rPr lang="en-US" sz="1400" dirty="0">
                          <a:solidFill>
                            <a:srgbClr val="00B050"/>
                          </a:solidFill>
                        </a:rPr>
                        <a:t> only)</a:t>
                      </a:r>
                    </a:p>
                  </a:txBody>
                  <a:tcPr/>
                </a:tc>
                <a:tc>
                  <a:txBody>
                    <a:bodyPr/>
                    <a:lstStyle/>
                    <a:p>
                      <a:pPr algn="ctr"/>
                      <a:r>
                        <a:rPr lang="en-US" sz="1400" dirty="0"/>
                        <a:t>-</a:t>
                      </a:r>
                    </a:p>
                  </a:txBody>
                  <a:tcPr/>
                </a:tc>
                <a:tc>
                  <a:txBody>
                    <a:bodyPr/>
                    <a:lstStyle/>
                    <a:p>
                      <a:pPr algn="ctr"/>
                      <a:endParaRPr lang="en-US" sz="1400"/>
                    </a:p>
                  </a:txBody>
                  <a:tcPr/>
                </a:tc>
                <a:extLst>
                  <a:ext uri="{0D108BD9-81ED-4DB2-BD59-A6C34878D82A}">
                    <a16:rowId xmlns:a16="http://schemas.microsoft.com/office/drawing/2014/main" val="10009"/>
                  </a:ext>
                </a:extLst>
              </a:tr>
              <a:tr h="370840">
                <a:tc>
                  <a:txBody>
                    <a:bodyPr/>
                    <a:lstStyle/>
                    <a:p>
                      <a:r>
                        <a:rPr lang="en-US" sz="1400" dirty="0"/>
                        <a:t>0x0009</a:t>
                      </a:r>
                    </a:p>
                  </a:txBody>
                  <a:tcPr/>
                </a:tc>
                <a:tc>
                  <a:txBody>
                    <a:bodyPr/>
                    <a:lstStyle/>
                    <a:p>
                      <a:r>
                        <a:rPr lang="en-US" sz="1400" dirty="0"/>
                        <a:t>FROMU Status Register 1</a:t>
                      </a:r>
                    </a:p>
                  </a:txBody>
                  <a:tcPr/>
                </a:tc>
                <a:tc>
                  <a:txBody>
                    <a:bodyPr/>
                    <a:lstStyle/>
                    <a:p>
                      <a:pPr algn="ctr"/>
                      <a:r>
                        <a:rPr lang="en-US" sz="1400" dirty="0"/>
                        <a:t>-</a:t>
                      </a:r>
                    </a:p>
                  </a:txBody>
                  <a:tcPr/>
                </a:tc>
                <a:tc>
                  <a:txBody>
                    <a:bodyPr/>
                    <a:lstStyle/>
                    <a:p>
                      <a:pPr algn="ctr"/>
                      <a:r>
                        <a:rPr lang="en-US" sz="1400" dirty="0"/>
                        <a:t>-</a:t>
                      </a:r>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p>
                  </a:txBody>
                  <a:tcPr/>
                </a:tc>
                <a:extLst>
                  <a:ext uri="{0D108BD9-81ED-4DB2-BD59-A6C34878D82A}">
                    <a16:rowId xmlns:a16="http://schemas.microsoft.com/office/drawing/2014/main" val="10010"/>
                  </a:ext>
                </a:extLst>
              </a:tr>
              <a:tr h="370840">
                <a:tc>
                  <a:txBody>
                    <a:bodyPr/>
                    <a:lstStyle/>
                    <a:p>
                      <a:r>
                        <a:rPr lang="en-US" sz="1400" dirty="0"/>
                        <a:t>0x000A</a:t>
                      </a:r>
                    </a:p>
                  </a:txBody>
                  <a:tcPr/>
                </a:tc>
                <a:tc>
                  <a:txBody>
                    <a:bodyPr/>
                    <a:lstStyle/>
                    <a:p>
                      <a:pPr marL="0" marR="0" indent="0" algn="l" defTabSz="582061" rtl="0" eaLnBrk="1" fontAlgn="auto" latinLnBrk="0" hangingPunct="1">
                        <a:lnSpc>
                          <a:spcPct val="100000"/>
                        </a:lnSpc>
                        <a:spcBef>
                          <a:spcPts val="0"/>
                        </a:spcBef>
                        <a:spcAft>
                          <a:spcPts val="0"/>
                        </a:spcAft>
                        <a:buClrTx/>
                        <a:buSzTx/>
                        <a:buFontTx/>
                        <a:buNone/>
                        <a:tabLst/>
                        <a:defRPr/>
                      </a:pPr>
                      <a:r>
                        <a:rPr lang="en-US" sz="1400" dirty="0"/>
                        <a:t>FROMU Status Register 2</a:t>
                      </a:r>
                    </a:p>
                  </a:txBody>
                  <a:tcPr/>
                </a:tc>
                <a:tc>
                  <a:txBody>
                    <a:bodyPr/>
                    <a:lstStyle/>
                    <a:p>
                      <a:pPr algn="ctr"/>
                      <a:r>
                        <a:rPr lang="en-US" sz="1400" dirty="0"/>
                        <a:t>-</a:t>
                      </a:r>
                    </a:p>
                  </a:txBody>
                  <a:tcPr/>
                </a:tc>
                <a:tc>
                  <a:txBody>
                    <a:bodyPr/>
                    <a:lstStyle/>
                    <a:p>
                      <a:pPr algn="ctr"/>
                      <a:r>
                        <a:rPr lang="en-US" sz="1400" dirty="0"/>
                        <a:t>-</a:t>
                      </a:r>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p>
                  </a:txBody>
                  <a:tcPr/>
                </a:tc>
                <a:extLst>
                  <a:ext uri="{0D108BD9-81ED-4DB2-BD59-A6C34878D82A}">
                    <a16:rowId xmlns:a16="http://schemas.microsoft.com/office/drawing/2014/main" val="10011"/>
                  </a:ext>
                </a:extLst>
              </a:tr>
              <a:tr h="370840">
                <a:tc>
                  <a:txBody>
                    <a:bodyPr/>
                    <a:lstStyle/>
                    <a:p>
                      <a:r>
                        <a:rPr lang="en-US" sz="1400" dirty="0"/>
                        <a:t>0x000B</a:t>
                      </a:r>
                    </a:p>
                  </a:txBody>
                  <a:tcPr/>
                </a:tc>
                <a:tc>
                  <a:txBody>
                    <a:bodyPr/>
                    <a:lstStyle/>
                    <a:p>
                      <a:pPr marL="0" marR="0" indent="0" algn="l" defTabSz="582061" rtl="0" eaLnBrk="1" fontAlgn="auto" latinLnBrk="0" hangingPunct="1">
                        <a:lnSpc>
                          <a:spcPct val="100000"/>
                        </a:lnSpc>
                        <a:spcBef>
                          <a:spcPts val="0"/>
                        </a:spcBef>
                        <a:spcAft>
                          <a:spcPts val="0"/>
                        </a:spcAft>
                        <a:buClrTx/>
                        <a:buSzTx/>
                        <a:buFontTx/>
                        <a:buNone/>
                        <a:tabLst/>
                        <a:defRPr/>
                      </a:pPr>
                      <a:r>
                        <a:rPr lang="en-US" sz="1400" dirty="0"/>
                        <a:t>FROMU Status Register 3</a:t>
                      </a:r>
                    </a:p>
                  </a:txBody>
                  <a:tcPr/>
                </a:tc>
                <a:tc>
                  <a:txBody>
                    <a:bodyPr/>
                    <a:lstStyle/>
                    <a:p>
                      <a:pPr algn="ctr"/>
                      <a:r>
                        <a:rPr lang="en-US" sz="1400" dirty="0"/>
                        <a:t>-</a:t>
                      </a:r>
                    </a:p>
                  </a:txBody>
                  <a:tcPr/>
                </a:tc>
                <a:tc>
                  <a:txBody>
                    <a:bodyPr/>
                    <a:lstStyle/>
                    <a:p>
                      <a:pPr algn="ctr"/>
                      <a:r>
                        <a:rPr lang="en-US" sz="1400" dirty="0"/>
                        <a:t>-</a:t>
                      </a:r>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p>
                  </a:txBody>
                  <a:tcPr/>
                </a:tc>
                <a:extLst>
                  <a:ext uri="{0D108BD9-81ED-4DB2-BD59-A6C34878D82A}">
                    <a16:rowId xmlns:a16="http://schemas.microsoft.com/office/drawing/2014/main" val="10012"/>
                  </a:ext>
                </a:extLst>
              </a:tr>
              <a:tr h="370840">
                <a:tc>
                  <a:txBody>
                    <a:bodyPr/>
                    <a:lstStyle/>
                    <a:p>
                      <a:r>
                        <a:rPr lang="en-US" sz="1400" dirty="0"/>
                        <a:t>0x000C</a:t>
                      </a:r>
                    </a:p>
                  </a:txBody>
                  <a:tcPr/>
                </a:tc>
                <a:tc>
                  <a:txBody>
                    <a:bodyPr/>
                    <a:lstStyle/>
                    <a:p>
                      <a:pPr marL="0" marR="0" indent="0" algn="l" defTabSz="582061" rtl="0" eaLnBrk="1" fontAlgn="auto" latinLnBrk="0" hangingPunct="1">
                        <a:lnSpc>
                          <a:spcPct val="100000"/>
                        </a:lnSpc>
                        <a:spcBef>
                          <a:spcPts val="0"/>
                        </a:spcBef>
                        <a:spcAft>
                          <a:spcPts val="0"/>
                        </a:spcAft>
                        <a:buClrTx/>
                        <a:buSzTx/>
                        <a:buFontTx/>
                        <a:buNone/>
                        <a:tabLst/>
                        <a:defRPr/>
                      </a:pPr>
                      <a:r>
                        <a:rPr lang="en-US" sz="1400" dirty="0"/>
                        <a:t>FROMU Status Register 4</a:t>
                      </a:r>
                    </a:p>
                  </a:txBody>
                  <a:tcPr/>
                </a:tc>
                <a:tc>
                  <a:txBody>
                    <a:bodyPr/>
                    <a:lstStyle/>
                    <a:p>
                      <a:pPr algn="ctr"/>
                      <a:r>
                        <a:rPr lang="en-US" sz="1400" dirty="0"/>
                        <a:t>-</a:t>
                      </a:r>
                    </a:p>
                  </a:txBody>
                  <a:tcPr/>
                </a:tc>
                <a:tc>
                  <a:txBody>
                    <a:bodyPr/>
                    <a:lstStyle/>
                    <a:p>
                      <a:pPr algn="ctr"/>
                      <a:r>
                        <a:rPr lang="en-US" sz="1400" dirty="0"/>
                        <a:t>-</a:t>
                      </a:r>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p>
                  </a:txBody>
                  <a:tcPr/>
                </a:tc>
                <a:extLst>
                  <a:ext uri="{0D108BD9-81ED-4DB2-BD59-A6C34878D82A}">
                    <a16:rowId xmlns:a16="http://schemas.microsoft.com/office/drawing/2014/main" val="10013"/>
                  </a:ext>
                </a:extLst>
              </a:tr>
              <a:tr h="370840">
                <a:tc>
                  <a:txBody>
                    <a:bodyPr/>
                    <a:lstStyle/>
                    <a:p>
                      <a:r>
                        <a:rPr lang="en-US" sz="1400" dirty="0"/>
                        <a:t>0x000D</a:t>
                      </a:r>
                    </a:p>
                  </a:txBody>
                  <a:tcPr/>
                </a:tc>
                <a:tc>
                  <a:txBody>
                    <a:bodyPr/>
                    <a:lstStyle/>
                    <a:p>
                      <a:pPr marL="0" marR="0" indent="0" algn="l" defTabSz="582061" rtl="0" eaLnBrk="1" fontAlgn="auto" latinLnBrk="0" hangingPunct="1">
                        <a:lnSpc>
                          <a:spcPct val="100000"/>
                        </a:lnSpc>
                        <a:spcBef>
                          <a:spcPts val="0"/>
                        </a:spcBef>
                        <a:spcAft>
                          <a:spcPts val="0"/>
                        </a:spcAft>
                        <a:buClrTx/>
                        <a:buSzTx/>
                        <a:buFontTx/>
                        <a:buNone/>
                        <a:tabLst/>
                        <a:defRPr/>
                      </a:pPr>
                      <a:r>
                        <a:rPr lang="en-US" sz="1400" dirty="0"/>
                        <a:t>FROMU Status Register 5</a:t>
                      </a:r>
                    </a:p>
                  </a:txBody>
                  <a:tcPr/>
                </a:tc>
                <a:tc>
                  <a:txBody>
                    <a:bodyPr/>
                    <a:lstStyle/>
                    <a:p>
                      <a:pPr algn="ctr"/>
                      <a:r>
                        <a:rPr lang="en-US" sz="1400" dirty="0"/>
                        <a:t>-</a:t>
                      </a:r>
                    </a:p>
                  </a:txBody>
                  <a:tcPr/>
                </a:tc>
                <a:tc>
                  <a:txBody>
                    <a:bodyPr/>
                    <a:lstStyle/>
                    <a:p>
                      <a:pPr algn="ctr"/>
                      <a:r>
                        <a:rPr lang="en-US" sz="1400" dirty="0"/>
                        <a:t>-</a:t>
                      </a:r>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p>
                  </a:txBody>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1257984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1659" y="1739902"/>
            <a:ext cx="8686800" cy="1661993"/>
          </a:xfrm>
          <a:prstGeom prst="rect">
            <a:avLst/>
          </a:prstGeom>
          <a:noFill/>
        </p:spPr>
        <p:txBody>
          <a:bodyPr wrap="square" rtlCol="0">
            <a:spAutoFit/>
          </a:bodyPr>
          <a:lstStyle/>
          <a:p>
            <a:pPr>
              <a:lnSpc>
                <a:spcPct val="150000"/>
              </a:lnSpc>
            </a:pPr>
            <a:r>
              <a:rPr lang="en-US" sz="2000" b="1" dirty="0">
                <a:solidFill>
                  <a:srgbClr val="4F81BD"/>
                </a:solidFill>
              </a:rPr>
              <a:t>OUTLINE</a:t>
            </a:r>
          </a:p>
          <a:p>
            <a:pPr marL="914400" lvl="1" indent="-457200">
              <a:lnSpc>
                <a:spcPct val="130000"/>
              </a:lnSpc>
              <a:spcBef>
                <a:spcPts val="1200"/>
              </a:spcBef>
              <a:buSzPct val="70000"/>
              <a:buFont typeface="+mj-ea"/>
              <a:buAutoNum type="circleNumDbPlain"/>
            </a:pPr>
            <a:r>
              <a:rPr lang="en-US" sz="2000" dirty="0">
                <a:solidFill>
                  <a:srgbClr val="4F81BD"/>
                </a:solidFill>
              </a:rPr>
              <a:t>Configuration</a:t>
            </a:r>
          </a:p>
          <a:p>
            <a:pPr marL="914400" lvl="1" indent="-457200">
              <a:lnSpc>
                <a:spcPct val="130000"/>
              </a:lnSpc>
              <a:spcBef>
                <a:spcPts val="1200"/>
              </a:spcBef>
              <a:buSzPct val="70000"/>
              <a:buFont typeface="+mj-ea"/>
              <a:buAutoNum type="circleNumDbPlain"/>
            </a:pPr>
            <a:r>
              <a:rPr lang="en-US" sz="2000" dirty="0">
                <a:solidFill>
                  <a:srgbClr val="4F81BD">
                    <a:alpha val="30000"/>
                  </a:srgbClr>
                </a:solidFill>
              </a:rPr>
              <a:t>Calibration</a:t>
            </a:r>
          </a:p>
        </p:txBody>
      </p:sp>
      <p:sp>
        <p:nvSpPr>
          <p:cNvPr id="3" name="Date Placeholder 2"/>
          <p:cNvSpPr>
            <a:spLocks noGrp="1"/>
          </p:cNvSpPr>
          <p:nvPr>
            <p:ph type="dt" sz="half" idx="10"/>
          </p:nvPr>
        </p:nvSpPr>
        <p:spPr>
          <a:xfrm>
            <a:off x="603012" y="6356352"/>
            <a:ext cx="2814056" cy="365125"/>
          </a:xfrm>
        </p:spPr>
        <p:txBody>
          <a:bodyPr/>
          <a:lstStyle/>
          <a:p>
            <a:fld id="{B00B5E46-5E03-CD47-96F7-05A35DAFB8CF}" type="datetime1">
              <a:rPr lang="en-US" smtClean="0"/>
              <a:t>1/29/19</a:t>
            </a:fld>
            <a:endParaRPr lang="en-US" dirty="0"/>
          </a:p>
        </p:txBody>
      </p:sp>
      <p:sp>
        <p:nvSpPr>
          <p:cNvPr id="4" name="Slide Number Placeholder 3"/>
          <p:cNvSpPr>
            <a:spLocks noGrp="1"/>
          </p:cNvSpPr>
          <p:nvPr>
            <p:ph type="sldNum" sz="quarter" idx="12"/>
          </p:nvPr>
        </p:nvSpPr>
        <p:spPr>
          <a:xfrm>
            <a:off x="8643170" y="6356352"/>
            <a:ext cx="2814056" cy="365125"/>
          </a:xfrm>
        </p:spPr>
        <p:txBody>
          <a:bodyPr/>
          <a:lstStyle/>
          <a:p>
            <a:fld id="{B7F62631-D247-0E44-B808-5D23CBBA66F7}" type="slidenum">
              <a:rPr lang="en-US" smtClean="0"/>
              <a:pPr/>
              <a:t>3</a:t>
            </a:fld>
            <a:endParaRPr lang="en-US" dirty="0"/>
          </a:p>
        </p:txBody>
      </p:sp>
    </p:spTree>
    <p:extLst>
      <p:ext uri="{BB962C8B-B14F-4D97-AF65-F5344CB8AC3E}">
        <p14:creationId xmlns:p14="http://schemas.microsoft.com/office/powerpoint/2010/main" val="39482191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3764300"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ALPIDE Control Registers</a:t>
            </a:r>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30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89292155"/>
              </p:ext>
            </p:extLst>
          </p:nvPr>
        </p:nvGraphicFramePr>
        <p:xfrm>
          <a:off x="603012" y="748947"/>
          <a:ext cx="10284064" cy="5633720"/>
        </p:xfrm>
        <a:graphic>
          <a:graphicData uri="http://schemas.openxmlformats.org/drawingml/2006/table">
            <a:tbl>
              <a:tblPr firstRow="1" bandRow="1">
                <a:tableStyleId>{5C22544A-7EE6-4342-B048-85BDC9FD1C3A}</a:tableStyleId>
              </a:tblPr>
              <a:tblGrid>
                <a:gridCol w="1197213">
                  <a:extLst>
                    <a:ext uri="{9D8B030D-6E8A-4147-A177-3AD203B41FA5}">
                      <a16:colId xmlns:a16="http://schemas.microsoft.com/office/drawing/2014/main" val="20000"/>
                    </a:ext>
                  </a:extLst>
                </a:gridCol>
                <a:gridCol w="3919784">
                  <a:extLst>
                    <a:ext uri="{9D8B030D-6E8A-4147-A177-3AD203B41FA5}">
                      <a16:colId xmlns:a16="http://schemas.microsoft.com/office/drawing/2014/main" val="20001"/>
                    </a:ext>
                  </a:extLst>
                </a:gridCol>
                <a:gridCol w="1738231">
                  <a:extLst>
                    <a:ext uri="{9D8B030D-6E8A-4147-A177-3AD203B41FA5}">
                      <a16:colId xmlns:a16="http://schemas.microsoft.com/office/drawing/2014/main" val="20002"/>
                    </a:ext>
                  </a:extLst>
                </a:gridCol>
                <a:gridCol w="1714418">
                  <a:extLst>
                    <a:ext uri="{9D8B030D-6E8A-4147-A177-3AD203B41FA5}">
                      <a16:colId xmlns:a16="http://schemas.microsoft.com/office/drawing/2014/main" val="20003"/>
                    </a:ext>
                  </a:extLst>
                </a:gridCol>
                <a:gridCol w="1714418">
                  <a:extLst>
                    <a:ext uri="{9D8B030D-6E8A-4147-A177-3AD203B41FA5}">
                      <a16:colId xmlns:a16="http://schemas.microsoft.com/office/drawing/2014/main" val="20004"/>
                    </a:ext>
                  </a:extLst>
                </a:gridCol>
              </a:tblGrid>
              <a:tr h="370840">
                <a:tc>
                  <a:txBody>
                    <a:bodyPr/>
                    <a:lstStyle/>
                    <a:p>
                      <a:r>
                        <a:rPr lang="en-US" dirty="0"/>
                        <a:t>Address</a:t>
                      </a:r>
                    </a:p>
                  </a:txBody>
                  <a:tcPr/>
                </a:tc>
                <a:tc>
                  <a:txBody>
                    <a:bodyPr/>
                    <a:lstStyle/>
                    <a:p>
                      <a:r>
                        <a:rPr lang="en-US" dirty="0"/>
                        <a:t>Register</a:t>
                      </a:r>
                    </a:p>
                  </a:txBody>
                  <a:tcPr/>
                </a:tc>
                <a:tc>
                  <a:txBody>
                    <a:bodyPr/>
                    <a:lstStyle/>
                    <a:p>
                      <a:pPr algn="ctr"/>
                      <a:r>
                        <a:rPr lang="en-US" dirty="0"/>
                        <a:t>Broadcast</a:t>
                      </a:r>
                    </a:p>
                  </a:txBody>
                  <a:tcPr/>
                </a:tc>
                <a:tc>
                  <a:txBody>
                    <a:bodyPr/>
                    <a:lstStyle/>
                    <a:p>
                      <a:pPr algn="ctr"/>
                      <a:r>
                        <a:rPr lang="en-US" dirty="0"/>
                        <a:t>Single cast</a:t>
                      </a:r>
                    </a:p>
                  </a:txBody>
                  <a:tcPr/>
                </a:tc>
                <a:tc>
                  <a:txBody>
                    <a:bodyPr/>
                    <a:lstStyle/>
                    <a:p>
                      <a:pPr algn="ctr"/>
                      <a:r>
                        <a:rPr lang="en-US" dirty="0"/>
                        <a:t>Monitor</a:t>
                      </a:r>
                    </a:p>
                  </a:txBody>
                  <a:tcPr/>
                </a:tc>
                <a:extLst>
                  <a:ext uri="{0D108BD9-81ED-4DB2-BD59-A6C34878D82A}">
                    <a16:rowId xmlns:a16="http://schemas.microsoft.com/office/drawing/2014/main" val="10000"/>
                  </a:ext>
                </a:extLst>
              </a:tr>
              <a:tr h="370840">
                <a:tc>
                  <a:txBody>
                    <a:bodyPr/>
                    <a:lstStyle/>
                    <a:p>
                      <a:r>
                        <a:rPr lang="en-US" sz="1400" dirty="0"/>
                        <a:t>0x000E</a:t>
                      </a:r>
                    </a:p>
                  </a:txBody>
                  <a:tcPr/>
                </a:tc>
                <a:tc>
                  <a:txBody>
                    <a:bodyPr/>
                    <a:lstStyle/>
                    <a:p>
                      <a:r>
                        <a:rPr lang="en-US" sz="1400" dirty="0"/>
                        <a:t>DCLK</a:t>
                      </a:r>
                      <a:r>
                        <a:rPr lang="en-US" sz="1400" baseline="0" dirty="0"/>
                        <a:t> / MCLK DAC Settings</a:t>
                      </a:r>
                      <a:endParaRPr lang="en-US" sz="1400" dirty="0"/>
                    </a:p>
                  </a:txBody>
                  <a:tcPr/>
                </a:tc>
                <a:tc>
                  <a:txBody>
                    <a:bodyPr/>
                    <a:lstStyle/>
                    <a:p>
                      <a:pPr algn="ctr"/>
                      <a:r>
                        <a:rPr lang="en-US" sz="1400" dirty="0">
                          <a:solidFill>
                            <a:srgbClr val="00B050"/>
                          </a:solidFill>
                        </a:rPr>
                        <a:t>?</a:t>
                      </a:r>
                      <a:endParaRPr lang="en-US" sz="1400" dirty="0"/>
                    </a:p>
                  </a:txBody>
                  <a:tcPr/>
                </a:tc>
                <a:tc>
                  <a:txBody>
                    <a:bodyPr/>
                    <a:lstStyle/>
                    <a:p>
                      <a:pPr algn="ctr"/>
                      <a:r>
                        <a:rPr lang="en-US" sz="1400" dirty="0">
                          <a:solidFill>
                            <a:srgbClr val="00B050"/>
                          </a:solidFill>
                        </a:rPr>
                        <a:t>✓</a:t>
                      </a:r>
                      <a:endParaRPr lang="en-US" sz="1400" dirty="0"/>
                    </a:p>
                  </a:txBody>
                  <a:tcPr/>
                </a:tc>
                <a:tc>
                  <a:txBody>
                    <a:bodyPr/>
                    <a:lstStyle/>
                    <a:p>
                      <a:pPr algn="ctr"/>
                      <a:endParaRPr lang="en-US" sz="1400" dirty="0"/>
                    </a:p>
                  </a:txBody>
                  <a:tcPr/>
                </a:tc>
                <a:extLst>
                  <a:ext uri="{0D108BD9-81ED-4DB2-BD59-A6C34878D82A}">
                    <a16:rowId xmlns:a16="http://schemas.microsoft.com/office/drawing/2014/main" val="10001"/>
                  </a:ext>
                </a:extLst>
              </a:tr>
              <a:tr h="370840">
                <a:tc>
                  <a:txBody>
                    <a:bodyPr/>
                    <a:lstStyle/>
                    <a:p>
                      <a:r>
                        <a:rPr lang="en-US" sz="1400" dirty="0"/>
                        <a:t>0x000F</a:t>
                      </a:r>
                    </a:p>
                  </a:txBody>
                  <a:tcPr/>
                </a:tc>
                <a:tc>
                  <a:txBody>
                    <a:bodyPr/>
                    <a:lstStyle/>
                    <a:p>
                      <a:r>
                        <a:rPr lang="en-US" sz="1400" dirty="0"/>
                        <a:t>CMU Buffer</a:t>
                      </a:r>
                      <a:r>
                        <a:rPr lang="en-US" sz="1400" baseline="0" dirty="0"/>
                        <a:t> DAC Settings</a:t>
                      </a:r>
                      <a:endParaRPr lang="en-US" sz="1400" dirty="0"/>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p>
                  </a:txBody>
                  <a:tcPr/>
                </a:tc>
                <a:tc>
                  <a:txBody>
                    <a:bodyPr/>
                    <a:lstStyle/>
                    <a:p>
                      <a:pPr algn="ctr"/>
                      <a:r>
                        <a:rPr lang="en-US" sz="1400" dirty="0">
                          <a:solidFill>
                            <a:srgbClr val="00B050"/>
                          </a:solidFill>
                        </a:rPr>
                        <a:t>✓</a:t>
                      </a:r>
                      <a:endParaRPr lang="en-US" sz="1400" dirty="0"/>
                    </a:p>
                  </a:txBody>
                  <a:tcPr/>
                </a:tc>
                <a:tc>
                  <a:txBody>
                    <a:bodyPr/>
                    <a:lstStyle/>
                    <a:p>
                      <a:pPr algn="ctr"/>
                      <a:endParaRPr lang="en-US" sz="1400" dirty="0"/>
                    </a:p>
                  </a:txBody>
                  <a:tcPr/>
                </a:tc>
                <a:extLst>
                  <a:ext uri="{0D108BD9-81ED-4DB2-BD59-A6C34878D82A}">
                    <a16:rowId xmlns:a16="http://schemas.microsoft.com/office/drawing/2014/main" val="10002"/>
                  </a:ext>
                </a:extLst>
              </a:tr>
              <a:tr h="370840">
                <a:tc>
                  <a:txBody>
                    <a:bodyPr/>
                    <a:lstStyle/>
                    <a:p>
                      <a:r>
                        <a:rPr lang="en-US" sz="1400" dirty="0"/>
                        <a:t>0x0010</a:t>
                      </a:r>
                    </a:p>
                  </a:txBody>
                  <a:tcPr/>
                </a:tc>
                <a:tc>
                  <a:txBody>
                    <a:bodyPr/>
                    <a:lstStyle/>
                    <a:p>
                      <a:r>
                        <a:rPr lang="en-US" sz="1400" dirty="0"/>
                        <a:t>CMU / DMU </a:t>
                      </a:r>
                      <a:r>
                        <a:rPr lang="en-US" sz="1400" dirty="0" err="1"/>
                        <a:t>Config</a:t>
                      </a:r>
                      <a:r>
                        <a:rPr lang="en-US" sz="1400" dirty="0"/>
                        <a:t> Register</a:t>
                      </a:r>
                    </a:p>
                  </a:txBody>
                  <a:tcPr/>
                </a:tc>
                <a:tc>
                  <a:txBody>
                    <a:bodyPr/>
                    <a:lstStyle/>
                    <a:p>
                      <a:pPr algn="ctr"/>
                      <a:r>
                        <a:rPr lang="en-US" sz="1400" dirty="0">
                          <a:solidFill>
                            <a:srgbClr val="00B050"/>
                          </a:solidFill>
                        </a:rPr>
                        <a:t>?</a:t>
                      </a:r>
                      <a:endParaRPr lang="en-US" sz="1400" dirty="0"/>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p>
                  </a:txBody>
                  <a:tcPr/>
                </a:tc>
                <a:tc>
                  <a:txBody>
                    <a:bodyPr/>
                    <a:lstStyle/>
                    <a:p>
                      <a:pPr algn="ctr"/>
                      <a:endParaRPr lang="en-US" sz="1400" dirty="0">
                        <a:solidFill>
                          <a:srgbClr val="00B050"/>
                        </a:solidFill>
                      </a:endParaRPr>
                    </a:p>
                  </a:txBody>
                  <a:tcPr/>
                </a:tc>
                <a:extLst>
                  <a:ext uri="{0D108BD9-81ED-4DB2-BD59-A6C34878D82A}">
                    <a16:rowId xmlns:a16="http://schemas.microsoft.com/office/drawing/2014/main" val="10003"/>
                  </a:ext>
                </a:extLst>
              </a:tr>
              <a:tr h="370840">
                <a:tc>
                  <a:txBody>
                    <a:bodyPr/>
                    <a:lstStyle/>
                    <a:p>
                      <a:r>
                        <a:rPr lang="en-US" sz="1400" dirty="0"/>
                        <a:t>0x0011</a:t>
                      </a:r>
                    </a:p>
                  </a:txBody>
                  <a:tcPr/>
                </a:tc>
                <a:tc>
                  <a:txBody>
                    <a:bodyPr/>
                    <a:lstStyle/>
                    <a:p>
                      <a:r>
                        <a:rPr lang="en-US" sz="1400" dirty="0"/>
                        <a:t>CMU / DMU Status Register</a:t>
                      </a:r>
                    </a:p>
                  </a:txBody>
                  <a:tcPr/>
                </a:tc>
                <a:tc>
                  <a:txBody>
                    <a:bodyPr/>
                    <a:lstStyle/>
                    <a:p>
                      <a:pPr algn="ctr"/>
                      <a:r>
                        <a:rPr lang="en-US" sz="1400" dirty="0"/>
                        <a:t>-</a:t>
                      </a:r>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chemeClr val="tx1">
                              <a:lumMod val="85000"/>
                              <a:lumOff val="15000"/>
                            </a:schemeClr>
                          </a:solidFill>
                        </a:rPr>
                        <a:t>-</a:t>
                      </a:r>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p>
                  </a:txBody>
                  <a:tcPr/>
                </a:tc>
                <a:extLst>
                  <a:ext uri="{0D108BD9-81ED-4DB2-BD59-A6C34878D82A}">
                    <a16:rowId xmlns:a16="http://schemas.microsoft.com/office/drawing/2014/main" val="10004"/>
                  </a:ext>
                </a:extLst>
              </a:tr>
              <a:tr h="370840">
                <a:tc>
                  <a:txBody>
                    <a:bodyPr/>
                    <a:lstStyle/>
                    <a:p>
                      <a:r>
                        <a:rPr lang="en-US" sz="1400" dirty="0"/>
                        <a:t>0x0012</a:t>
                      </a:r>
                    </a:p>
                  </a:txBody>
                  <a:tcPr/>
                </a:tc>
                <a:tc>
                  <a:txBody>
                    <a:bodyPr/>
                    <a:lstStyle/>
                    <a:p>
                      <a:r>
                        <a:rPr lang="en-US" sz="1400" dirty="0"/>
                        <a:t>DMU Data FIFO</a:t>
                      </a:r>
                      <a:r>
                        <a:rPr lang="en-US" sz="1400" baseline="0" dirty="0"/>
                        <a:t> [15:0]</a:t>
                      </a:r>
                      <a:endParaRPr lang="en-US" sz="1400" dirty="0"/>
                    </a:p>
                  </a:txBody>
                  <a:tcPr/>
                </a:tc>
                <a:tc>
                  <a:txBody>
                    <a:bodyPr/>
                    <a:lstStyle/>
                    <a:p>
                      <a:pPr algn="ctr"/>
                      <a:r>
                        <a:rPr lang="en-US" sz="1400" dirty="0"/>
                        <a:t>-</a:t>
                      </a:r>
                    </a:p>
                  </a:txBody>
                  <a:tcPr/>
                </a:tc>
                <a:tc>
                  <a:txBody>
                    <a:bodyPr/>
                    <a:lstStyle/>
                    <a:p>
                      <a:pPr algn="ctr"/>
                      <a:r>
                        <a:rPr lang="en-US" sz="1400" dirty="0"/>
                        <a:t>-</a:t>
                      </a:r>
                    </a:p>
                  </a:txBody>
                  <a:tcPr/>
                </a:tc>
                <a:tc>
                  <a:txBody>
                    <a:bodyPr/>
                    <a:lstStyle/>
                    <a:p>
                      <a:pPr algn="ctr"/>
                      <a:endParaRPr lang="en-US" sz="1400"/>
                    </a:p>
                  </a:txBody>
                  <a:tcPr/>
                </a:tc>
                <a:extLst>
                  <a:ext uri="{0D108BD9-81ED-4DB2-BD59-A6C34878D82A}">
                    <a16:rowId xmlns:a16="http://schemas.microsoft.com/office/drawing/2014/main" val="10005"/>
                  </a:ext>
                </a:extLst>
              </a:tr>
              <a:tr h="370840">
                <a:tc>
                  <a:txBody>
                    <a:bodyPr/>
                    <a:lstStyle/>
                    <a:p>
                      <a:r>
                        <a:rPr lang="en-US" sz="1400" dirty="0"/>
                        <a:t>0x0013</a:t>
                      </a:r>
                    </a:p>
                  </a:txBody>
                  <a:tcPr/>
                </a:tc>
                <a:tc>
                  <a:txBody>
                    <a:bodyPr/>
                    <a:lstStyle/>
                    <a:p>
                      <a:pPr marL="0" marR="0" indent="0" algn="l" defTabSz="582061" rtl="0" eaLnBrk="1" fontAlgn="auto" latinLnBrk="0" hangingPunct="1">
                        <a:lnSpc>
                          <a:spcPct val="100000"/>
                        </a:lnSpc>
                        <a:spcBef>
                          <a:spcPts val="0"/>
                        </a:spcBef>
                        <a:spcAft>
                          <a:spcPts val="0"/>
                        </a:spcAft>
                        <a:buClrTx/>
                        <a:buSzTx/>
                        <a:buFontTx/>
                        <a:buNone/>
                        <a:tabLst/>
                        <a:defRPr/>
                      </a:pPr>
                      <a:r>
                        <a:rPr lang="en-US" sz="1400" dirty="0"/>
                        <a:t>DMU Data FIFO</a:t>
                      </a:r>
                      <a:r>
                        <a:rPr lang="en-US" sz="1400" baseline="0" dirty="0"/>
                        <a:t> [23:16]</a:t>
                      </a:r>
                      <a:endParaRPr lang="en-US" sz="1400" dirty="0"/>
                    </a:p>
                  </a:txBody>
                  <a:tcPr/>
                </a:tc>
                <a:tc>
                  <a:txBody>
                    <a:bodyPr/>
                    <a:lstStyle/>
                    <a:p>
                      <a:pPr algn="ctr"/>
                      <a:r>
                        <a:rPr lang="en-US" sz="1400" dirty="0"/>
                        <a:t>-</a:t>
                      </a:r>
                    </a:p>
                  </a:txBody>
                  <a:tcPr/>
                </a:tc>
                <a:tc>
                  <a:txBody>
                    <a:bodyPr/>
                    <a:lstStyle/>
                    <a:p>
                      <a:pPr algn="ctr"/>
                      <a:r>
                        <a:rPr lang="en-US" sz="1400" dirty="0"/>
                        <a:t>-</a:t>
                      </a:r>
                    </a:p>
                  </a:txBody>
                  <a:tcPr/>
                </a:tc>
                <a:tc>
                  <a:txBody>
                    <a:bodyPr/>
                    <a:lstStyle/>
                    <a:p>
                      <a:pPr algn="ctr"/>
                      <a:endParaRPr lang="en-US" sz="1400"/>
                    </a:p>
                  </a:txBody>
                  <a:tcPr/>
                </a:tc>
                <a:extLst>
                  <a:ext uri="{0D108BD9-81ED-4DB2-BD59-A6C34878D82A}">
                    <a16:rowId xmlns:a16="http://schemas.microsoft.com/office/drawing/2014/main" val="10006"/>
                  </a:ext>
                </a:extLst>
              </a:tr>
              <a:tr h="370840">
                <a:tc>
                  <a:txBody>
                    <a:bodyPr/>
                    <a:lstStyle/>
                    <a:p>
                      <a:r>
                        <a:rPr lang="en-US" sz="1400" dirty="0"/>
                        <a:t>0x0014</a:t>
                      </a:r>
                    </a:p>
                  </a:txBody>
                  <a:tcPr/>
                </a:tc>
                <a:tc>
                  <a:txBody>
                    <a:bodyPr/>
                    <a:lstStyle/>
                    <a:p>
                      <a:pPr marL="0" marR="0" indent="0" algn="l" defTabSz="582061" rtl="0" eaLnBrk="1" fontAlgn="auto" latinLnBrk="0" hangingPunct="1">
                        <a:lnSpc>
                          <a:spcPct val="100000"/>
                        </a:lnSpc>
                        <a:spcBef>
                          <a:spcPts val="0"/>
                        </a:spcBef>
                        <a:spcAft>
                          <a:spcPts val="0"/>
                        </a:spcAft>
                        <a:buClrTx/>
                        <a:buSzTx/>
                        <a:buFontTx/>
                        <a:buNone/>
                        <a:tabLst/>
                        <a:defRPr/>
                      </a:pPr>
                      <a:r>
                        <a:rPr lang="en-US" sz="1400" dirty="0"/>
                        <a:t>DTU </a:t>
                      </a:r>
                      <a:r>
                        <a:rPr lang="en-US" sz="1400" dirty="0" err="1"/>
                        <a:t>Config</a:t>
                      </a:r>
                      <a:r>
                        <a:rPr lang="en-US" sz="1400" baseline="0" dirty="0"/>
                        <a:t> Register</a:t>
                      </a:r>
                      <a:endParaRPr lang="en-US" sz="1400" dirty="0"/>
                    </a:p>
                  </a:txBody>
                  <a:tcPr/>
                </a:tc>
                <a:tc>
                  <a:txBody>
                    <a:bodyPr/>
                    <a:lstStyle/>
                    <a:p>
                      <a:pPr algn="ctr"/>
                      <a:r>
                        <a:rPr lang="en-US" sz="1400" dirty="0">
                          <a:solidFill>
                            <a:srgbClr val="00B050"/>
                          </a:solidFill>
                        </a:rPr>
                        <a:t>? (x2)</a:t>
                      </a:r>
                      <a:endParaRPr lang="en-US" sz="1400" dirty="0"/>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 (x2)</a:t>
                      </a:r>
                    </a:p>
                  </a:txBody>
                  <a:tcPr/>
                </a:tc>
                <a:tc>
                  <a:txBody>
                    <a:bodyPr/>
                    <a:lstStyle/>
                    <a:p>
                      <a:pPr algn="ctr"/>
                      <a:endParaRPr lang="en-US" sz="1400" dirty="0"/>
                    </a:p>
                  </a:txBody>
                  <a:tcPr/>
                </a:tc>
                <a:extLst>
                  <a:ext uri="{0D108BD9-81ED-4DB2-BD59-A6C34878D82A}">
                    <a16:rowId xmlns:a16="http://schemas.microsoft.com/office/drawing/2014/main" val="10007"/>
                  </a:ext>
                </a:extLst>
              </a:tr>
              <a:tr h="370840">
                <a:tc>
                  <a:txBody>
                    <a:bodyPr/>
                    <a:lstStyle/>
                    <a:p>
                      <a:r>
                        <a:rPr lang="en-US" sz="1400" dirty="0"/>
                        <a:t>0x0015</a:t>
                      </a:r>
                    </a:p>
                  </a:txBody>
                  <a:tcPr/>
                </a:tc>
                <a:tc>
                  <a:txBody>
                    <a:bodyPr/>
                    <a:lstStyle/>
                    <a:p>
                      <a:r>
                        <a:rPr lang="en-US" sz="1400" dirty="0"/>
                        <a:t>DTU DAC Register</a:t>
                      </a:r>
                      <a:r>
                        <a:rPr lang="en-US" sz="1400" baseline="0" dirty="0"/>
                        <a:t> </a:t>
                      </a:r>
                      <a:endParaRPr lang="en-US" sz="1400" dirty="0"/>
                    </a:p>
                  </a:txBody>
                  <a:tcPr/>
                </a:tc>
                <a:tc>
                  <a:txBody>
                    <a:bodyPr/>
                    <a:lstStyle/>
                    <a:p>
                      <a:pPr algn="ctr"/>
                      <a:r>
                        <a:rPr lang="en-US" sz="1400" dirty="0">
                          <a:solidFill>
                            <a:srgbClr val="00B050"/>
                          </a:solidFill>
                        </a:rPr>
                        <a:t>?</a:t>
                      </a:r>
                      <a:endParaRPr lang="en-US" sz="1400" dirty="0"/>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p>
                  </a:txBody>
                  <a:tcPr/>
                </a:tc>
                <a:tc>
                  <a:txBody>
                    <a:bodyPr/>
                    <a:lstStyle/>
                    <a:p>
                      <a:pPr algn="ctr"/>
                      <a:endParaRPr lang="en-US" sz="1400"/>
                    </a:p>
                  </a:txBody>
                  <a:tcPr/>
                </a:tc>
                <a:extLst>
                  <a:ext uri="{0D108BD9-81ED-4DB2-BD59-A6C34878D82A}">
                    <a16:rowId xmlns:a16="http://schemas.microsoft.com/office/drawing/2014/main" val="10008"/>
                  </a:ext>
                </a:extLst>
              </a:tr>
              <a:tr h="370840">
                <a:tc>
                  <a:txBody>
                    <a:bodyPr/>
                    <a:lstStyle/>
                    <a:p>
                      <a:r>
                        <a:rPr lang="en-US" sz="1400" dirty="0"/>
                        <a:t>0x0016</a:t>
                      </a:r>
                    </a:p>
                  </a:txBody>
                  <a:tcPr/>
                </a:tc>
                <a:tc>
                  <a:txBody>
                    <a:bodyPr/>
                    <a:lstStyle/>
                    <a:p>
                      <a:r>
                        <a:rPr lang="en-US" sz="1400" dirty="0"/>
                        <a:t>DTU PLL Lock Register 1</a:t>
                      </a:r>
                    </a:p>
                  </a:txBody>
                  <a:tcPr/>
                </a:tc>
                <a:tc>
                  <a:txBody>
                    <a:bodyPr/>
                    <a:lstStyle/>
                    <a:p>
                      <a:pPr algn="ctr"/>
                      <a:r>
                        <a:rPr lang="en-US" sz="1400" dirty="0"/>
                        <a:t>-</a:t>
                      </a:r>
                    </a:p>
                  </a:txBody>
                  <a:tcPr/>
                </a:tc>
                <a:tc>
                  <a:txBody>
                    <a:bodyPr/>
                    <a:lstStyle/>
                    <a:p>
                      <a:pPr algn="ctr"/>
                      <a:r>
                        <a:rPr lang="en-US" sz="1400" dirty="0"/>
                        <a:t>-</a:t>
                      </a:r>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p>
                  </a:txBody>
                  <a:tcPr/>
                </a:tc>
                <a:extLst>
                  <a:ext uri="{0D108BD9-81ED-4DB2-BD59-A6C34878D82A}">
                    <a16:rowId xmlns:a16="http://schemas.microsoft.com/office/drawing/2014/main" val="10009"/>
                  </a:ext>
                </a:extLst>
              </a:tr>
              <a:tr h="370840">
                <a:tc>
                  <a:txBody>
                    <a:bodyPr/>
                    <a:lstStyle/>
                    <a:p>
                      <a:r>
                        <a:rPr lang="en-US" sz="1400" dirty="0"/>
                        <a:t>0x0017</a:t>
                      </a:r>
                    </a:p>
                  </a:txBody>
                  <a:tcPr/>
                </a:tc>
                <a:tc>
                  <a:txBody>
                    <a:bodyPr/>
                    <a:lstStyle/>
                    <a:p>
                      <a:r>
                        <a:rPr lang="en-US" sz="1400" dirty="0"/>
                        <a:t>DTU PLL</a:t>
                      </a:r>
                      <a:r>
                        <a:rPr lang="en-US" sz="1400" baseline="0" dirty="0"/>
                        <a:t> Lock Register 2</a:t>
                      </a:r>
                      <a:endParaRPr lang="en-US" sz="1400" dirty="0"/>
                    </a:p>
                  </a:txBody>
                  <a:tcPr/>
                </a:tc>
                <a:tc>
                  <a:txBody>
                    <a:bodyPr/>
                    <a:lstStyle/>
                    <a:p>
                      <a:pPr algn="ctr"/>
                      <a:r>
                        <a:rPr lang="en-US" sz="1400" dirty="0">
                          <a:solidFill>
                            <a:srgbClr val="00B050"/>
                          </a:solidFill>
                        </a:rPr>
                        <a:t>✓</a:t>
                      </a:r>
                      <a:endParaRPr lang="en-US" sz="1400" dirty="0"/>
                    </a:p>
                  </a:txBody>
                  <a:tcPr/>
                </a:tc>
                <a:tc>
                  <a:txBody>
                    <a:bodyPr/>
                    <a:lstStyle/>
                    <a:p>
                      <a:pPr algn="ctr"/>
                      <a:r>
                        <a:rPr lang="en-US" sz="1400" dirty="0"/>
                        <a:t>-</a:t>
                      </a:r>
                    </a:p>
                  </a:txBody>
                  <a:tcPr/>
                </a:tc>
                <a:tc>
                  <a:txBody>
                    <a:bodyPr/>
                    <a:lstStyle/>
                    <a:p>
                      <a:pPr algn="ctr"/>
                      <a:endParaRPr lang="en-US" sz="1400"/>
                    </a:p>
                  </a:txBody>
                  <a:tcPr/>
                </a:tc>
                <a:extLst>
                  <a:ext uri="{0D108BD9-81ED-4DB2-BD59-A6C34878D82A}">
                    <a16:rowId xmlns:a16="http://schemas.microsoft.com/office/drawing/2014/main" val="10010"/>
                  </a:ext>
                </a:extLst>
              </a:tr>
              <a:tr h="370840">
                <a:tc>
                  <a:txBody>
                    <a:bodyPr/>
                    <a:lstStyle/>
                    <a:p>
                      <a:r>
                        <a:rPr lang="en-US" sz="1400" dirty="0"/>
                        <a:t>0x0018</a:t>
                      </a:r>
                    </a:p>
                  </a:txBody>
                  <a:tcPr/>
                </a:tc>
                <a:tc>
                  <a:txBody>
                    <a:bodyPr/>
                    <a:lstStyle/>
                    <a:p>
                      <a:pPr marL="0" marR="0" indent="0" algn="l" defTabSz="582061" rtl="0" eaLnBrk="1" fontAlgn="auto" latinLnBrk="0" hangingPunct="1">
                        <a:lnSpc>
                          <a:spcPct val="100000"/>
                        </a:lnSpc>
                        <a:spcBef>
                          <a:spcPts val="0"/>
                        </a:spcBef>
                        <a:spcAft>
                          <a:spcPts val="0"/>
                        </a:spcAft>
                        <a:buClrTx/>
                        <a:buSzTx/>
                        <a:buFontTx/>
                        <a:buNone/>
                        <a:tabLst/>
                        <a:defRPr/>
                      </a:pPr>
                      <a:r>
                        <a:rPr lang="en-US" sz="1400" dirty="0"/>
                        <a:t>DTU Test Register 1</a:t>
                      </a:r>
                    </a:p>
                  </a:txBody>
                  <a:tcPr/>
                </a:tc>
                <a:tc>
                  <a:txBody>
                    <a:bodyPr/>
                    <a:lstStyle/>
                    <a:p>
                      <a:pPr algn="ctr"/>
                      <a:r>
                        <a:rPr lang="en-US" sz="1400" dirty="0"/>
                        <a:t>-</a:t>
                      </a:r>
                    </a:p>
                  </a:txBody>
                  <a:tcPr/>
                </a:tc>
                <a:tc>
                  <a:txBody>
                    <a:bodyPr/>
                    <a:lstStyle/>
                    <a:p>
                      <a:pPr algn="ctr"/>
                      <a:r>
                        <a:rPr lang="en-US" sz="1400" dirty="0"/>
                        <a:t>-</a:t>
                      </a:r>
                    </a:p>
                  </a:txBody>
                  <a:tcPr/>
                </a:tc>
                <a:tc>
                  <a:txBody>
                    <a:bodyPr/>
                    <a:lstStyle/>
                    <a:p>
                      <a:pPr algn="ctr"/>
                      <a:endParaRPr lang="en-US" sz="1400"/>
                    </a:p>
                  </a:txBody>
                  <a:tcPr/>
                </a:tc>
                <a:extLst>
                  <a:ext uri="{0D108BD9-81ED-4DB2-BD59-A6C34878D82A}">
                    <a16:rowId xmlns:a16="http://schemas.microsoft.com/office/drawing/2014/main" val="10011"/>
                  </a:ext>
                </a:extLst>
              </a:tr>
              <a:tr h="370840">
                <a:tc>
                  <a:txBody>
                    <a:bodyPr/>
                    <a:lstStyle/>
                    <a:p>
                      <a:r>
                        <a:rPr lang="en-US" sz="1400" dirty="0"/>
                        <a:t>0x0019</a:t>
                      </a:r>
                    </a:p>
                  </a:txBody>
                  <a:tcPr/>
                </a:tc>
                <a:tc>
                  <a:txBody>
                    <a:bodyPr/>
                    <a:lstStyle/>
                    <a:p>
                      <a:pPr marL="0" marR="0" indent="0" algn="l" defTabSz="582061" rtl="0" eaLnBrk="1" fontAlgn="auto" latinLnBrk="0" hangingPunct="1">
                        <a:lnSpc>
                          <a:spcPct val="100000"/>
                        </a:lnSpc>
                        <a:spcBef>
                          <a:spcPts val="0"/>
                        </a:spcBef>
                        <a:spcAft>
                          <a:spcPts val="0"/>
                        </a:spcAft>
                        <a:buClrTx/>
                        <a:buSzTx/>
                        <a:buFontTx/>
                        <a:buNone/>
                        <a:tabLst/>
                        <a:defRPr/>
                      </a:pPr>
                      <a:r>
                        <a:rPr lang="en-US" sz="1400" dirty="0"/>
                        <a:t>DTU Test Register 2</a:t>
                      </a:r>
                    </a:p>
                  </a:txBody>
                  <a:tcPr/>
                </a:tc>
                <a:tc>
                  <a:txBody>
                    <a:bodyPr/>
                    <a:lstStyle/>
                    <a:p>
                      <a:pPr algn="ctr"/>
                      <a:r>
                        <a:rPr lang="en-US" sz="1400" dirty="0">
                          <a:solidFill>
                            <a:schemeClr val="tx1">
                              <a:lumMod val="85000"/>
                              <a:lumOff val="15000"/>
                            </a:schemeClr>
                          </a:solidFill>
                        </a:rPr>
                        <a:t>-</a:t>
                      </a:r>
                    </a:p>
                  </a:txBody>
                  <a:tcPr/>
                </a:tc>
                <a:tc>
                  <a:txBody>
                    <a:bodyPr/>
                    <a:lstStyle/>
                    <a:p>
                      <a:pPr algn="ctr"/>
                      <a:r>
                        <a:rPr lang="en-US" sz="1400" dirty="0"/>
                        <a:t>-</a:t>
                      </a:r>
                    </a:p>
                  </a:txBody>
                  <a:tcPr/>
                </a:tc>
                <a:tc>
                  <a:txBody>
                    <a:bodyPr/>
                    <a:lstStyle/>
                    <a:p>
                      <a:pPr algn="ctr"/>
                      <a:endParaRPr lang="en-US" sz="1400"/>
                    </a:p>
                  </a:txBody>
                  <a:tcPr/>
                </a:tc>
                <a:extLst>
                  <a:ext uri="{0D108BD9-81ED-4DB2-BD59-A6C34878D82A}">
                    <a16:rowId xmlns:a16="http://schemas.microsoft.com/office/drawing/2014/main" val="10012"/>
                  </a:ext>
                </a:extLst>
              </a:tr>
              <a:tr h="370840">
                <a:tc>
                  <a:txBody>
                    <a:bodyPr/>
                    <a:lstStyle/>
                    <a:p>
                      <a:r>
                        <a:rPr lang="en-US" sz="1400" dirty="0"/>
                        <a:t>0x001A</a:t>
                      </a:r>
                    </a:p>
                  </a:txBody>
                  <a:tcPr/>
                </a:tc>
                <a:tc>
                  <a:txBody>
                    <a:bodyPr/>
                    <a:lstStyle/>
                    <a:p>
                      <a:pPr marL="0" marR="0" indent="0" algn="l" defTabSz="582061" rtl="0" eaLnBrk="1" fontAlgn="auto" latinLnBrk="0" hangingPunct="1">
                        <a:lnSpc>
                          <a:spcPct val="100000"/>
                        </a:lnSpc>
                        <a:spcBef>
                          <a:spcPts val="0"/>
                        </a:spcBef>
                        <a:spcAft>
                          <a:spcPts val="0"/>
                        </a:spcAft>
                        <a:buClrTx/>
                        <a:buSzTx/>
                        <a:buFontTx/>
                        <a:buNone/>
                        <a:tabLst/>
                        <a:defRPr/>
                      </a:pPr>
                      <a:r>
                        <a:rPr lang="en-US" sz="1400" dirty="0"/>
                        <a:t>DTU Test Register 3</a:t>
                      </a:r>
                    </a:p>
                  </a:txBody>
                  <a:tcPr/>
                </a:tc>
                <a:tc>
                  <a:txBody>
                    <a:bodyPr/>
                    <a:lstStyle/>
                    <a:p>
                      <a:pPr algn="ctr"/>
                      <a:r>
                        <a:rPr lang="en-US" sz="1400" dirty="0">
                          <a:solidFill>
                            <a:schemeClr val="tx1">
                              <a:lumMod val="85000"/>
                              <a:lumOff val="15000"/>
                            </a:schemeClr>
                          </a:solidFill>
                        </a:rPr>
                        <a:t>-</a:t>
                      </a:r>
                    </a:p>
                  </a:txBody>
                  <a:tcPr/>
                </a:tc>
                <a:tc>
                  <a:txBody>
                    <a:bodyPr/>
                    <a:lstStyle/>
                    <a:p>
                      <a:pPr algn="ctr"/>
                      <a:r>
                        <a:rPr lang="en-US" sz="1400" dirty="0"/>
                        <a:t>-</a:t>
                      </a:r>
                    </a:p>
                  </a:txBody>
                  <a:tcPr/>
                </a:tc>
                <a:tc>
                  <a:txBody>
                    <a:bodyPr/>
                    <a:lstStyle/>
                    <a:p>
                      <a:pPr algn="ctr"/>
                      <a:endParaRPr lang="en-US" sz="1400"/>
                    </a:p>
                  </a:txBody>
                  <a:tcPr/>
                </a:tc>
                <a:extLst>
                  <a:ext uri="{0D108BD9-81ED-4DB2-BD59-A6C34878D82A}">
                    <a16:rowId xmlns:a16="http://schemas.microsoft.com/office/drawing/2014/main" val="10013"/>
                  </a:ext>
                </a:extLst>
              </a:tr>
              <a:tr h="370840">
                <a:tc>
                  <a:txBody>
                    <a:bodyPr/>
                    <a:lstStyle/>
                    <a:p>
                      <a:r>
                        <a:rPr lang="en-US" sz="1400" dirty="0"/>
                        <a:t>0x001B</a:t>
                      </a:r>
                    </a:p>
                  </a:txBody>
                  <a:tcPr/>
                </a:tc>
                <a:tc>
                  <a:txBody>
                    <a:bodyPr/>
                    <a:lstStyle/>
                    <a:p>
                      <a:pPr marL="0" marR="0" indent="0" algn="l" defTabSz="582061" rtl="0" eaLnBrk="1" fontAlgn="auto" latinLnBrk="0" hangingPunct="1">
                        <a:lnSpc>
                          <a:spcPct val="100000"/>
                        </a:lnSpc>
                        <a:spcBef>
                          <a:spcPts val="0"/>
                        </a:spcBef>
                        <a:spcAft>
                          <a:spcPts val="0"/>
                        </a:spcAft>
                        <a:buClrTx/>
                        <a:buSzTx/>
                        <a:buFontTx/>
                        <a:buNone/>
                        <a:tabLst/>
                        <a:defRPr/>
                      </a:pPr>
                      <a:r>
                        <a:rPr lang="en-US" sz="1400" dirty="0"/>
                        <a:t>BUSY min width</a:t>
                      </a:r>
                    </a:p>
                  </a:txBody>
                  <a:tcPr/>
                </a:tc>
                <a:tc>
                  <a:txBody>
                    <a:bodyPr/>
                    <a:lstStyle/>
                    <a:p>
                      <a:pPr algn="ctr"/>
                      <a:r>
                        <a:rPr lang="en-US" sz="1400" dirty="0">
                          <a:solidFill>
                            <a:srgbClr val="00B050"/>
                          </a:solidFill>
                        </a:rPr>
                        <a:t>✓</a:t>
                      </a:r>
                      <a:endParaRPr lang="en-US" sz="1400" dirty="0"/>
                    </a:p>
                  </a:txBody>
                  <a:tcPr/>
                </a:tc>
                <a:tc>
                  <a:txBody>
                    <a:bodyPr/>
                    <a:lstStyle/>
                    <a:p>
                      <a:pPr algn="ctr"/>
                      <a:r>
                        <a:rPr lang="en-US" sz="1400" dirty="0"/>
                        <a:t>-</a:t>
                      </a:r>
                    </a:p>
                  </a:txBody>
                  <a:tcPr/>
                </a:tc>
                <a:tc>
                  <a:txBody>
                    <a:bodyPr/>
                    <a:lstStyle/>
                    <a:p>
                      <a:pPr algn="ctr"/>
                      <a:endParaRPr lang="en-US" sz="1400" dirty="0"/>
                    </a:p>
                  </a:txBody>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5562839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3764300"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ALPIDE Control Registers</a:t>
            </a:r>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31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090246859"/>
              </p:ext>
            </p:extLst>
          </p:nvPr>
        </p:nvGraphicFramePr>
        <p:xfrm>
          <a:off x="603012" y="748947"/>
          <a:ext cx="10284064" cy="5928360"/>
        </p:xfrm>
        <a:graphic>
          <a:graphicData uri="http://schemas.openxmlformats.org/drawingml/2006/table">
            <a:tbl>
              <a:tblPr firstRow="1" bandRow="1">
                <a:tableStyleId>{5C22544A-7EE6-4342-B048-85BDC9FD1C3A}</a:tableStyleId>
              </a:tblPr>
              <a:tblGrid>
                <a:gridCol w="1197213">
                  <a:extLst>
                    <a:ext uri="{9D8B030D-6E8A-4147-A177-3AD203B41FA5}">
                      <a16:colId xmlns:a16="http://schemas.microsoft.com/office/drawing/2014/main" val="20000"/>
                    </a:ext>
                  </a:extLst>
                </a:gridCol>
                <a:gridCol w="3919784">
                  <a:extLst>
                    <a:ext uri="{9D8B030D-6E8A-4147-A177-3AD203B41FA5}">
                      <a16:colId xmlns:a16="http://schemas.microsoft.com/office/drawing/2014/main" val="20001"/>
                    </a:ext>
                  </a:extLst>
                </a:gridCol>
                <a:gridCol w="1738231">
                  <a:extLst>
                    <a:ext uri="{9D8B030D-6E8A-4147-A177-3AD203B41FA5}">
                      <a16:colId xmlns:a16="http://schemas.microsoft.com/office/drawing/2014/main" val="20002"/>
                    </a:ext>
                  </a:extLst>
                </a:gridCol>
                <a:gridCol w="1714418">
                  <a:extLst>
                    <a:ext uri="{9D8B030D-6E8A-4147-A177-3AD203B41FA5}">
                      <a16:colId xmlns:a16="http://schemas.microsoft.com/office/drawing/2014/main" val="20003"/>
                    </a:ext>
                  </a:extLst>
                </a:gridCol>
                <a:gridCol w="1714418">
                  <a:extLst>
                    <a:ext uri="{9D8B030D-6E8A-4147-A177-3AD203B41FA5}">
                      <a16:colId xmlns:a16="http://schemas.microsoft.com/office/drawing/2014/main" val="20004"/>
                    </a:ext>
                  </a:extLst>
                </a:gridCol>
              </a:tblGrid>
              <a:tr h="370840">
                <a:tc>
                  <a:txBody>
                    <a:bodyPr/>
                    <a:lstStyle/>
                    <a:p>
                      <a:r>
                        <a:rPr lang="en-US" dirty="0"/>
                        <a:t>Address</a:t>
                      </a:r>
                    </a:p>
                  </a:txBody>
                  <a:tcPr/>
                </a:tc>
                <a:tc>
                  <a:txBody>
                    <a:bodyPr/>
                    <a:lstStyle/>
                    <a:p>
                      <a:r>
                        <a:rPr lang="en-US" dirty="0"/>
                        <a:t>Register</a:t>
                      </a:r>
                    </a:p>
                  </a:txBody>
                  <a:tcPr/>
                </a:tc>
                <a:tc>
                  <a:txBody>
                    <a:bodyPr/>
                    <a:lstStyle/>
                    <a:p>
                      <a:pPr algn="ctr"/>
                      <a:r>
                        <a:rPr lang="en-US" dirty="0"/>
                        <a:t>Broadcast</a:t>
                      </a:r>
                    </a:p>
                  </a:txBody>
                  <a:tcPr/>
                </a:tc>
                <a:tc>
                  <a:txBody>
                    <a:bodyPr/>
                    <a:lstStyle/>
                    <a:p>
                      <a:pPr algn="ctr"/>
                      <a:r>
                        <a:rPr lang="en-US" dirty="0"/>
                        <a:t>Single cast</a:t>
                      </a:r>
                    </a:p>
                  </a:txBody>
                  <a:tcPr/>
                </a:tc>
                <a:tc>
                  <a:txBody>
                    <a:bodyPr/>
                    <a:lstStyle/>
                    <a:p>
                      <a:pPr algn="ctr"/>
                      <a:r>
                        <a:rPr lang="en-US" dirty="0"/>
                        <a:t>Monitor</a:t>
                      </a:r>
                    </a:p>
                  </a:txBody>
                  <a:tcPr/>
                </a:tc>
                <a:extLst>
                  <a:ext uri="{0D108BD9-81ED-4DB2-BD59-A6C34878D82A}">
                    <a16:rowId xmlns:a16="http://schemas.microsoft.com/office/drawing/2014/main" val="10000"/>
                  </a:ext>
                </a:extLst>
              </a:tr>
              <a:tr h="370840">
                <a:tc>
                  <a:txBody>
                    <a:bodyPr/>
                    <a:lstStyle/>
                    <a:p>
                      <a:r>
                        <a:rPr lang="en-US" sz="1400" dirty="0"/>
                        <a:t>0x0300</a:t>
                      </a:r>
                      <a:r>
                        <a:rPr lang="en-US" sz="1400" baseline="0" dirty="0"/>
                        <a:t> </a:t>
                      </a:r>
                      <a:r>
                        <a:rPr lang="mr-IN" sz="1400" baseline="0" dirty="0"/>
                        <a:t>–</a:t>
                      </a:r>
                      <a:r>
                        <a:rPr lang="en-US" sz="1400" baseline="0" dirty="0"/>
                        <a:t> 0xFB00</a:t>
                      </a:r>
                      <a:endParaRPr lang="en-US" sz="1400" dirty="0"/>
                    </a:p>
                  </a:txBody>
                  <a:tcPr/>
                </a:tc>
                <a:tc>
                  <a:txBody>
                    <a:bodyPr/>
                    <a:lstStyle/>
                    <a:p>
                      <a:r>
                        <a:rPr lang="en-US" sz="1400" dirty="0"/>
                        <a:t>Double Column Disable Register</a:t>
                      </a:r>
                    </a:p>
                  </a:txBody>
                  <a:tcPr/>
                </a:tc>
                <a:tc>
                  <a:txBody>
                    <a:bodyPr/>
                    <a:lstStyle/>
                    <a:p>
                      <a:pPr algn="ctr"/>
                      <a:r>
                        <a:rPr lang="en-US" sz="1400" dirty="0">
                          <a:solidFill>
                            <a:srgbClr val="00B050"/>
                          </a:solidFill>
                        </a:rPr>
                        <a:t>-</a:t>
                      </a:r>
                      <a:endParaRPr lang="en-US" sz="1400" dirty="0"/>
                    </a:p>
                  </a:txBody>
                  <a:tcPr/>
                </a:tc>
                <a:tc>
                  <a:txBody>
                    <a:bodyPr/>
                    <a:lstStyle/>
                    <a:p>
                      <a:pPr algn="ctr"/>
                      <a:r>
                        <a:rPr lang="en-US" sz="1400" dirty="0">
                          <a:solidFill>
                            <a:srgbClr val="00B050"/>
                          </a:solidFill>
                        </a:rPr>
                        <a:t>✓</a:t>
                      </a:r>
                      <a:br>
                        <a:rPr lang="en-US" sz="1400" dirty="0">
                          <a:solidFill>
                            <a:srgbClr val="00B050"/>
                          </a:solidFill>
                        </a:rPr>
                      </a:br>
                      <a:r>
                        <a:rPr lang="en-US" sz="1400" dirty="0">
                          <a:solidFill>
                            <a:srgbClr val="00B050"/>
                          </a:solidFill>
                        </a:rPr>
                        <a:t>(x 32)</a:t>
                      </a:r>
                      <a:endParaRPr lang="en-US" sz="1400" dirty="0"/>
                    </a:p>
                  </a:txBody>
                  <a:tcPr/>
                </a:tc>
                <a:tc>
                  <a:txBody>
                    <a:bodyPr/>
                    <a:lstStyle/>
                    <a:p>
                      <a:pPr algn="ctr"/>
                      <a:endParaRPr lang="en-US" sz="1400" dirty="0"/>
                    </a:p>
                  </a:txBody>
                  <a:tcPr/>
                </a:tc>
                <a:extLst>
                  <a:ext uri="{0D108BD9-81ED-4DB2-BD59-A6C34878D82A}">
                    <a16:rowId xmlns:a16="http://schemas.microsoft.com/office/drawing/2014/main" val="10001"/>
                  </a:ext>
                </a:extLst>
              </a:tr>
              <a:tr h="370840">
                <a:tc>
                  <a:txBody>
                    <a:bodyPr/>
                    <a:lstStyle/>
                    <a:p>
                      <a:r>
                        <a:rPr lang="en-US" sz="1400" dirty="0"/>
                        <a:t>0x0340</a:t>
                      </a:r>
                      <a:r>
                        <a:rPr lang="en-US" sz="1400" baseline="0" dirty="0"/>
                        <a:t> </a:t>
                      </a:r>
                      <a:r>
                        <a:rPr lang="mr-IN" sz="1400" baseline="0" dirty="0"/>
                        <a:t>–</a:t>
                      </a:r>
                      <a:endParaRPr lang="en-US" sz="1400" baseline="0" dirty="0"/>
                    </a:p>
                    <a:p>
                      <a:r>
                        <a:rPr lang="en-US" sz="1400" baseline="0" dirty="0"/>
                        <a:t>0xFB40</a:t>
                      </a:r>
                      <a:endParaRPr lang="en-US" sz="1400" dirty="0"/>
                    </a:p>
                  </a:txBody>
                  <a:tcPr/>
                </a:tc>
                <a:tc>
                  <a:txBody>
                    <a:bodyPr/>
                    <a:lstStyle/>
                    <a:p>
                      <a:r>
                        <a:rPr lang="en-US" sz="1400" dirty="0"/>
                        <a:t>Region</a:t>
                      </a:r>
                      <a:r>
                        <a:rPr lang="en-US" sz="1400" baseline="0" dirty="0"/>
                        <a:t> Status Register</a:t>
                      </a:r>
                      <a:endParaRPr lang="en-US" sz="1400" dirty="0"/>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p>
                  </a:txBody>
                  <a:tcPr/>
                </a:tc>
                <a:tc>
                  <a:txBody>
                    <a:bodyPr/>
                    <a:lstStyle/>
                    <a:p>
                      <a:pPr algn="ctr"/>
                      <a:r>
                        <a:rPr lang="en-US" sz="1400" dirty="0">
                          <a:solidFill>
                            <a:srgbClr val="00B050"/>
                          </a:solidFill>
                        </a:rPr>
                        <a:t>-</a:t>
                      </a:r>
                      <a:endParaRPr lang="en-US" sz="1400" dirty="0"/>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br>
                        <a:rPr lang="en-US" sz="1400" dirty="0">
                          <a:solidFill>
                            <a:srgbClr val="00B050"/>
                          </a:solidFill>
                        </a:rPr>
                      </a:br>
                      <a:r>
                        <a:rPr lang="en-US" sz="1400" dirty="0">
                          <a:solidFill>
                            <a:srgbClr val="00B050"/>
                          </a:solidFill>
                        </a:rPr>
                        <a:t>(x 32)</a:t>
                      </a:r>
                      <a:endParaRPr lang="en-US" sz="1400" dirty="0"/>
                    </a:p>
                  </a:txBody>
                  <a:tcPr/>
                </a:tc>
                <a:extLst>
                  <a:ext uri="{0D108BD9-81ED-4DB2-BD59-A6C34878D82A}">
                    <a16:rowId xmlns:a16="http://schemas.microsoft.com/office/drawing/2014/main" val="10002"/>
                  </a:ext>
                </a:extLst>
              </a:tr>
              <a:tr h="370840">
                <a:tc>
                  <a:txBody>
                    <a:bodyPr/>
                    <a:lstStyle/>
                    <a:p>
                      <a:r>
                        <a:rPr lang="en-US" sz="1400" dirty="0"/>
                        <a:t>0x0600</a:t>
                      </a:r>
                    </a:p>
                  </a:txBody>
                  <a:tcPr/>
                </a:tc>
                <a:tc>
                  <a:txBody>
                    <a:bodyPr/>
                    <a:lstStyle/>
                    <a:p>
                      <a:r>
                        <a:rPr lang="en-US" sz="1400" dirty="0"/>
                        <a:t>Monitor and Override Register</a:t>
                      </a:r>
                    </a:p>
                  </a:txBody>
                  <a:tcPr/>
                </a:tc>
                <a:tc>
                  <a:txBody>
                    <a:bodyPr/>
                    <a:lstStyle/>
                    <a:p>
                      <a:pPr algn="ctr"/>
                      <a:r>
                        <a:rPr lang="en-US" sz="1400" dirty="0">
                          <a:solidFill>
                            <a:srgbClr val="00B050"/>
                          </a:solidFill>
                        </a:rPr>
                        <a:t>✓</a:t>
                      </a:r>
                      <a:endParaRPr lang="en-US" sz="1400" dirty="0"/>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p>
                  </a:txBody>
                  <a:tcPr/>
                </a:tc>
                <a:tc>
                  <a:txBody>
                    <a:bodyPr/>
                    <a:lstStyle/>
                    <a:p>
                      <a:pPr algn="ctr"/>
                      <a:endParaRPr lang="en-US" sz="1400" dirty="0">
                        <a:solidFill>
                          <a:srgbClr val="00B050"/>
                        </a:solidFill>
                      </a:endParaRPr>
                    </a:p>
                  </a:txBody>
                  <a:tcPr/>
                </a:tc>
                <a:extLst>
                  <a:ext uri="{0D108BD9-81ED-4DB2-BD59-A6C34878D82A}">
                    <a16:rowId xmlns:a16="http://schemas.microsoft.com/office/drawing/2014/main" val="10003"/>
                  </a:ext>
                </a:extLst>
              </a:tr>
              <a:tr h="370840">
                <a:tc>
                  <a:txBody>
                    <a:bodyPr/>
                    <a:lstStyle/>
                    <a:p>
                      <a:r>
                        <a:rPr lang="en-US" sz="1400" dirty="0"/>
                        <a:t>0x0601</a:t>
                      </a:r>
                    </a:p>
                  </a:txBody>
                  <a:tcPr/>
                </a:tc>
                <a:tc>
                  <a:txBody>
                    <a:bodyPr/>
                    <a:lstStyle/>
                    <a:p>
                      <a:r>
                        <a:rPr lang="en-US" sz="1400" dirty="0"/>
                        <a:t>VRESETP</a:t>
                      </a:r>
                    </a:p>
                  </a:txBody>
                  <a:tcPr/>
                </a:tc>
                <a:tc>
                  <a:txBody>
                    <a:bodyPr/>
                    <a:lstStyle/>
                    <a:p>
                      <a:pPr algn="ctr"/>
                      <a:r>
                        <a:rPr lang="en-US" sz="1400" dirty="0"/>
                        <a:t>-</a:t>
                      </a:r>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chemeClr val="tx1">
                              <a:lumMod val="85000"/>
                              <a:lumOff val="15000"/>
                            </a:schemeClr>
                          </a:solidFill>
                        </a:rPr>
                        <a:t>-</a:t>
                      </a:r>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endParaRPr lang="en-US" sz="1400" dirty="0">
                        <a:solidFill>
                          <a:srgbClr val="00B050"/>
                        </a:solidFill>
                      </a:endParaRPr>
                    </a:p>
                  </a:txBody>
                  <a:tcPr/>
                </a:tc>
                <a:extLst>
                  <a:ext uri="{0D108BD9-81ED-4DB2-BD59-A6C34878D82A}">
                    <a16:rowId xmlns:a16="http://schemas.microsoft.com/office/drawing/2014/main" val="10004"/>
                  </a:ext>
                </a:extLst>
              </a:tr>
              <a:tr h="370840">
                <a:tc>
                  <a:txBody>
                    <a:bodyPr/>
                    <a:lstStyle/>
                    <a:p>
                      <a:r>
                        <a:rPr lang="en-US" sz="1400" dirty="0"/>
                        <a:t>0x0602</a:t>
                      </a:r>
                    </a:p>
                  </a:txBody>
                  <a:tcPr/>
                </a:tc>
                <a:tc>
                  <a:txBody>
                    <a:bodyPr/>
                    <a:lstStyle/>
                    <a:p>
                      <a:r>
                        <a:rPr lang="en-US" sz="1400" dirty="0"/>
                        <a:t>VRESETD</a:t>
                      </a:r>
                    </a:p>
                  </a:txBody>
                  <a:tcPr/>
                </a:tc>
                <a:tc>
                  <a:txBody>
                    <a:bodyPr/>
                    <a:lstStyle/>
                    <a:p>
                      <a:pPr algn="ctr"/>
                      <a:r>
                        <a:rPr lang="en-US" sz="1400" dirty="0">
                          <a:solidFill>
                            <a:srgbClr val="00B050"/>
                          </a:solidFill>
                        </a:rPr>
                        <a:t>✓</a:t>
                      </a:r>
                      <a:endParaRPr lang="en-US" sz="1400" dirty="0"/>
                    </a:p>
                  </a:txBody>
                  <a:tcPr/>
                </a:tc>
                <a:tc>
                  <a:txBody>
                    <a:bodyPr/>
                    <a:lstStyle/>
                    <a:p>
                      <a:pPr algn="ctr"/>
                      <a:r>
                        <a:rPr lang="en-US" sz="1400" dirty="0"/>
                        <a:t>-</a:t>
                      </a:r>
                    </a:p>
                  </a:txBody>
                  <a:tcPr/>
                </a:tc>
                <a:tc>
                  <a:txBody>
                    <a:bodyPr/>
                    <a:lstStyle/>
                    <a:p>
                      <a:pPr algn="ctr"/>
                      <a:endParaRPr lang="en-US" sz="1400"/>
                    </a:p>
                  </a:txBody>
                  <a:tcPr/>
                </a:tc>
                <a:extLst>
                  <a:ext uri="{0D108BD9-81ED-4DB2-BD59-A6C34878D82A}">
                    <a16:rowId xmlns:a16="http://schemas.microsoft.com/office/drawing/2014/main" val="10005"/>
                  </a:ext>
                </a:extLst>
              </a:tr>
              <a:tr h="370840">
                <a:tc>
                  <a:txBody>
                    <a:bodyPr/>
                    <a:lstStyle/>
                    <a:p>
                      <a:r>
                        <a:rPr lang="en-US" sz="1400" dirty="0"/>
                        <a:t>0x0603</a:t>
                      </a:r>
                    </a:p>
                  </a:txBody>
                  <a:tcPr/>
                </a:tc>
                <a:tc>
                  <a:txBody>
                    <a:bodyPr/>
                    <a:lstStyle/>
                    <a:p>
                      <a:r>
                        <a:rPr lang="en-US" sz="1400" dirty="0"/>
                        <a:t>VCASP</a:t>
                      </a:r>
                    </a:p>
                  </a:txBody>
                  <a:tcPr/>
                </a:tc>
                <a:tc>
                  <a:txBody>
                    <a:bodyPr/>
                    <a:lstStyle/>
                    <a:p>
                      <a:pPr algn="ctr"/>
                      <a:r>
                        <a:rPr lang="en-US" sz="1400" dirty="0">
                          <a:solidFill>
                            <a:srgbClr val="00B050"/>
                          </a:solidFill>
                        </a:rPr>
                        <a:t>✓</a:t>
                      </a:r>
                      <a:endParaRPr lang="en-US" sz="1400" dirty="0"/>
                    </a:p>
                  </a:txBody>
                  <a:tcPr/>
                </a:tc>
                <a:tc>
                  <a:txBody>
                    <a:bodyPr/>
                    <a:lstStyle/>
                    <a:p>
                      <a:pPr algn="ctr"/>
                      <a:r>
                        <a:rPr lang="en-US" sz="1400" dirty="0"/>
                        <a:t>-</a:t>
                      </a:r>
                    </a:p>
                  </a:txBody>
                  <a:tcPr/>
                </a:tc>
                <a:tc>
                  <a:txBody>
                    <a:bodyPr/>
                    <a:lstStyle/>
                    <a:p>
                      <a:pPr algn="ctr"/>
                      <a:endParaRPr lang="en-US" sz="1400"/>
                    </a:p>
                  </a:txBody>
                  <a:tcPr/>
                </a:tc>
                <a:extLst>
                  <a:ext uri="{0D108BD9-81ED-4DB2-BD59-A6C34878D82A}">
                    <a16:rowId xmlns:a16="http://schemas.microsoft.com/office/drawing/2014/main" val="10006"/>
                  </a:ext>
                </a:extLst>
              </a:tr>
              <a:tr h="370840">
                <a:tc>
                  <a:txBody>
                    <a:bodyPr/>
                    <a:lstStyle/>
                    <a:p>
                      <a:r>
                        <a:rPr lang="en-US" sz="1400" dirty="0"/>
                        <a:t>0x0604</a:t>
                      </a:r>
                    </a:p>
                  </a:txBody>
                  <a:tcPr/>
                </a:tc>
                <a:tc>
                  <a:txBody>
                    <a:bodyPr/>
                    <a:lstStyle/>
                    <a:p>
                      <a:pPr marL="0" marR="0" indent="0" algn="l" defTabSz="582061" rtl="0" eaLnBrk="1" fontAlgn="auto" latinLnBrk="0" hangingPunct="1">
                        <a:lnSpc>
                          <a:spcPct val="100000"/>
                        </a:lnSpc>
                        <a:spcBef>
                          <a:spcPts val="0"/>
                        </a:spcBef>
                        <a:spcAft>
                          <a:spcPts val="0"/>
                        </a:spcAft>
                        <a:buClrTx/>
                        <a:buSzTx/>
                        <a:buFontTx/>
                        <a:buNone/>
                        <a:tabLst/>
                        <a:defRPr/>
                      </a:pPr>
                      <a:r>
                        <a:rPr lang="en-US" sz="1400" dirty="0"/>
                        <a:t>VCASN</a:t>
                      </a:r>
                    </a:p>
                  </a:txBody>
                  <a:tcPr/>
                </a:tc>
                <a:tc>
                  <a:txBody>
                    <a:bodyPr/>
                    <a:lstStyle/>
                    <a:p>
                      <a:pPr algn="ctr"/>
                      <a:r>
                        <a:rPr lang="en-US" sz="1400" dirty="0">
                          <a:solidFill>
                            <a:srgbClr val="00B050"/>
                          </a:solidFill>
                        </a:rPr>
                        <a:t>-</a:t>
                      </a:r>
                      <a:endParaRPr lang="en-US" sz="1400" dirty="0"/>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p>
                  </a:txBody>
                  <a:tcPr/>
                </a:tc>
                <a:tc>
                  <a:txBody>
                    <a:bodyPr/>
                    <a:lstStyle/>
                    <a:p>
                      <a:pPr algn="ctr"/>
                      <a:endParaRPr lang="en-US" sz="1400" dirty="0"/>
                    </a:p>
                  </a:txBody>
                  <a:tcPr/>
                </a:tc>
                <a:extLst>
                  <a:ext uri="{0D108BD9-81ED-4DB2-BD59-A6C34878D82A}">
                    <a16:rowId xmlns:a16="http://schemas.microsoft.com/office/drawing/2014/main" val="10007"/>
                  </a:ext>
                </a:extLst>
              </a:tr>
              <a:tr h="370840">
                <a:tc>
                  <a:txBody>
                    <a:bodyPr/>
                    <a:lstStyle/>
                    <a:p>
                      <a:r>
                        <a:rPr lang="en-US" sz="1400" dirty="0"/>
                        <a:t>0x0605</a:t>
                      </a:r>
                    </a:p>
                  </a:txBody>
                  <a:tcPr/>
                </a:tc>
                <a:tc>
                  <a:txBody>
                    <a:bodyPr/>
                    <a:lstStyle/>
                    <a:p>
                      <a:pPr marL="0" marR="0" indent="0" algn="l" defTabSz="582061" rtl="0" eaLnBrk="1" fontAlgn="auto" latinLnBrk="0" hangingPunct="1">
                        <a:lnSpc>
                          <a:spcPct val="100000"/>
                        </a:lnSpc>
                        <a:spcBef>
                          <a:spcPts val="0"/>
                        </a:spcBef>
                        <a:spcAft>
                          <a:spcPts val="0"/>
                        </a:spcAft>
                        <a:buClrTx/>
                        <a:buSzTx/>
                        <a:buFontTx/>
                        <a:buNone/>
                        <a:tabLst/>
                        <a:defRPr/>
                      </a:pPr>
                      <a:r>
                        <a:rPr lang="en-US" sz="1400" dirty="0"/>
                        <a:t>VPULSEH</a:t>
                      </a:r>
                    </a:p>
                  </a:txBody>
                  <a:tcPr/>
                </a:tc>
                <a:tc>
                  <a:txBody>
                    <a:bodyPr/>
                    <a:lstStyle/>
                    <a:p>
                      <a:pPr algn="ctr"/>
                      <a:r>
                        <a:rPr lang="en-US" sz="1400" dirty="0">
                          <a:solidFill>
                            <a:srgbClr val="00B050"/>
                          </a:solidFill>
                        </a:rPr>
                        <a:t>✓</a:t>
                      </a:r>
                      <a:endParaRPr lang="en-US" sz="1400" dirty="0"/>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endParaRPr lang="en-US" sz="1400" dirty="0">
                        <a:solidFill>
                          <a:srgbClr val="00B050"/>
                        </a:solidFill>
                      </a:endParaRPr>
                    </a:p>
                  </a:txBody>
                  <a:tcPr/>
                </a:tc>
                <a:tc>
                  <a:txBody>
                    <a:bodyPr/>
                    <a:lstStyle/>
                    <a:p>
                      <a:pPr algn="ctr"/>
                      <a:endParaRPr lang="en-US" sz="1400"/>
                    </a:p>
                  </a:txBody>
                  <a:tcPr/>
                </a:tc>
                <a:extLst>
                  <a:ext uri="{0D108BD9-81ED-4DB2-BD59-A6C34878D82A}">
                    <a16:rowId xmlns:a16="http://schemas.microsoft.com/office/drawing/2014/main" val="10008"/>
                  </a:ext>
                </a:extLst>
              </a:tr>
              <a:tr h="370840">
                <a:tc>
                  <a:txBody>
                    <a:bodyPr/>
                    <a:lstStyle/>
                    <a:p>
                      <a:r>
                        <a:rPr lang="en-US" sz="1400" dirty="0"/>
                        <a:t>0x0606</a:t>
                      </a:r>
                    </a:p>
                  </a:txBody>
                  <a:tcPr/>
                </a:tc>
                <a:tc>
                  <a:txBody>
                    <a:bodyPr/>
                    <a:lstStyle/>
                    <a:p>
                      <a:r>
                        <a:rPr lang="en-US" sz="1400" dirty="0"/>
                        <a:t>VPULSEL</a:t>
                      </a:r>
                    </a:p>
                  </a:txBody>
                  <a:tcPr/>
                </a:tc>
                <a:tc>
                  <a:txBody>
                    <a:bodyPr/>
                    <a:lstStyle/>
                    <a:p>
                      <a:pPr algn="ctr"/>
                      <a:r>
                        <a:rPr lang="en-US" sz="1400" dirty="0">
                          <a:solidFill>
                            <a:srgbClr val="00B050"/>
                          </a:solidFill>
                        </a:rPr>
                        <a:t>✓</a:t>
                      </a:r>
                      <a:endParaRPr lang="en-US" sz="1400" dirty="0"/>
                    </a:p>
                  </a:txBody>
                  <a:tcPr/>
                </a:tc>
                <a:tc>
                  <a:txBody>
                    <a:bodyPr/>
                    <a:lstStyle/>
                    <a:p>
                      <a:pPr algn="ctr"/>
                      <a:r>
                        <a:rPr lang="en-US" sz="1400" dirty="0"/>
                        <a:t>-</a:t>
                      </a:r>
                    </a:p>
                  </a:txBody>
                  <a:tcPr/>
                </a:tc>
                <a:tc>
                  <a:txBody>
                    <a:bodyPr/>
                    <a:lstStyle/>
                    <a:p>
                      <a:pPr algn="ctr"/>
                      <a:endParaRPr lang="en-US" sz="1400"/>
                    </a:p>
                  </a:txBody>
                  <a:tcPr/>
                </a:tc>
                <a:extLst>
                  <a:ext uri="{0D108BD9-81ED-4DB2-BD59-A6C34878D82A}">
                    <a16:rowId xmlns:a16="http://schemas.microsoft.com/office/drawing/2014/main" val="10009"/>
                  </a:ext>
                </a:extLst>
              </a:tr>
              <a:tr h="370840">
                <a:tc>
                  <a:txBody>
                    <a:bodyPr/>
                    <a:lstStyle/>
                    <a:p>
                      <a:r>
                        <a:rPr lang="en-US" sz="1400" dirty="0"/>
                        <a:t>0x0607</a:t>
                      </a:r>
                    </a:p>
                  </a:txBody>
                  <a:tcPr/>
                </a:tc>
                <a:tc>
                  <a:txBody>
                    <a:bodyPr/>
                    <a:lstStyle/>
                    <a:p>
                      <a:r>
                        <a:rPr lang="en-US" sz="1400" dirty="0"/>
                        <a:t>VCASN2</a:t>
                      </a:r>
                    </a:p>
                  </a:txBody>
                  <a:tcPr/>
                </a:tc>
                <a:tc>
                  <a:txBody>
                    <a:bodyPr/>
                    <a:lstStyle/>
                    <a:p>
                      <a:pPr algn="ctr"/>
                      <a:r>
                        <a:rPr lang="en-US" sz="1400" dirty="0">
                          <a:solidFill>
                            <a:srgbClr val="00B050"/>
                          </a:solidFill>
                        </a:rPr>
                        <a:t>✓</a:t>
                      </a:r>
                      <a:endParaRPr lang="en-US" sz="1400" dirty="0"/>
                    </a:p>
                  </a:txBody>
                  <a:tcPr/>
                </a:tc>
                <a:tc>
                  <a:txBody>
                    <a:bodyPr/>
                    <a:lstStyle/>
                    <a:p>
                      <a:pPr algn="ctr"/>
                      <a:r>
                        <a:rPr lang="en-US" sz="1400" dirty="0"/>
                        <a:t>-</a:t>
                      </a:r>
                    </a:p>
                  </a:txBody>
                  <a:tcPr/>
                </a:tc>
                <a:tc>
                  <a:txBody>
                    <a:bodyPr/>
                    <a:lstStyle/>
                    <a:p>
                      <a:pPr algn="ctr"/>
                      <a:endParaRPr lang="en-US" sz="1400"/>
                    </a:p>
                  </a:txBody>
                  <a:tcPr/>
                </a:tc>
                <a:extLst>
                  <a:ext uri="{0D108BD9-81ED-4DB2-BD59-A6C34878D82A}">
                    <a16:rowId xmlns:a16="http://schemas.microsoft.com/office/drawing/2014/main" val="10010"/>
                  </a:ext>
                </a:extLst>
              </a:tr>
              <a:tr h="370840">
                <a:tc>
                  <a:txBody>
                    <a:bodyPr/>
                    <a:lstStyle/>
                    <a:p>
                      <a:r>
                        <a:rPr lang="en-US" sz="1400" dirty="0"/>
                        <a:t>0x0608</a:t>
                      </a:r>
                    </a:p>
                  </a:txBody>
                  <a:tcPr/>
                </a:tc>
                <a:tc>
                  <a:txBody>
                    <a:bodyPr/>
                    <a:lstStyle/>
                    <a:p>
                      <a:r>
                        <a:rPr lang="en-US" sz="1400" dirty="0"/>
                        <a:t>VCLIP</a:t>
                      </a:r>
                    </a:p>
                  </a:txBody>
                  <a:tcPr/>
                </a:tc>
                <a:tc>
                  <a:txBody>
                    <a:bodyPr/>
                    <a:lstStyle/>
                    <a:p>
                      <a:pPr algn="ctr"/>
                      <a:r>
                        <a:rPr lang="en-US" sz="1400" dirty="0">
                          <a:solidFill>
                            <a:srgbClr val="00B050"/>
                          </a:solidFill>
                        </a:rPr>
                        <a:t>✓</a:t>
                      </a:r>
                      <a:endParaRPr lang="en-US" sz="1400" dirty="0"/>
                    </a:p>
                  </a:txBody>
                  <a:tcPr/>
                </a:tc>
                <a:tc>
                  <a:txBody>
                    <a:bodyPr/>
                    <a:lstStyle/>
                    <a:p>
                      <a:pPr algn="ctr"/>
                      <a:r>
                        <a:rPr lang="en-US" sz="1400" dirty="0"/>
                        <a:t>-</a:t>
                      </a:r>
                    </a:p>
                  </a:txBody>
                  <a:tcPr/>
                </a:tc>
                <a:tc>
                  <a:txBody>
                    <a:bodyPr/>
                    <a:lstStyle/>
                    <a:p>
                      <a:pPr algn="ctr"/>
                      <a:endParaRPr lang="en-US" sz="1400"/>
                    </a:p>
                  </a:txBody>
                  <a:tcPr/>
                </a:tc>
                <a:extLst>
                  <a:ext uri="{0D108BD9-81ED-4DB2-BD59-A6C34878D82A}">
                    <a16:rowId xmlns:a16="http://schemas.microsoft.com/office/drawing/2014/main" val="10011"/>
                  </a:ext>
                </a:extLst>
              </a:tr>
              <a:tr h="370840">
                <a:tc>
                  <a:txBody>
                    <a:bodyPr/>
                    <a:lstStyle/>
                    <a:p>
                      <a:r>
                        <a:rPr lang="en-US" sz="1400" dirty="0"/>
                        <a:t>0x0609</a:t>
                      </a:r>
                    </a:p>
                  </a:txBody>
                  <a:tcPr/>
                </a:tc>
                <a:tc>
                  <a:txBody>
                    <a:bodyPr/>
                    <a:lstStyle/>
                    <a:p>
                      <a:pPr marL="0" marR="0" indent="0" algn="l" defTabSz="582061" rtl="0" eaLnBrk="1" fontAlgn="auto" latinLnBrk="0" hangingPunct="1">
                        <a:lnSpc>
                          <a:spcPct val="100000"/>
                        </a:lnSpc>
                        <a:spcBef>
                          <a:spcPts val="0"/>
                        </a:spcBef>
                        <a:spcAft>
                          <a:spcPts val="0"/>
                        </a:spcAft>
                        <a:buClrTx/>
                        <a:buSzTx/>
                        <a:buFontTx/>
                        <a:buNone/>
                        <a:tabLst/>
                        <a:defRPr/>
                      </a:pPr>
                      <a:r>
                        <a:rPr lang="en-US" sz="1400" dirty="0"/>
                        <a:t>VTEMP</a:t>
                      </a:r>
                    </a:p>
                  </a:txBody>
                  <a:tcPr/>
                </a:tc>
                <a:tc>
                  <a:txBody>
                    <a:bodyPr/>
                    <a:lstStyle/>
                    <a:p>
                      <a:pPr algn="ctr"/>
                      <a:r>
                        <a:rPr lang="en-US" sz="1400" dirty="0">
                          <a:solidFill>
                            <a:schemeClr val="tx1">
                              <a:lumMod val="85000"/>
                              <a:lumOff val="15000"/>
                            </a:schemeClr>
                          </a:solidFill>
                        </a:rPr>
                        <a:t>-</a:t>
                      </a:r>
                    </a:p>
                  </a:txBody>
                  <a:tcPr/>
                </a:tc>
                <a:tc>
                  <a:txBody>
                    <a:bodyPr/>
                    <a:lstStyle/>
                    <a:p>
                      <a:pPr algn="ctr"/>
                      <a:r>
                        <a:rPr lang="en-US" sz="1400" dirty="0"/>
                        <a:t>-</a:t>
                      </a:r>
                    </a:p>
                  </a:txBody>
                  <a:tcPr/>
                </a:tc>
                <a:tc>
                  <a:txBody>
                    <a:bodyPr/>
                    <a:lstStyle/>
                    <a:p>
                      <a:pPr algn="ctr"/>
                      <a:endParaRPr lang="en-US" sz="1400"/>
                    </a:p>
                  </a:txBody>
                  <a:tcPr/>
                </a:tc>
                <a:extLst>
                  <a:ext uri="{0D108BD9-81ED-4DB2-BD59-A6C34878D82A}">
                    <a16:rowId xmlns:a16="http://schemas.microsoft.com/office/drawing/2014/main" val="10012"/>
                  </a:ext>
                </a:extLst>
              </a:tr>
              <a:tr h="370840">
                <a:tc>
                  <a:txBody>
                    <a:bodyPr/>
                    <a:lstStyle/>
                    <a:p>
                      <a:r>
                        <a:rPr lang="en-US" sz="1400" dirty="0"/>
                        <a:t>0x060A</a:t>
                      </a:r>
                    </a:p>
                  </a:txBody>
                  <a:tcPr/>
                </a:tc>
                <a:tc>
                  <a:txBody>
                    <a:bodyPr/>
                    <a:lstStyle/>
                    <a:p>
                      <a:pPr marL="0" marR="0" indent="0" algn="l" defTabSz="582061" rtl="0" eaLnBrk="1" fontAlgn="auto" latinLnBrk="0" hangingPunct="1">
                        <a:lnSpc>
                          <a:spcPct val="100000"/>
                        </a:lnSpc>
                        <a:spcBef>
                          <a:spcPts val="0"/>
                        </a:spcBef>
                        <a:spcAft>
                          <a:spcPts val="0"/>
                        </a:spcAft>
                        <a:buClrTx/>
                        <a:buSzTx/>
                        <a:buFontTx/>
                        <a:buNone/>
                        <a:tabLst/>
                        <a:defRPr/>
                      </a:pPr>
                      <a:r>
                        <a:rPr lang="en-US" sz="1400" dirty="0"/>
                        <a:t>IAUX2</a:t>
                      </a:r>
                    </a:p>
                  </a:txBody>
                  <a:tcPr/>
                </a:tc>
                <a:tc>
                  <a:txBody>
                    <a:bodyPr/>
                    <a:lstStyle/>
                    <a:p>
                      <a:pPr algn="ctr"/>
                      <a:r>
                        <a:rPr lang="en-US" sz="1400" dirty="0">
                          <a:solidFill>
                            <a:schemeClr val="tx1">
                              <a:lumMod val="85000"/>
                              <a:lumOff val="15000"/>
                            </a:schemeClr>
                          </a:solidFill>
                        </a:rPr>
                        <a:t>-</a:t>
                      </a:r>
                    </a:p>
                  </a:txBody>
                  <a:tcPr/>
                </a:tc>
                <a:tc>
                  <a:txBody>
                    <a:bodyPr/>
                    <a:lstStyle/>
                    <a:p>
                      <a:pPr algn="ctr"/>
                      <a:r>
                        <a:rPr lang="en-US" sz="1400" dirty="0"/>
                        <a:t>-</a:t>
                      </a:r>
                    </a:p>
                  </a:txBody>
                  <a:tcPr/>
                </a:tc>
                <a:tc>
                  <a:txBody>
                    <a:bodyPr/>
                    <a:lstStyle/>
                    <a:p>
                      <a:pPr algn="ctr"/>
                      <a:endParaRPr lang="en-US" sz="1400"/>
                    </a:p>
                  </a:txBody>
                  <a:tcPr/>
                </a:tc>
                <a:extLst>
                  <a:ext uri="{0D108BD9-81ED-4DB2-BD59-A6C34878D82A}">
                    <a16:rowId xmlns:a16="http://schemas.microsoft.com/office/drawing/2014/main" val="10013"/>
                  </a:ext>
                </a:extLst>
              </a:tr>
              <a:tr h="370840">
                <a:tc>
                  <a:txBody>
                    <a:bodyPr/>
                    <a:lstStyle/>
                    <a:p>
                      <a:r>
                        <a:rPr lang="en-US" sz="1400" dirty="0"/>
                        <a:t>0x060B</a:t>
                      </a:r>
                    </a:p>
                  </a:txBody>
                  <a:tcPr/>
                </a:tc>
                <a:tc>
                  <a:txBody>
                    <a:bodyPr/>
                    <a:lstStyle/>
                    <a:p>
                      <a:pPr marL="0" marR="0" indent="0" algn="l" defTabSz="582061" rtl="0" eaLnBrk="1" fontAlgn="auto" latinLnBrk="0" hangingPunct="1">
                        <a:lnSpc>
                          <a:spcPct val="100000"/>
                        </a:lnSpc>
                        <a:spcBef>
                          <a:spcPts val="0"/>
                        </a:spcBef>
                        <a:spcAft>
                          <a:spcPts val="0"/>
                        </a:spcAft>
                        <a:buClrTx/>
                        <a:buSzTx/>
                        <a:buFontTx/>
                        <a:buNone/>
                        <a:tabLst/>
                        <a:defRPr/>
                      </a:pPr>
                      <a:r>
                        <a:rPr lang="en-US" sz="1400" dirty="0"/>
                        <a:t>IRESET</a:t>
                      </a:r>
                    </a:p>
                  </a:txBody>
                  <a:tcPr/>
                </a:tc>
                <a:tc>
                  <a:txBody>
                    <a:bodyPr/>
                    <a:lstStyle/>
                    <a:p>
                      <a:pPr algn="ctr"/>
                      <a:r>
                        <a:rPr lang="en-US" sz="1400" dirty="0">
                          <a:solidFill>
                            <a:srgbClr val="00B050"/>
                          </a:solidFill>
                        </a:rPr>
                        <a:t>✓</a:t>
                      </a:r>
                      <a:endParaRPr lang="en-US" sz="1400" dirty="0"/>
                    </a:p>
                  </a:txBody>
                  <a:tcPr/>
                </a:tc>
                <a:tc>
                  <a:txBody>
                    <a:bodyPr/>
                    <a:lstStyle/>
                    <a:p>
                      <a:pPr algn="ctr"/>
                      <a:r>
                        <a:rPr lang="en-US" sz="1400" dirty="0"/>
                        <a:t>-</a:t>
                      </a:r>
                    </a:p>
                  </a:txBody>
                  <a:tcPr/>
                </a:tc>
                <a:tc>
                  <a:txBody>
                    <a:bodyPr/>
                    <a:lstStyle/>
                    <a:p>
                      <a:pPr algn="ctr"/>
                      <a:endParaRPr lang="en-US" sz="1400" dirty="0"/>
                    </a:p>
                  </a:txBody>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16395738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3764300"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ALPIDE Control Registers</a:t>
            </a:r>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32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624391635"/>
              </p:ext>
            </p:extLst>
          </p:nvPr>
        </p:nvGraphicFramePr>
        <p:xfrm>
          <a:off x="603012" y="748947"/>
          <a:ext cx="10284064" cy="4815840"/>
        </p:xfrm>
        <a:graphic>
          <a:graphicData uri="http://schemas.openxmlformats.org/drawingml/2006/table">
            <a:tbl>
              <a:tblPr firstRow="1" bandRow="1">
                <a:tableStyleId>{5C22544A-7EE6-4342-B048-85BDC9FD1C3A}</a:tableStyleId>
              </a:tblPr>
              <a:tblGrid>
                <a:gridCol w="1197213">
                  <a:extLst>
                    <a:ext uri="{9D8B030D-6E8A-4147-A177-3AD203B41FA5}">
                      <a16:colId xmlns:a16="http://schemas.microsoft.com/office/drawing/2014/main" val="20000"/>
                    </a:ext>
                  </a:extLst>
                </a:gridCol>
                <a:gridCol w="3919784">
                  <a:extLst>
                    <a:ext uri="{9D8B030D-6E8A-4147-A177-3AD203B41FA5}">
                      <a16:colId xmlns:a16="http://schemas.microsoft.com/office/drawing/2014/main" val="20001"/>
                    </a:ext>
                  </a:extLst>
                </a:gridCol>
                <a:gridCol w="1738231">
                  <a:extLst>
                    <a:ext uri="{9D8B030D-6E8A-4147-A177-3AD203B41FA5}">
                      <a16:colId xmlns:a16="http://schemas.microsoft.com/office/drawing/2014/main" val="20002"/>
                    </a:ext>
                  </a:extLst>
                </a:gridCol>
                <a:gridCol w="1714418">
                  <a:extLst>
                    <a:ext uri="{9D8B030D-6E8A-4147-A177-3AD203B41FA5}">
                      <a16:colId xmlns:a16="http://schemas.microsoft.com/office/drawing/2014/main" val="20003"/>
                    </a:ext>
                  </a:extLst>
                </a:gridCol>
                <a:gridCol w="1714418">
                  <a:extLst>
                    <a:ext uri="{9D8B030D-6E8A-4147-A177-3AD203B41FA5}">
                      <a16:colId xmlns:a16="http://schemas.microsoft.com/office/drawing/2014/main" val="20004"/>
                    </a:ext>
                  </a:extLst>
                </a:gridCol>
              </a:tblGrid>
              <a:tr h="370840">
                <a:tc>
                  <a:txBody>
                    <a:bodyPr/>
                    <a:lstStyle/>
                    <a:p>
                      <a:r>
                        <a:rPr lang="en-US" dirty="0"/>
                        <a:t>Address</a:t>
                      </a:r>
                    </a:p>
                  </a:txBody>
                  <a:tcPr/>
                </a:tc>
                <a:tc>
                  <a:txBody>
                    <a:bodyPr/>
                    <a:lstStyle/>
                    <a:p>
                      <a:r>
                        <a:rPr lang="en-US" dirty="0"/>
                        <a:t>Register</a:t>
                      </a:r>
                    </a:p>
                  </a:txBody>
                  <a:tcPr/>
                </a:tc>
                <a:tc>
                  <a:txBody>
                    <a:bodyPr/>
                    <a:lstStyle/>
                    <a:p>
                      <a:pPr algn="ctr"/>
                      <a:r>
                        <a:rPr lang="en-US" dirty="0"/>
                        <a:t>Broadcast</a:t>
                      </a:r>
                    </a:p>
                  </a:txBody>
                  <a:tcPr/>
                </a:tc>
                <a:tc>
                  <a:txBody>
                    <a:bodyPr/>
                    <a:lstStyle/>
                    <a:p>
                      <a:pPr algn="ctr"/>
                      <a:r>
                        <a:rPr lang="en-US" dirty="0"/>
                        <a:t>Single cast</a:t>
                      </a:r>
                    </a:p>
                  </a:txBody>
                  <a:tcPr/>
                </a:tc>
                <a:tc>
                  <a:txBody>
                    <a:bodyPr/>
                    <a:lstStyle/>
                    <a:p>
                      <a:pPr algn="ctr"/>
                      <a:r>
                        <a:rPr lang="en-US" dirty="0"/>
                        <a:t>Monitor</a:t>
                      </a:r>
                    </a:p>
                  </a:txBody>
                  <a:tcPr/>
                </a:tc>
                <a:extLst>
                  <a:ext uri="{0D108BD9-81ED-4DB2-BD59-A6C34878D82A}">
                    <a16:rowId xmlns:a16="http://schemas.microsoft.com/office/drawing/2014/main" val="10000"/>
                  </a:ext>
                </a:extLst>
              </a:tr>
              <a:tr h="370840">
                <a:tc>
                  <a:txBody>
                    <a:bodyPr/>
                    <a:lstStyle/>
                    <a:p>
                      <a:r>
                        <a:rPr lang="en-US" sz="1400" dirty="0"/>
                        <a:t>0x060C</a:t>
                      </a:r>
                    </a:p>
                  </a:txBody>
                  <a:tcPr/>
                </a:tc>
                <a:tc>
                  <a:txBody>
                    <a:bodyPr/>
                    <a:lstStyle/>
                    <a:p>
                      <a:r>
                        <a:rPr lang="en-US" sz="1400" dirty="0"/>
                        <a:t>IDB</a:t>
                      </a:r>
                    </a:p>
                  </a:txBody>
                  <a:tcPr/>
                </a:tc>
                <a:tc>
                  <a:txBody>
                    <a:bodyPr/>
                    <a:lstStyle/>
                    <a:p>
                      <a:pPr algn="ctr"/>
                      <a:r>
                        <a:rPr lang="en-US" sz="1400" dirty="0">
                          <a:solidFill>
                            <a:srgbClr val="00B050"/>
                          </a:solidFill>
                        </a:rPr>
                        <a:t>✓</a:t>
                      </a: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0001"/>
                  </a:ext>
                </a:extLst>
              </a:tr>
              <a:tr h="370840">
                <a:tc>
                  <a:txBody>
                    <a:bodyPr/>
                    <a:lstStyle/>
                    <a:p>
                      <a:r>
                        <a:rPr lang="en-US" sz="1400" dirty="0"/>
                        <a:t>0X060D</a:t>
                      </a:r>
                    </a:p>
                  </a:txBody>
                  <a:tcPr/>
                </a:tc>
                <a:tc>
                  <a:txBody>
                    <a:bodyPr/>
                    <a:lstStyle/>
                    <a:p>
                      <a:r>
                        <a:rPr lang="en-US" sz="1400" dirty="0"/>
                        <a:t>IBIAS</a:t>
                      </a:r>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p>
                  </a:txBody>
                  <a:tcPr/>
                </a:tc>
                <a:tc>
                  <a:txBody>
                    <a:bodyPr/>
                    <a:lstStyle/>
                    <a:p>
                      <a:pPr algn="ctr"/>
                      <a:endParaRPr lang="en-US" sz="1400" dirty="0"/>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endParaRPr lang="en-US" sz="1400" dirty="0"/>
                    </a:p>
                  </a:txBody>
                  <a:tcPr/>
                </a:tc>
                <a:extLst>
                  <a:ext uri="{0D108BD9-81ED-4DB2-BD59-A6C34878D82A}">
                    <a16:rowId xmlns:a16="http://schemas.microsoft.com/office/drawing/2014/main" val="10002"/>
                  </a:ext>
                </a:extLst>
              </a:tr>
              <a:tr h="370840">
                <a:tc>
                  <a:txBody>
                    <a:bodyPr/>
                    <a:lstStyle/>
                    <a:p>
                      <a:r>
                        <a:rPr lang="en-US" sz="1400" dirty="0"/>
                        <a:t>0x060E</a:t>
                      </a:r>
                    </a:p>
                  </a:txBody>
                  <a:tcPr/>
                </a:tc>
                <a:tc>
                  <a:txBody>
                    <a:bodyPr/>
                    <a:lstStyle/>
                    <a:p>
                      <a:r>
                        <a:rPr lang="en-US" sz="1400" dirty="0"/>
                        <a:t>ITHR</a:t>
                      </a:r>
                    </a:p>
                  </a:txBody>
                  <a:tcPr/>
                </a:tc>
                <a:tc>
                  <a:txBody>
                    <a:bodyPr/>
                    <a:lstStyle/>
                    <a:p>
                      <a:pPr algn="ctr"/>
                      <a:endParaRPr lang="en-US" sz="1400" dirty="0"/>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p>
                  </a:txBody>
                  <a:tcPr/>
                </a:tc>
                <a:tc>
                  <a:txBody>
                    <a:bodyPr/>
                    <a:lstStyle/>
                    <a:p>
                      <a:pPr algn="ctr"/>
                      <a:endParaRPr lang="en-US" sz="1400" dirty="0">
                        <a:solidFill>
                          <a:srgbClr val="00B050"/>
                        </a:solidFill>
                      </a:endParaRPr>
                    </a:p>
                  </a:txBody>
                  <a:tcPr/>
                </a:tc>
                <a:extLst>
                  <a:ext uri="{0D108BD9-81ED-4DB2-BD59-A6C34878D82A}">
                    <a16:rowId xmlns:a16="http://schemas.microsoft.com/office/drawing/2014/main" val="10003"/>
                  </a:ext>
                </a:extLst>
              </a:tr>
              <a:tr h="370840">
                <a:tc>
                  <a:txBody>
                    <a:bodyPr/>
                    <a:lstStyle/>
                    <a:p>
                      <a:r>
                        <a:rPr lang="en-US" sz="1400" dirty="0"/>
                        <a:t>0x060F</a:t>
                      </a:r>
                    </a:p>
                  </a:txBody>
                  <a:tcPr/>
                </a:tc>
                <a:tc>
                  <a:txBody>
                    <a:bodyPr/>
                    <a:lstStyle/>
                    <a:p>
                      <a:r>
                        <a:rPr lang="en-US" sz="1400" dirty="0"/>
                        <a:t>Buffer</a:t>
                      </a:r>
                      <a:r>
                        <a:rPr lang="en-US" sz="1400" baseline="0" dirty="0"/>
                        <a:t> Bypass Register</a:t>
                      </a:r>
                      <a:endParaRPr lang="en-US" sz="1400" dirty="0"/>
                    </a:p>
                  </a:txBody>
                  <a:tcPr/>
                </a:tc>
                <a:tc>
                  <a:txBody>
                    <a:bodyPr/>
                    <a:lstStyle/>
                    <a:p>
                      <a:pPr algn="ctr"/>
                      <a:r>
                        <a:rPr lang="en-US" sz="1400" dirty="0">
                          <a:solidFill>
                            <a:srgbClr val="00B050"/>
                          </a:solidFill>
                        </a:rPr>
                        <a:t>✓</a:t>
                      </a:r>
                      <a:endParaRPr lang="en-US" sz="1400" dirty="0"/>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chemeClr val="tx1">
                              <a:lumMod val="85000"/>
                              <a:lumOff val="15000"/>
                            </a:schemeClr>
                          </a:solidFill>
                        </a:rPr>
                        <a:t>-</a:t>
                      </a:r>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endParaRPr lang="en-US" sz="1400" dirty="0">
                        <a:solidFill>
                          <a:srgbClr val="00B050"/>
                        </a:solidFill>
                      </a:endParaRPr>
                    </a:p>
                  </a:txBody>
                  <a:tcPr/>
                </a:tc>
                <a:extLst>
                  <a:ext uri="{0D108BD9-81ED-4DB2-BD59-A6C34878D82A}">
                    <a16:rowId xmlns:a16="http://schemas.microsoft.com/office/drawing/2014/main" val="10004"/>
                  </a:ext>
                </a:extLst>
              </a:tr>
              <a:tr h="370840">
                <a:tc>
                  <a:txBody>
                    <a:bodyPr/>
                    <a:lstStyle/>
                    <a:p>
                      <a:r>
                        <a:rPr lang="en-US" sz="1400" dirty="0"/>
                        <a:t>0x0610</a:t>
                      </a:r>
                    </a:p>
                  </a:txBody>
                  <a:tcPr/>
                </a:tc>
                <a:tc>
                  <a:txBody>
                    <a:bodyPr/>
                    <a:lstStyle/>
                    <a:p>
                      <a:r>
                        <a:rPr lang="en-US" sz="1400" dirty="0"/>
                        <a:t>ADC</a:t>
                      </a:r>
                      <a:r>
                        <a:rPr lang="en-US" sz="1400" baseline="0" dirty="0"/>
                        <a:t> Control Register</a:t>
                      </a:r>
                      <a:endParaRPr lang="en-US" sz="1400" dirty="0"/>
                    </a:p>
                  </a:txBody>
                  <a:tcPr/>
                </a:tc>
                <a:tc>
                  <a:txBody>
                    <a:bodyPr/>
                    <a:lstStyle/>
                    <a:p>
                      <a:pPr algn="ctr"/>
                      <a:r>
                        <a:rPr lang="en-US" sz="1400" dirty="0">
                          <a:solidFill>
                            <a:srgbClr val="00B050"/>
                          </a:solidFill>
                        </a:rPr>
                        <a:t>✓</a:t>
                      </a:r>
                      <a:endParaRPr lang="en-US" sz="1400" dirty="0"/>
                    </a:p>
                  </a:txBody>
                  <a:tcPr/>
                </a:tc>
                <a:tc>
                  <a:txBody>
                    <a:bodyPr/>
                    <a:lstStyle/>
                    <a:p>
                      <a:pPr algn="ctr"/>
                      <a:r>
                        <a:rPr lang="en-US" sz="1400" dirty="0"/>
                        <a:t>-</a:t>
                      </a:r>
                    </a:p>
                  </a:txBody>
                  <a:tcPr/>
                </a:tc>
                <a:tc>
                  <a:txBody>
                    <a:bodyPr/>
                    <a:lstStyle/>
                    <a:p>
                      <a:pPr algn="ctr"/>
                      <a:endParaRPr lang="en-US" sz="1400"/>
                    </a:p>
                  </a:txBody>
                  <a:tcPr/>
                </a:tc>
                <a:extLst>
                  <a:ext uri="{0D108BD9-81ED-4DB2-BD59-A6C34878D82A}">
                    <a16:rowId xmlns:a16="http://schemas.microsoft.com/office/drawing/2014/main" val="10005"/>
                  </a:ext>
                </a:extLst>
              </a:tr>
              <a:tr h="370840">
                <a:tc>
                  <a:txBody>
                    <a:bodyPr/>
                    <a:lstStyle/>
                    <a:p>
                      <a:r>
                        <a:rPr lang="en-US" sz="1400" dirty="0"/>
                        <a:t>0x0611</a:t>
                      </a:r>
                    </a:p>
                  </a:txBody>
                  <a:tcPr/>
                </a:tc>
                <a:tc>
                  <a:txBody>
                    <a:bodyPr/>
                    <a:lstStyle/>
                    <a:p>
                      <a:r>
                        <a:rPr lang="en-US" sz="1400" dirty="0"/>
                        <a:t>ADC</a:t>
                      </a:r>
                      <a:r>
                        <a:rPr lang="en-US" sz="1400" baseline="0" dirty="0"/>
                        <a:t> DAC Input Value</a:t>
                      </a:r>
                      <a:endParaRPr lang="en-US" sz="1400" dirty="0"/>
                    </a:p>
                  </a:txBody>
                  <a:tcPr/>
                </a:tc>
                <a:tc>
                  <a:txBody>
                    <a:bodyPr/>
                    <a:lstStyle/>
                    <a:p>
                      <a:pPr algn="ctr"/>
                      <a:r>
                        <a:rPr lang="en-US" sz="1400" dirty="0">
                          <a:solidFill>
                            <a:srgbClr val="00B050"/>
                          </a:solidFill>
                        </a:rPr>
                        <a:t>✓</a:t>
                      </a:r>
                      <a:endParaRPr lang="en-US" sz="1400" dirty="0"/>
                    </a:p>
                  </a:txBody>
                  <a:tcPr/>
                </a:tc>
                <a:tc>
                  <a:txBody>
                    <a:bodyPr/>
                    <a:lstStyle/>
                    <a:p>
                      <a:pPr algn="ctr"/>
                      <a:r>
                        <a:rPr lang="en-US" sz="1400" dirty="0"/>
                        <a:t>-</a:t>
                      </a:r>
                    </a:p>
                  </a:txBody>
                  <a:tcPr/>
                </a:tc>
                <a:tc>
                  <a:txBody>
                    <a:bodyPr/>
                    <a:lstStyle/>
                    <a:p>
                      <a:pPr algn="ctr"/>
                      <a:endParaRPr lang="en-US" sz="1400"/>
                    </a:p>
                  </a:txBody>
                  <a:tcPr/>
                </a:tc>
                <a:extLst>
                  <a:ext uri="{0D108BD9-81ED-4DB2-BD59-A6C34878D82A}">
                    <a16:rowId xmlns:a16="http://schemas.microsoft.com/office/drawing/2014/main" val="10006"/>
                  </a:ext>
                </a:extLst>
              </a:tr>
              <a:tr h="370840">
                <a:tc>
                  <a:txBody>
                    <a:bodyPr/>
                    <a:lstStyle/>
                    <a:p>
                      <a:r>
                        <a:rPr lang="en-US" sz="1400" dirty="0"/>
                        <a:t>0x0612</a:t>
                      </a:r>
                    </a:p>
                  </a:txBody>
                  <a:tcPr/>
                </a:tc>
                <a:tc>
                  <a:txBody>
                    <a:bodyPr/>
                    <a:lstStyle/>
                    <a:p>
                      <a:pPr marL="0" marR="0" indent="0" algn="l" defTabSz="582061" rtl="0" eaLnBrk="1" fontAlgn="auto" latinLnBrk="0" hangingPunct="1">
                        <a:lnSpc>
                          <a:spcPct val="100000"/>
                        </a:lnSpc>
                        <a:spcBef>
                          <a:spcPts val="0"/>
                        </a:spcBef>
                        <a:spcAft>
                          <a:spcPts val="0"/>
                        </a:spcAft>
                        <a:buClrTx/>
                        <a:buSzTx/>
                        <a:buFontTx/>
                        <a:buNone/>
                        <a:tabLst/>
                        <a:defRPr/>
                      </a:pPr>
                      <a:r>
                        <a:rPr lang="en-US" sz="1400" dirty="0"/>
                        <a:t>ADC Calibration Value Register</a:t>
                      </a:r>
                    </a:p>
                  </a:txBody>
                  <a:tcPr/>
                </a:tc>
                <a:tc>
                  <a:txBody>
                    <a:bodyPr/>
                    <a:lstStyle/>
                    <a:p>
                      <a:pPr algn="ctr"/>
                      <a:r>
                        <a:rPr lang="en-US" sz="1400" dirty="0">
                          <a:solidFill>
                            <a:srgbClr val="00B050"/>
                          </a:solidFill>
                        </a:rPr>
                        <a:t>-</a:t>
                      </a:r>
                      <a:endParaRPr lang="en-US" sz="1400" dirty="0"/>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p>
                  </a:txBody>
                  <a:tcPr/>
                </a:tc>
                <a:tc>
                  <a:txBody>
                    <a:bodyPr/>
                    <a:lstStyle/>
                    <a:p>
                      <a:pPr algn="ctr"/>
                      <a:r>
                        <a:rPr lang="en-US" sz="1400" dirty="0">
                          <a:solidFill>
                            <a:srgbClr val="00B050"/>
                          </a:solidFill>
                        </a:rPr>
                        <a:t>✓</a:t>
                      </a:r>
                      <a:endParaRPr lang="en-US" sz="1400" dirty="0"/>
                    </a:p>
                  </a:txBody>
                  <a:tcPr/>
                </a:tc>
                <a:extLst>
                  <a:ext uri="{0D108BD9-81ED-4DB2-BD59-A6C34878D82A}">
                    <a16:rowId xmlns:a16="http://schemas.microsoft.com/office/drawing/2014/main" val="10007"/>
                  </a:ext>
                </a:extLst>
              </a:tr>
              <a:tr h="370840">
                <a:tc>
                  <a:txBody>
                    <a:bodyPr/>
                    <a:lstStyle/>
                    <a:p>
                      <a:r>
                        <a:rPr lang="en-US" sz="1400" dirty="0"/>
                        <a:t>0x0613 </a:t>
                      </a:r>
                      <a:r>
                        <a:rPr lang="mr-IN" sz="1400" dirty="0"/>
                        <a:t>–</a:t>
                      </a:r>
                      <a:r>
                        <a:rPr lang="en-US" sz="1400" dirty="0"/>
                        <a:t> 0x0627</a:t>
                      </a:r>
                    </a:p>
                  </a:txBody>
                  <a:tcPr/>
                </a:tc>
                <a:tc>
                  <a:txBody>
                    <a:bodyPr/>
                    <a:lstStyle/>
                    <a:p>
                      <a:pPr marL="0" marR="0" indent="0" algn="l" defTabSz="582061" rtl="0" eaLnBrk="1" fontAlgn="auto" latinLnBrk="0" hangingPunct="1">
                        <a:lnSpc>
                          <a:spcPct val="100000"/>
                        </a:lnSpc>
                        <a:spcBef>
                          <a:spcPts val="0"/>
                        </a:spcBef>
                        <a:spcAft>
                          <a:spcPts val="0"/>
                        </a:spcAft>
                        <a:buClrTx/>
                        <a:buSzTx/>
                        <a:buFontTx/>
                        <a:buNone/>
                        <a:tabLst/>
                        <a:defRPr/>
                      </a:pPr>
                      <a:r>
                        <a:rPr lang="en-US" sz="1400" dirty="0"/>
                        <a:t>ADC Value Registers</a:t>
                      </a:r>
                      <a:r>
                        <a:rPr lang="en-US" sz="1400" baseline="0" dirty="0"/>
                        <a:t> </a:t>
                      </a:r>
                      <a:endParaRPr lang="en-US" sz="1400" dirty="0"/>
                    </a:p>
                  </a:txBody>
                  <a:tcPr/>
                </a:tc>
                <a:tc>
                  <a:txBody>
                    <a:bodyPr/>
                    <a:lstStyle/>
                    <a:p>
                      <a:pPr algn="ctr"/>
                      <a:r>
                        <a:rPr lang="en-US" sz="1400" dirty="0">
                          <a:solidFill>
                            <a:srgbClr val="00B050"/>
                          </a:solidFill>
                        </a:rPr>
                        <a:t>-</a:t>
                      </a:r>
                      <a:endParaRPr lang="en-US" sz="1400" dirty="0"/>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p>
                  </a:txBody>
                  <a:tcPr/>
                </a:tc>
                <a:tc>
                  <a:txBody>
                    <a:bodyPr/>
                    <a:lstStyle/>
                    <a:p>
                      <a:pPr algn="ctr"/>
                      <a:r>
                        <a:rPr lang="en-US" sz="1400" dirty="0">
                          <a:solidFill>
                            <a:srgbClr val="00B050"/>
                          </a:solidFill>
                        </a:rPr>
                        <a:t>✓</a:t>
                      </a:r>
                      <a:endParaRPr lang="en-US" sz="1400" dirty="0"/>
                    </a:p>
                  </a:txBody>
                  <a:tcPr/>
                </a:tc>
                <a:extLst>
                  <a:ext uri="{0D108BD9-81ED-4DB2-BD59-A6C34878D82A}">
                    <a16:rowId xmlns:a16="http://schemas.microsoft.com/office/drawing/2014/main" val="10008"/>
                  </a:ext>
                </a:extLst>
              </a:tr>
              <a:tr h="370840">
                <a:tc>
                  <a:txBody>
                    <a:bodyPr/>
                    <a:lstStyle/>
                    <a:p>
                      <a:r>
                        <a:rPr lang="en-US" sz="1400" dirty="0"/>
                        <a:t>0x0700</a:t>
                      </a:r>
                    </a:p>
                  </a:txBody>
                  <a:tcPr/>
                </a:tc>
                <a:tc>
                  <a:txBody>
                    <a:bodyPr/>
                    <a:lstStyle/>
                    <a:p>
                      <a:r>
                        <a:rPr lang="en-US" sz="1400" dirty="0"/>
                        <a:t>SEU Error Counter</a:t>
                      </a:r>
                    </a:p>
                  </a:txBody>
                  <a:tcPr/>
                </a:tc>
                <a:tc>
                  <a:txBody>
                    <a:bodyPr/>
                    <a:lstStyle/>
                    <a:p>
                      <a:pPr algn="ctr"/>
                      <a:r>
                        <a:rPr lang="en-US" sz="1400" dirty="0"/>
                        <a:t>-</a:t>
                      </a:r>
                    </a:p>
                  </a:txBody>
                  <a:tcPr/>
                </a:tc>
                <a:tc>
                  <a:txBody>
                    <a:bodyPr/>
                    <a:lstStyle/>
                    <a:p>
                      <a:pPr algn="ctr"/>
                      <a:r>
                        <a:rPr lang="en-US" sz="1400" dirty="0"/>
                        <a:t>-</a:t>
                      </a:r>
                    </a:p>
                  </a:txBody>
                  <a:tcPr/>
                </a:tc>
                <a:tc>
                  <a:txBody>
                    <a:bodyPr/>
                    <a:lstStyle/>
                    <a:p>
                      <a:pPr marL="0" marR="0" indent="0" algn="ctr" defTabSz="582061" rtl="0" eaLnBrk="1" fontAlgn="auto" latinLnBrk="0" hangingPunct="1">
                        <a:lnSpc>
                          <a:spcPct val="100000"/>
                        </a:lnSpc>
                        <a:spcBef>
                          <a:spcPts val="0"/>
                        </a:spcBef>
                        <a:spcAft>
                          <a:spcPts val="0"/>
                        </a:spcAft>
                        <a:buClrTx/>
                        <a:buSzTx/>
                        <a:buFontTx/>
                        <a:buNone/>
                        <a:tabLst/>
                        <a:defRPr/>
                      </a:pPr>
                      <a:r>
                        <a:rPr lang="en-US" sz="1400" dirty="0">
                          <a:solidFill>
                            <a:srgbClr val="00B050"/>
                          </a:solidFill>
                        </a:rPr>
                        <a:t>✓</a:t>
                      </a:r>
                      <a:endParaRPr lang="en-US" sz="1400" dirty="0"/>
                    </a:p>
                  </a:txBody>
                  <a:tcPr/>
                </a:tc>
                <a:extLst>
                  <a:ext uri="{0D108BD9-81ED-4DB2-BD59-A6C34878D82A}">
                    <a16:rowId xmlns:a16="http://schemas.microsoft.com/office/drawing/2014/main" val="10009"/>
                  </a:ext>
                </a:extLst>
              </a:tr>
              <a:tr h="370840">
                <a:tc>
                  <a:txBody>
                    <a:bodyPr/>
                    <a:lstStyle/>
                    <a:p>
                      <a:r>
                        <a:rPr lang="en-US" sz="1400" dirty="0"/>
                        <a:t>0x0701</a:t>
                      </a:r>
                    </a:p>
                  </a:txBody>
                  <a:tcPr/>
                </a:tc>
                <a:tc>
                  <a:txBody>
                    <a:bodyPr/>
                    <a:lstStyle/>
                    <a:p>
                      <a:r>
                        <a:rPr lang="en-US" sz="1400" dirty="0"/>
                        <a:t>Test Control Register</a:t>
                      </a:r>
                    </a:p>
                  </a:txBody>
                  <a:tcPr/>
                </a:tc>
                <a:tc>
                  <a:txBody>
                    <a:bodyPr/>
                    <a:lstStyle/>
                    <a:p>
                      <a:pPr algn="ctr"/>
                      <a:r>
                        <a:rPr lang="en-US" sz="1400" dirty="0">
                          <a:solidFill>
                            <a:srgbClr val="00B050"/>
                          </a:solidFill>
                        </a:rPr>
                        <a:t>-</a:t>
                      </a:r>
                      <a:endParaRPr lang="en-US" sz="1400" dirty="0"/>
                    </a:p>
                  </a:txBody>
                  <a:tcPr/>
                </a:tc>
                <a:tc>
                  <a:txBody>
                    <a:bodyPr/>
                    <a:lstStyle/>
                    <a:p>
                      <a:pPr algn="ctr"/>
                      <a:r>
                        <a:rPr lang="en-US" sz="1400" dirty="0"/>
                        <a:t>-</a:t>
                      </a:r>
                    </a:p>
                  </a:txBody>
                  <a:tcPr/>
                </a:tc>
                <a:tc>
                  <a:txBody>
                    <a:bodyPr/>
                    <a:lstStyle/>
                    <a:p>
                      <a:pPr algn="ctr"/>
                      <a:endParaRPr lang="en-US" sz="1400"/>
                    </a:p>
                  </a:txBody>
                  <a:tcPr/>
                </a:tc>
                <a:extLst>
                  <a:ext uri="{0D108BD9-81ED-4DB2-BD59-A6C34878D82A}">
                    <a16:rowId xmlns:a16="http://schemas.microsoft.com/office/drawing/2014/main" val="10010"/>
                  </a:ext>
                </a:extLst>
              </a:tr>
              <a:tr h="370840">
                <a:tc>
                  <a:txBody>
                    <a:bodyPr/>
                    <a:lstStyle/>
                    <a:p>
                      <a:r>
                        <a:rPr lang="en-US" sz="1400" dirty="0"/>
                        <a:t>0x0702 </a:t>
                      </a:r>
                      <a:r>
                        <a:rPr lang="mr-IN" sz="1400" dirty="0"/>
                        <a:t>–</a:t>
                      </a:r>
                      <a:r>
                        <a:rPr lang="en-US" sz="1400" dirty="0"/>
                        <a:t> 0x0707</a:t>
                      </a:r>
                    </a:p>
                  </a:txBody>
                  <a:tcPr/>
                </a:tc>
                <a:tc>
                  <a:txBody>
                    <a:bodyPr/>
                    <a:lstStyle/>
                    <a:p>
                      <a:r>
                        <a:rPr lang="en-US" sz="1400" dirty="0"/>
                        <a:t>Debug</a:t>
                      </a:r>
                      <a:r>
                        <a:rPr lang="en-US" sz="1400" baseline="0" dirty="0"/>
                        <a:t> Streams</a:t>
                      </a:r>
                      <a:endParaRPr lang="en-US" sz="1400" dirty="0"/>
                    </a:p>
                  </a:txBody>
                  <a:tcPr/>
                </a:tc>
                <a:tc>
                  <a:txBody>
                    <a:bodyPr/>
                    <a:lstStyle/>
                    <a:p>
                      <a:pPr algn="ctr"/>
                      <a:r>
                        <a:rPr lang="en-US" sz="1400" dirty="0">
                          <a:solidFill>
                            <a:srgbClr val="00B050"/>
                          </a:solidFill>
                        </a:rPr>
                        <a:t>-</a:t>
                      </a:r>
                      <a:endParaRPr lang="en-US" sz="1400" dirty="0"/>
                    </a:p>
                  </a:txBody>
                  <a:tcPr/>
                </a:tc>
                <a:tc>
                  <a:txBody>
                    <a:bodyPr/>
                    <a:lstStyle/>
                    <a:p>
                      <a:pPr algn="ctr"/>
                      <a:r>
                        <a:rPr lang="en-US" sz="1400" dirty="0"/>
                        <a:t>-</a:t>
                      </a:r>
                    </a:p>
                  </a:txBody>
                  <a:tcPr/>
                </a:tc>
                <a:tc>
                  <a:txBody>
                    <a:bodyPr/>
                    <a:lstStyle/>
                    <a:p>
                      <a:pPr algn="ctr"/>
                      <a:r>
                        <a:rPr lang="en-US" sz="1400" dirty="0">
                          <a:solidFill>
                            <a:srgbClr val="00B050"/>
                          </a:solidFill>
                        </a:rPr>
                        <a:t>(✓)</a:t>
                      </a:r>
                      <a:endParaRPr lang="en-US" sz="1400" dirty="0"/>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7793098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2591030"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Mask Refreshing</a:t>
            </a:r>
          </a:p>
        </p:txBody>
      </p:sp>
      <p:sp>
        <p:nvSpPr>
          <p:cNvPr id="3" name="TextBox 2"/>
          <p:cNvSpPr txBox="1"/>
          <p:nvPr/>
        </p:nvSpPr>
        <p:spPr>
          <a:xfrm>
            <a:off x="350617" y="1042497"/>
            <a:ext cx="10622183" cy="5632311"/>
          </a:xfrm>
          <a:prstGeom prst="rect">
            <a:avLst/>
          </a:prstGeom>
          <a:noFill/>
        </p:spPr>
        <p:txBody>
          <a:bodyPr wrap="square" rtlCol="0">
            <a:spAutoFit/>
          </a:bodyPr>
          <a:lstStyle/>
          <a:p>
            <a:r>
              <a:rPr lang="en-US" sz="2000" dirty="0">
                <a:solidFill>
                  <a:srgbClr val="4F81BD"/>
                </a:solidFill>
              </a:rPr>
              <a:t>Clear masks in rows w/o noisy pixels </a:t>
            </a:r>
          </a:p>
          <a:p>
            <a:endParaRPr lang="en-US" sz="2000" dirty="0">
              <a:solidFill>
                <a:srgbClr val="4F81BD"/>
              </a:solidFill>
            </a:endParaRPr>
          </a:p>
          <a:p>
            <a:pPr marL="457200" indent="-457200">
              <a:buAutoNum type="arabicParenR"/>
            </a:pPr>
            <a:r>
              <a:rPr lang="en-US" sz="2000" dirty="0">
                <a:solidFill>
                  <a:srgbClr val="4F81BD"/>
                </a:solidFill>
              </a:rPr>
              <a:t>Write pixel config </a:t>
            </a:r>
            <a:r>
              <a:rPr lang="en-US" sz="2000" dirty="0" err="1">
                <a:solidFill>
                  <a:srgbClr val="4F81BD"/>
                </a:solidFill>
              </a:rPr>
              <a:t>reg</a:t>
            </a:r>
            <a:r>
              <a:rPr lang="en-US" sz="2000" dirty="0">
                <a:solidFill>
                  <a:srgbClr val="4F81BD"/>
                </a:solidFill>
              </a:rPr>
              <a:t> (clear data, select mask)		</a:t>
            </a:r>
            <a:r>
              <a:rPr lang="en-US" sz="2000" dirty="0">
                <a:solidFill>
                  <a:schemeClr val="tx1">
                    <a:lumMod val="85000"/>
                    <a:lumOff val="15000"/>
                  </a:schemeClr>
                </a:solidFill>
              </a:rPr>
              <a:t>- 1 write operation</a:t>
            </a:r>
          </a:p>
          <a:p>
            <a:pPr marL="457200" indent="-457200">
              <a:buAutoNum type="arabicParenR"/>
            </a:pPr>
            <a:r>
              <a:rPr lang="en-US" sz="2000" dirty="0">
                <a:solidFill>
                  <a:srgbClr val="4F81BD"/>
                </a:solidFill>
              </a:rPr>
              <a:t>Select all columns							</a:t>
            </a:r>
            <a:r>
              <a:rPr lang="en-US" sz="2000" dirty="0">
                <a:solidFill>
                  <a:schemeClr val="tx1">
                    <a:lumMod val="85000"/>
                    <a:lumOff val="15000"/>
                  </a:schemeClr>
                </a:solidFill>
              </a:rPr>
              <a:t>- 1 write operation</a:t>
            </a:r>
          </a:p>
          <a:p>
            <a:pPr marL="457200" indent="-457200">
              <a:buAutoNum type="arabicParenR"/>
            </a:pPr>
            <a:r>
              <a:rPr lang="en-US" sz="2000" dirty="0">
                <a:solidFill>
                  <a:srgbClr val="4F81BD"/>
                </a:solidFill>
              </a:rPr>
              <a:t>Select all rows w/o noisy pixels 				</a:t>
            </a:r>
            <a:r>
              <a:rPr lang="en-US" sz="2000" dirty="0">
                <a:solidFill>
                  <a:schemeClr val="tx1">
                    <a:lumMod val="85000"/>
                    <a:lumOff val="15000"/>
                  </a:schemeClr>
                </a:solidFill>
              </a:rPr>
              <a:t>- 32 write operations</a:t>
            </a:r>
          </a:p>
          <a:p>
            <a:pPr marL="457200" indent="-457200">
              <a:buAutoNum type="arabicParenR"/>
            </a:pPr>
            <a:r>
              <a:rPr lang="en-US" sz="2000" dirty="0">
                <a:solidFill>
                  <a:srgbClr val="4F81BD"/>
                </a:solidFill>
              </a:rPr>
              <a:t>Clear all selected bits						</a:t>
            </a:r>
            <a:r>
              <a:rPr lang="en-US" sz="2000" dirty="0">
                <a:solidFill>
                  <a:schemeClr val="tx1">
                    <a:lumMod val="85000"/>
                    <a:lumOff val="15000"/>
                  </a:schemeClr>
                </a:solidFill>
              </a:rPr>
              <a:t>- 1 write operation</a:t>
            </a:r>
          </a:p>
          <a:p>
            <a:pPr marL="457200" indent="-457200">
              <a:buAutoNum type="arabicParenR"/>
            </a:pPr>
            <a:endParaRPr lang="en-US" sz="2000" dirty="0">
              <a:solidFill>
                <a:srgbClr val="4F81BD"/>
              </a:solidFill>
            </a:endParaRPr>
          </a:p>
          <a:p>
            <a:r>
              <a:rPr lang="en-US" sz="2000" dirty="0">
                <a:solidFill>
                  <a:srgbClr val="4F81BD"/>
                </a:solidFill>
              </a:rPr>
              <a:t>Reconfigure rows with masked pixels (assume each pixel in different row): loop over rows and</a:t>
            </a:r>
          </a:p>
          <a:p>
            <a:endParaRPr lang="en-US" sz="2000" dirty="0">
              <a:solidFill>
                <a:srgbClr val="4F81BD"/>
              </a:solidFill>
            </a:endParaRPr>
          </a:p>
          <a:p>
            <a:pPr marL="457200" indent="-457200">
              <a:buAutoNum type="arabicParenR"/>
            </a:pPr>
            <a:r>
              <a:rPr lang="en-US" sz="2000" dirty="0">
                <a:solidFill>
                  <a:srgbClr val="4F81BD"/>
                </a:solidFill>
              </a:rPr>
              <a:t>Set col bit of noisy pixels 	   				</a:t>
            </a:r>
            <a:r>
              <a:rPr lang="en-US" sz="2000" dirty="0">
                <a:solidFill>
                  <a:schemeClr val="tx1">
                    <a:lumMod val="85000"/>
                    <a:lumOff val="15000"/>
                  </a:schemeClr>
                </a:solidFill>
              </a:rPr>
              <a:t>- 1 write operation</a:t>
            </a:r>
          </a:p>
          <a:p>
            <a:pPr marL="457200" indent="-457200">
              <a:buAutoNum type="arabicParenR"/>
            </a:pPr>
            <a:r>
              <a:rPr lang="en-US" sz="2000" dirty="0">
                <a:solidFill>
                  <a:srgbClr val="4F81BD"/>
                </a:solidFill>
              </a:rPr>
              <a:t>Write pixel config </a:t>
            </a:r>
            <a:r>
              <a:rPr lang="en-US" sz="2000" dirty="0" err="1">
                <a:solidFill>
                  <a:srgbClr val="4F81BD"/>
                </a:solidFill>
              </a:rPr>
              <a:t>reg</a:t>
            </a:r>
            <a:r>
              <a:rPr lang="en-US" sz="2000" dirty="0">
                <a:solidFill>
                  <a:srgbClr val="4F81BD"/>
                </a:solidFill>
              </a:rPr>
              <a:t> (set data, select mask)		</a:t>
            </a:r>
            <a:r>
              <a:rPr lang="en-US" sz="2000" dirty="0">
                <a:solidFill>
                  <a:schemeClr val="tx1">
                    <a:lumMod val="85000"/>
                    <a:lumOff val="15000"/>
                  </a:schemeClr>
                </a:solidFill>
              </a:rPr>
              <a:t>- 1 write operation</a:t>
            </a:r>
          </a:p>
          <a:p>
            <a:pPr marL="457200" indent="-457200">
              <a:buAutoNum type="arabicParenR"/>
            </a:pPr>
            <a:r>
              <a:rPr lang="en-US" sz="2000" dirty="0">
                <a:solidFill>
                  <a:srgbClr val="4F81BD"/>
                </a:solidFill>
              </a:rPr>
              <a:t>Set row select bit 							</a:t>
            </a:r>
            <a:r>
              <a:rPr lang="en-US" sz="2000" dirty="0">
                <a:solidFill>
                  <a:schemeClr val="tx1">
                    <a:lumMod val="85000"/>
                    <a:lumOff val="15000"/>
                  </a:schemeClr>
                </a:solidFill>
              </a:rPr>
              <a:t>- 1 write operation</a:t>
            </a:r>
          </a:p>
          <a:p>
            <a:pPr marL="457200" indent="-457200">
              <a:buAutoNum type="arabicParenR"/>
            </a:pPr>
            <a:r>
              <a:rPr lang="en-US" sz="2000" dirty="0">
                <a:solidFill>
                  <a:srgbClr val="4F81BD"/>
                </a:solidFill>
              </a:rPr>
              <a:t>Clear row select bit						</a:t>
            </a:r>
            <a:r>
              <a:rPr lang="en-US" sz="2000" dirty="0">
                <a:solidFill>
                  <a:schemeClr val="tx1">
                    <a:lumMod val="85000"/>
                    <a:lumOff val="15000"/>
                  </a:schemeClr>
                </a:solidFill>
              </a:rPr>
              <a:t>- 1 write operation</a:t>
            </a:r>
          </a:p>
          <a:p>
            <a:pPr marL="457200" indent="-457200">
              <a:buAutoNum type="arabicParenR"/>
            </a:pPr>
            <a:r>
              <a:rPr lang="en-US" sz="2000" dirty="0">
                <a:solidFill>
                  <a:srgbClr val="4F81BD"/>
                </a:solidFill>
              </a:rPr>
              <a:t>Toggle data to select complementary columns		</a:t>
            </a:r>
            <a:r>
              <a:rPr lang="en-US" sz="2000" dirty="0">
                <a:solidFill>
                  <a:schemeClr val="tx1">
                    <a:lumMod val="85000"/>
                    <a:lumOff val="15000"/>
                  </a:schemeClr>
                </a:solidFill>
              </a:rPr>
              <a:t>- 1 write operation</a:t>
            </a:r>
          </a:p>
          <a:p>
            <a:pPr marL="457200" indent="-457200">
              <a:buAutoNum type="arabicParenR"/>
            </a:pPr>
            <a:r>
              <a:rPr lang="en-US" sz="2000" dirty="0">
                <a:solidFill>
                  <a:srgbClr val="4F81BD"/>
                </a:solidFill>
              </a:rPr>
              <a:t>Clear data bit							</a:t>
            </a:r>
            <a:r>
              <a:rPr lang="en-US" sz="2000" dirty="0">
                <a:solidFill>
                  <a:schemeClr val="tx1">
                    <a:lumMod val="85000"/>
                    <a:lumOff val="15000"/>
                  </a:schemeClr>
                </a:solidFill>
              </a:rPr>
              <a:t>- 1 write operation</a:t>
            </a:r>
          </a:p>
          <a:p>
            <a:pPr marL="457200" indent="-457200">
              <a:buAutoNum type="arabicParenR"/>
            </a:pPr>
            <a:r>
              <a:rPr lang="en-US" sz="2000" dirty="0">
                <a:solidFill>
                  <a:srgbClr val="4F81BD"/>
                </a:solidFill>
              </a:rPr>
              <a:t>Set row select bit							</a:t>
            </a:r>
            <a:r>
              <a:rPr lang="en-US" sz="2000" dirty="0">
                <a:solidFill>
                  <a:schemeClr val="tx1">
                    <a:lumMod val="85000"/>
                    <a:lumOff val="15000"/>
                  </a:schemeClr>
                </a:solidFill>
              </a:rPr>
              <a:t>- 1 write operation</a:t>
            </a:r>
          </a:p>
          <a:p>
            <a:pPr marL="457200" indent="-457200">
              <a:buAutoNum type="arabicParenR"/>
            </a:pPr>
            <a:r>
              <a:rPr lang="en-US" sz="2000" dirty="0">
                <a:solidFill>
                  <a:srgbClr val="4F81BD"/>
                </a:solidFill>
              </a:rPr>
              <a:t>Clear all selected bits						</a:t>
            </a:r>
            <a:r>
              <a:rPr lang="en-US" sz="2000" dirty="0">
                <a:solidFill>
                  <a:schemeClr val="tx1">
                    <a:lumMod val="85000"/>
                    <a:lumOff val="15000"/>
                  </a:schemeClr>
                </a:solidFill>
              </a:rPr>
              <a:t>- 1 write operation</a:t>
            </a:r>
          </a:p>
          <a:p>
            <a:pPr marL="342900" indent="-342900">
              <a:buFont typeface="Arial" panose="020B0604020202020204" pitchFamily="34" charset="0"/>
              <a:buChar char="•"/>
            </a:pPr>
            <a:endParaRPr lang="en-US" sz="2000" dirty="0">
              <a:solidFill>
                <a:srgbClr val="4F81BD"/>
              </a:solidFill>
            </a:endParaRPr>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33</a:t>
            </a:fld>
            <a:endParaRPr lang="en-US"/>
          </a:p>
        </p:txBody>
      </p:sp>
      <p:sp>
        <p:nvSpPr>
          <p:cNvPr id="6" name="Right Brace 5">
            <a:extLst>
              <a:ext uri="{FF2B5EF4-FFF2-40B4-BE49-F238E27FC236}">
                <a16:creationId xmlns:a16="http://schemas.microsoft.com/office/drawing/2014/main" id="{4457B4D8-C6D2-A64E-B83A-0EC7D7791773}"/>
              </a:ext>
            </a:extLst>
          </p:cNvPr>
          <p:cNvSpPr/>
          <p:nvPr/>
        </p:nvSpPr>
        <p:spPr>
          <a:xfrm>
            <a:off x="8371864" y="3868615"/>
            <a:ext cx="271306" cy="2441068"/>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AB19B732-0EAB-8043-944A-9065F06B29AD}"/>
              </a:ext>
            </a:extLst>
          </p:cNvPr>
          <p:cNvSpPr txBox="1"/>
          <p:nvPr/>
        </p:nvSpPr>
        <p:spPr>
          <a:xfrm>
            <a:off x="8774238" y="4765983"/>
            <a:ext cx="2198562" cy="646331"/>
          </a:xfrm>
          <a:prstGeom prst="rect">
            <a:avLst/>
          </a:prstGeom>
          <a:noFill/>
        </p:spPr>
        <p:txBody>
          <a:bodyPr wrap="square" rtlCol="0">
            <a:spAutoFit/>
          </a:bodyPr>
          <a:lstStyle/>
          <a:p>
            <a:r>
              <a:rPr lang="en-US" sz="1800" dirty="0"/>
              <a:t>Repeat for each row with noisy pixels</a:t>
            </a:r>
          </a:p>
        </p:txBody>
      </p:sp>
    </p:spTree>
    <p:extLst>
      <p:ext uri="{BB962C8B-B14F-4D97-AF65-F5344CB8AC3E}">
        <p14:creationId xmlns:p14="http://schemas.microsoft.com/office/powerpoint/2010/main" val="3902833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3008196"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Configuration Tasks</a:t>
            </a:r>
          </a:p>
        </p:txBody>
      </p:sp>
      <p:sp>
        <p:nvSpPr>
          <p:cNvPr id="3" name="TextBox 2"/>
          <p:cNvSpPr txBox="1"/>
          <p:nvPr/>
        </p:nvSpPr>
        <p:spPr>
          <a:xfrm>
            <a:off x="350617" y="1042497"/>
            <a:ext cx="10622183" cy="5016758"/>
          </a:xfrm>
          <a:prstGeom prst="rect">
            <a:avLst/>
          </a:prstGeom>
          <a:noFill/>
        </p:spPr>
        <p:txBody>
          <a:bodyPr wrap="square" rtlCol="0">
            <a:spAutoFit/>
          </a:bodyPr>
          <a:lstStyle/>
          <a:p>
            <a:r>
              <a:rPr lang="en-US" sz="2000" dirty="0">
                <a:solidFill>
                  <a:srgbClr val="4F81BD"/>
                </a:solidFill>
              </a:rPr>
              <a:t>At start of Run:</a:t>
            </a:r>
          </a:p>
          <a:p>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(Chip power-on procedure: Switching clock off, power on, clock on) -&gt; not each run</a:t>
            </a:r>
          </a:p>
          <a:p>
            <a:pPr marL="342900" indent="-342900">
              <a:buFont typeface="Arial" panose="020B0604020202020204" pitchFamily="34" charset="0"/>
              <a:buChar char="•"/>
            </a:pPr>
            <a:r>
              <a:rPr lang="en-US" sz="2000" dirty="0">
                <a:solidFill>
                  <a:srgbClr val="4F81BD"/>
                </a:solidFill>
              </a:rPr>
              <a:t>Configure RUs</a:t>
            </a:r>
          </a:p>
          <a:p>
            <a:pPr marL="342900" indent="-342900">
              <a:buFont typeface="Arial" panose="020B0604020202020204" pitchFamily="34" charset="0"/>
              <a:buChar char="•"/>
            </a:pPr>
            <a:r>
              <a:rPr lang="en-US" sz="2000" dirty="0" err="1">
                <a:solidFill>
                  <a:srgbClr val="4F81BD"/>
                </a:solidFill>
              </a:rPr>
              <a:t>Synchronise</a:t>
            </a:r>
            <a:r>
              <a:rPr lang="en-US" sz="2000" dirty="0">
                <a:solidFill>
                  <a:srgbClr val="4F81BD"/>
                </a:solidFill>
              </a:rPr>
              <a:t> all RUs and pixel chips</a:t>
            </a:r>
          </a:p>
          <a:p>
            <a:pPr marL="342900" indent="-342900">
              <a:buFont typeface="Arial" panose="020B0604020202020204" pitchFamily="34" charset="0"/>
              <a:buChar char="•"/>
            </a:pPr>
            <a:r>
              <a:rPr lang="en-US" sz="2000" dirty="0">
                <a:solidFill>
                  <a:srgbClr val="4F81BD"/>
                </a:solidFill>
              </a:rPr>
              <a:t>Write (and dump) all chip registers</a:t>
            </a:r>
          </a:p>
          <a:p>
            <a:pPr marL="342900" indent="-342900">
              <a:buFont typeface="Arial" panose="020B0604020202020204" pitchFamily="34" charset="0"/>
              <a:buChar char="•"/>
            </a:pPr>
            <a:r>
              <a:rPr lang="en-US" sz="2000" dirty="0">
                <a:solidFill>
                  <a:srgbClr val="4F81BD"/>
                </a:solidFill>
              </a:rPr>
              <a:t>Mask pixels / columns</a:t>
            </a:r>
          </a:p>
          <a:p>
            <a:pPr marL="342900" indent="-342900">
              <a:buFont typeface="Arial" panose="020B0604020202020204" pitchFamily="34" charset="0"/>
              <a:buChar char="•"/>
            </a:pPr>
            <a:r>
              <a:rPr lang="en-US" sz="2000" dirty="0">
                <a:solidFill>
                  <a:srgbClr val="4F81BD"/>
                </a:solidFill>
              </a:rPr>
              <a:t>Set / correct PB voltages</a:t>
            </a:r>
          </a:p>
          <a:p>
            <a:pPr marL="342900" indent="-342900">
              <a:buFont typeface="Arial" panose="020B0604020202020204" pitchFamily="34" charset="0"/>
              <a:buChar char="•"/>
            </a:pPr>
            <a:endParaRPr lang="en-US" sz="2000" dirty="0">
              <a:solidFill>
                <a:srgbClr val="4F81BD"/>
              </a:solidFill>
            </a:endParaRPr>
          </a:p>
          <a:p>
            <a:r>
              <a:rPr lang="en-US" sz="2000" dirty="0">
                <a:solidFill>
                  <a:srgbClr val="4F81BD"/>
                </a:solidFill>
              </a:rPr>
              <a:t>During Run:</a:t>
            </a:r>
          </a:p>
          <a:p>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Periodic refresh of mask</a:t>
            </a:r>
          </a:p>
          <a:p>
            <a:pPr marL="342900" indent="-342900">
              <a:buFont typeface="Arial" panose="020B0604020202020204" pitchFamily="34" charset="0"/>
              <a:buChar char="•"/>
            </a:pPr>
            <a:r>
              <a:rPr lang="en-US" sz="2000" dirty="0">
                <a:solidFill>
                  <a:srgbClr val="4F81BD"/>
                </a:solidFill>
              </a:rPr>
              <a:t>Masking of new noisy pixels / double columns</a:t>
            </a:r>
          </a:p>
          <a:p>
            <a:pPr marL="342900" indent="-342900">
              <a:buFont typeface="Arial" panose="020B0604020202020204" pitchFamily="34" charset="0"/>
              <a:buChar char="•"/>
            </a:pPr>
            <a:r>
              <a:rPr lang="en-US" sz="2000" dirty="0">
                <a:solidFill>
                  <a:srgbClr val="4F81BD"/>
                </a:solidFill>
              </a:rPr>
              <a:t>Reaction to interrupts / change in chip conditions </a:t>
            </a:r>
          </a:p>
          <a:p>
            <a:pPr marL="342900" indent="-342900">
              <a:buFont typeface="Arial" panose="020B0604020202020204" pitchFamily="34" charset="0"/>
              <a:buChar char="•"/>
            </a:pPr>
            <a:r>
              <a:rPr lang="en-US" sz="2000" dirty="0">
                <a:solidFill>
                  <a:srgbClr val="4F81BD"/>
                </a:solidFill>
              </a:rPr>
              <a:t>Automatic recovery of ill-behaving chips?</a:t>
            </a:r>
          </a:p>
          <a:p>
            <a:pPr marL="342900" indent="-342900">
              <a:buFont typeface="Arial" panose="020B0604020202020204" pitchFamily="34" charset="0"/>
              <a:buChar char="•"/>
            </a:pPr>
            <a:r>
              <a:rPr lang="en-US" sz="2000" dirty="0">
                <a:solidFill>
                  <a:srgbClr val="4F81BD"/>
                </a:solidFill>
              </a:rPr>
              <a:t>Reaction on power cycles</a:t>
            </a:r>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4</a:t>
            </a:fld>
            <a:endParaRPr lang="en-US"/>
          </a:p>
        </p:txBody>
      </p:sp>
    </p:spTree>
    <p:extLst>
      <p:ext uri="{BB962C8B-B14F-4D97-AF65-F5344CB8AC3E}">
        <p14:creationId xmlns:p14="http://schemas.microsoft.com/office/powerpoint/2010/main" val="1505085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0617" y="1042497"/>
            <a:ext cx="10622183" cy="2215991"/>
          </a:xfrm>
          <a:prstGeom prst="rect">
            <a:avLst/>
          </a:prstGeom>
          <a:noFill/>
        </p:spPr>
        <p:txBody>
          <a:bodyPr wrap="square" rtlCol="0">
            <a:spAutoFit/>
          </a:bodyPr>
          <a:lstStyle/>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endParaRPr lang="en-US" sz="2000" dirty="0">
              <a:solidFill>
                <a:srgbClr val="4F81BD"/>
              </a:solidFill>
            </a:endParaRPr>
          </a:p>
          <a:p>
            <a:r>
              <a:rPr lang="en-US" sz="2800" dirty="0">
                <a:solidFill>
                  <a:srgbClr val="4F81BD"/>
                </a:solidFill>
              </a:rPr>
              <a:t>Configuration example 1: Initial configuration of ALPIDE chips</a:t>
            </a:r>
          </a:p>
          <a:p>
            <a:endParaRPr lang="en-US" sz="1400" dirty="0">
              <a:solidFill>
                <a:srgbClr val="4F81BD"/>
              </a:solidFill>
            </a:endParaRPr>
          </a:p>
          <a:p>
            <a:r>
              <a:rPr lang="en-US" sz="1400" dirty="0">
                <a:solidFill>
                  <a:srgbClr val="4F81BD"/>
                </a:solidFill>
              </a:rPr>
              <a:t>Estimate of the number of interactions needed for the initial configuration of the ALPIDE chips at the </a:t>
            </a:r>
            <a:r>
              <a:rPr lang="en-US" sz="1400" u="sng" dirty="0">
                <a:solidFill>
                  <a:srgbClr val="4F81BD"/>
                </a:solidFill>
              </a:rPr>
              <a:t>start of the run</a:t>
            </a:r>
            <a:r>
              <a:rPr lang="en-US" sz="1400" dirty="0">
                <a:solidFill>
                  <a:srgbClr val="4F81BD"/>
                </a:solidFill>
              </a:rPr>
              <a:t>. The initial configuration of the ALPIDE chips can be subdivided into three types of configuration commands: register write commands that can be sent to all ALPIDE chips (BROADCAST), register  write commands that have to be sent individually to the chips because of different settings (SINGLE CAST) and the (individual) downloading of the noisy pixel mask </a:t>
            </a:r>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5</a:t>
            </a:fld>
            <a:endParaRPr lang="en-US"/>
          </a:p>
        </p:txBody>
      </p:sp>
    </p:spTree>
    <p:extLst>
      <p:ext uri="{BB962C8B-B14F-4D97-AF65-F5344CB8AC3E}">
        <p14:creationId xmlns:p14="http://schemas.microsoft.com/office/powerpoint/2010/main" val="597381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5905271"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Configuration – Number of Interactions</a:t>
            </a:r>
          </a:p>
        </p:txBody>
      </p:sp>
      <p:sp>
        <p:nvSpPr>
          <p:cNvPr id="3" name="TextBox 2"/>
          <p:cNvSpPr txBox="1"/>
          <p:nvPr/>
        </p:nvSpPr>
        <p:spPr>
          <a:xfrm>
            <a:off x="350617" y="1042497"/>
            <a:ext cx="10622183" cy="5016758"/>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rgbClr val="4F81BD"/>
                </a:solidFill>
              </a:rPr>
              <a:t>Writing of configuration registers (Detailed table in the backup):</a:t>
            </a:r>
          </a:p>
          <a:p>
            <a:pPr marL="924961" lvl="1" indent="-342900">
              <a:buFont typeface="Arial" panose="020B0604020202020204" pitchFamily="34" charset="0"/>
              <a:buChar char="•"/>
            </a:pPr>
            <a:r>
              <a:rPr lang="en-US" sz="2000" dirty="0">
                <a:solidFill>
                  <a:srgbClr val="4F81BD"/>
                </a:solidFill>
              </a:rPr>
              <a:t>18 registers in broadcast 		-&gt; </a:t>
            </a:r>
            <a:r>
              <a:rPr lang="en-US" sz="2000" dirty="0">
                <a:solidFill>
                  <a:schemeClr val="tx1">
                    <a:lumMod val="85000"/>
                    <a:lumOff val="15000"/>
                  </a:schemeClr>
                </a:solidFill>
              </a:rPr>
              <a:t>72 CTRL interface write operations / OL stave</a:t>
            </a:r>
          </a:p>
          <a:p>
            <a:pPr marL="924961" lvl="1" indent="-342900">
              <a:buFont typeface="Arial" panose="020B0604020202020204" pitchFamily="34" charset="0"/>
              <a:buChar char="•"/>
            </a:pPr>
            <a:r>
              <a:rPr lang="en-US" sz="2000" dirty="0">
                <a:solidFill>
                  <a:srgbClr val="4F81BD"/>
                </a:solidFill>
              </a:rPr>
              <a:t>42 single cast commands / chip	-&gt; </a:t>
            </a:r>
            <a:r>
              <a:rPr lang="en-US" sz="2000" dirty="0">
                <a:solidFill>
                  <a:schemeClr val="tx1">
                    <a:lumMod val="85000"/>
                    <a:lumOff val="15000"/>
                  </a:schemeClr>
                </a:solidFill>
              </a:rPr>
              <a:t>1960 – 8232 CTRL interface write ops / OL stave</a:t>
            </a:r>
            <a:br>
              <a:rPr lang="en-US" sz="2000" dirty="0">
                <a:solidFill>
                  <a:schemeClr val="tx1">
                    <a:lumMod val="85000"/>
                    <a:lumOff val="15000"/>
                  </a:schemeClr>
                </a:solidFill>
              </a:rPr>
            </a:br>
            <a:r>
              <a:rPr lang="en-US" sz="2000" dirty="0">
                <a:solidFill>
                  <a:schemeClr val="tx1">
                    <a:lumMod val="85000"/>
                    <a:lumOff val="15000"/>
                  </a:schemeClr>
                </a:solidFill>
              </a:rPr>
              <a:t>							     (range: writing all/no double column disable)</a:t>
            </a:r>
          </a:p>
          <a:p>
            <a:pPr marL="924961" lvl="1"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Masking of pixels</a:t>
            </a:r>
          </a:p>
          <a:p>
            <a:pPr marL="924961" lvl="1" indent="-342900">
              <a:buFont typeface="Arial" panose="020B0604020202020204" pitchFamily="34" charset="0"/>
              <a:buChar char="•"/>
            </a:pPr>
            <a:r>
              <a:rPr lang="en-US" sz="2000" dirty="0">
                <a:solidFill>
                  <a:schemeClr val="tx1">
                    <a:lumMod val="85000"/>
                    <a:lumOff val="15000"/>
                  </a:schemeClr>
                </a:solidFill>
              </a:rPr>
              <a:t>2 * N(pixels to be masked) CTRL interface write operations</a:t>
            </a:r>
            <a:br>
              <a:rPr lang="en-US" sz="2000" dirty="0">
                <a:solidFill>
                  <a:schemeClr val="tx1">
                    <a:lumMod val="85000"/>
                    <a:lumOff val="15000"/>
                  </a:schemeClr>
                </a:solidFill>
              </a:rPr>
            </a:br>
            <a:r>
              <a:rPr lang="en-US" sz="2000" dirty="0">
                <a:solidFill>
                  <a:schemeClr val="tx1">
                    <a:lumMod val="85000"/>
                    <a:lumOff val="15000"/>
                  </a:schemeClr>
                </a:solidFill>
              </a:rPr>
              <a:t>e.g. 10 pixels per chip -&gt; 3920 write operations / OL stave</a:t>
            </a: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Reading back of configuration registers:</a:t>
            </a:r>
          </a:p>
          <a:p>
            <a:pPr marL="924961" lvl="1" indent="-342900">
              <a:buFont typeface="Arial" panose="020B0604020202020204" pitchFamily="34" charset="0"/>
              <a:buChar char="•"/>
            </a:pPr>
            <a:r>
              <a:rPr lang="en-US" sz="2000" dirty="0">
                <a:solidFill>
                  <a:srgbClr val="4F81BD"/>
                </a:solidFill>
              </a:rPr>
              <a:t>Reading back all (written) config registers: </a:t>
            </a:r>
            <a:r>
              <a:rPr lang="en-US" sz="2000" dirty="0">
                <a:solidFill>
                  <a:schemeClr val="tx1">
                    <a:lumMod val="85000"/>
                    <a:lumOff val="15000"/>
                  </a:schemeClr>
                </a:solidFill>
              </a:rPr>
              <a:t>11760 CTRL interface read operations / OL stave</a:t>
            </a:r>
            <a:br>
              <a:rPr lang="en-US" sz="2000" dirty="0">
                <a:solidFill>
                  <a:srgbClr val="4F81BD"/>
                </a:solidFill>
              </a:rPr>
            </a:br>
            <a:r>
              <a:rPr lang="en-US" sz="2000" dirty="0">
                <a:solidFill>
                  <a:srgbClr val="4F81BD"/>
                </a:solidFill>
              </a:rPr>
              <a:t>(NB: no broadcast read) </a:t>
            </a: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Treatment of readback values: </a:t>
            </a:r>
          </a:p>
          <a:p>
            <a:pPr marL="924961" lvl="1" indent="-342900">
              <a:buFont typeface="Arial" panose="020B0604020202020204" pitchFamily="34" charset="0"/>
              <a:buChar char="•"/>
            </a:pPr>
            <a:r>
              <a:rPr lang="en-US" sz="2000" dirty="0">
                <a:solidFill>
                  <a:srgbClr val="4F81BD"/>
                </a:solidFill>
              </a:rPr>
              <a:t>In case of mismatch: warning / write again</a:t>
            </a:r>
          </a:p>
          <a:p>
            <a:pPr marL="924961" lvl="1" indent="-342900">
              <a:buFont typeface="Arial" panose="020B0604020202020204" pitchFamily="34" charset="0"/>
              <a:buChar char="•"/>
            </a:pPr>
            <a:r>
              <a:rPr lang="en-US" sz="2000" dirty="0">
                <a:solidFill>
                  <a:srgbClr val="4F81BD"/>
                </a:solidFill>
              </a:rPr>
              <a:t>For counter-type registers: store value</a:t>
            </a:r>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6</a:t>
            </a:fld>
            <a:endParaRPr lang="en-US"/>
          </a:p>
        </p:txBody>
      </p:sp>
    </p:spTree>
    <p:extLst>
      <p:ext uri="{BB962C8B-B14F-4D97-AF65-F5344CB8AC3E}">
        <p14:creationId xmlns:p14="http://schemas.microsoft.com/office/powerpoint/2010/main" val="1598060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0617" y="1042497"/>
            <a:ext cx="10622183" cy="2000548"/>
          </a:xfrm>
          <a:prstGeom prst="rect">
            <a:avLst/>
          </a:prstGeom>
          <a:noFill/>
        </p:spPr>
        <p:txBody>
          <a:bodyPr wrap="square" rtlCol="0">
            <a:spAutoFit/>
          </a:bodyPr>
          <a:lstStyle/>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endParaRPr lang="en-US" sz="2000" dirty="0">
              <a:solidFill>
                <a:srgbClr val="4F81BD"/>
              </a:solidFill>
            </a:endParaRPr>
          </a:p>
          <a:p>
            <a:r>
              <a:rPr lang="en-US" sz="2800" dirty="0">
                <a:solidFill>
                  <a:srgbClr val="4F81BD"/>
                </a:solidFill>
              </a:rPr>
              <a:t>Configuration example 2: Mask refresh</a:t>
            </a:r>
          </a:p>
          <a:p>
            <a:endParaRPr lang="en-US" sz="1400" dirty="0">
              <a:solidFill>
                <a:srgbClr val="4F81BD"/>
              </a:solidFill>
            </a:endParaRPr>
          </a:p>
          <a:p>
            <a:r>
              <a:rPr lang="en-US" sz="1400" dirty="0">
                <a:solidFill>
                  <a:srgbClr val="4F81BD"/>
                </a:solidFill>
              </a:rPr>
              <a:t>The mask refresh is an example of a configuration procedure </a:t>
            </a:r>
            <a:r>
              <a:rPr lang="en-US" sz="1400" u="sng" dirty="0">
                <a:solidFill>
                  <a:srgbClr val="4F81BD"/>
                </a:solidFill>
              </a:rPr>
              <a:t>during the run</a:t>
            </a:r>
            <a:r>
              <a:rPr lang="en-US" sz="1400" dirty="0">
                <a:solidFill>
                  <a:srgbClr val="4F81BD"/>
                </a:solidFill>
              </a:rPr>
              <a:t>. The mask refresh is necessary to correct SEU-induced changes in the pixel masking. These changes happen in both directions (masking and unmasking), but due to sample size the more important effect is the masking of working pixels. </a:t>
            </a:r>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7</a:t>
            </a:fld>
            <a:endParaRPr lang="en-US"/>
          </a:p>
        </p:txBody>
      </p:sp>
    </p:spTree>
    <p:extLst>
      <p:ext uri="{BB962C8B-B14F-4D97-AF65-F5344CB8AC3E}">
        <p14:creationId xmlns:p14="http://schemas.microsoft.com/office/powerpoint/2010/main" val="2001686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4915385"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Configuration – Mask Refreshing</a:t>
            </a:r>
          </a:p>
        </p:txBody>
      </p:sp>
      <p:sp>
        <p:nvSpPr>
          <p:cNvPr id="3" name="TextBox 2"/>
          <p:cNvSpPr txBox="1"/>
          <p:nvPr/>
        </p:nvSpPr>
        <p:spPr>
          <a:xfrm>
            <a:off x="350617" y="1042497"/>
            <a:ext cx="10856961" cy="5447645"/>
          </a:xfrm>
          <a:prstGeom prst="rect">
            <a:avLst/>
          </a:prstGeom>
          <a:noFill/>
        </p:spPr>
        <p:txBody>
          <a:bodyPr wrap="square" rtlCol="0">
            <a:spAutoFit/>
          </a:bodyPr>
          <a:lstStyle/>
          <a:p>
            <a:r>
              <a:rPr lang="en-US" sz="2000" dirty="0">
                <a:solidFill>
                  <a:srgbClr val="4F81BD"/>
                </a:solidFill>
              </a:rPr>
              <a:t>Refreshing of the mask to counter SEUs </a:t>
            </a:r>
            <a:r>
              <a:rPr lang="en-US" sz="2000" u="sng" dirty="0">
                <a:solidFill>
                  <a:srgbClr val="4F81BD"/>
                </a:solidFill>
              </a:rPr>
              <a:t>during data taking</a:t>
            </a:r>
            <a:r>
              <a:rPr lang="en-US" sz="2000" dirty="0">
                <a:solidFill>
                  <a:srgbClr val="4F81BD"/>
                </a:solidFill>
              </a:rPr>
              <a:t>. </a:t>
            </a:r>
          </a:p>
          <a:p>
            <a:r>
              <a:rPr lang="en-US" sz="2000" dirty="0">
                <a:solidFill>
                  <a:srgbClr val="4F81BD"/>
                </a:solidFill>
              </a:rPr>
              <a:t>Assumption: all noisy (masked) pixels in different rows (worst case)</a:t>
            </a:r>
          </a:p>
          <a:p>
            <a:endParaRPr lang="en-US" sz="2000" dirty="0">
              <a:solidFill>
                <a:srgbClr val="4F81BD"/>
              </a:solidFill>
            </a:endParaRPr>
          </a:p>
          <a:p>
            <a:pPr marL="457200" indent="-457200">
              <a:buAutoNum type="arabicParenR"/>
            </a:pPr>
            <a:r>
              <a:rPr lang="en-US" sz="2000" dirty="0">
                <a:solidFill>
                  <a:srgbClr val="4F81BD"/>
                </a:solidFill>
              </a:rPr>
              <a:t>Clear the masks in all rows w/o masked pixels (to unmask pixels masked by SEU)</a:t>
            </a:r>
          </a:p>
          <a:p>
            <a:pPr marL="924961" lvl="1" indent="-342900">
              <a:buFont typeface="Arial" panose="020B0604020202020204" pitchFamily="34" charset="0"/>
              <a:buChar char="•"/>
            </a:pPr>
            <a:r>
              <a:rPr lang="en-US" sz="2000" dirty="0">
                <a:solidFill>
                  <a:srgbClr val="4F81BD"/>
                </a:solidFill>
              </a:rPr>
              <a:t>35 CTRL interface write operations per chip</a:t>
            </a:r>
          </a:p>
          <a:p>
            <a:pPr marL="457200" indent="-457200">
              <a:buAutoNum type="arabicParenR"/>
            </a:pPr>
            <a:endParaRPr lang="en-US" sz="2000" dirty="0">
              <a:solidFill>
                <a:srgbClr val="4F81BD"/>
              </a:solidFill>
            </a:endParaRPr>
          </a:p>
          <a:p>
            <a:pPr marL="457200" indent="-457200">
              <a:buAutoNum type="arabicParenR"/>
            </a:pPr>
            <a:r>
              <a:rPr lang="en-US" sz="2000" dirty="0">
                <a:solidFill>
                  <a:srgbClr val="4F81BD"/>
                </a:solidFill>
              </a:rPr>
              <a:t>Rewrite masks in rows with masked pixels</a:t>
            </a:r>
          </a:p>
          <a:p>
            <a:pPr marL="1039261" lvl="1" indent="-457200">
              <a:buFont typeface="Arial" panose="020B0604020202020204" pitchFamily="34" charset="0"/>
              <a:buChar char="•"/>
            </a:pPr>
            <a:r>
              <a:rPr lang="en-US" sz="2000" dirty="0">
                <a:solidFill>
                  <a:srgbClr val="4F81BD"/>
                </a:solidFill>
              </a:rPr>
              <a:t>8 CTRL interface write operations per noisy pixel</a:t>
            </a:r>
          </a:p>
          <a:p>
            <a:pPr marL="1039261" lvl="1" indent="-457200">
              <a:buFont typeface="Arial" panose="020B0604020202020204" pitchFamily="34" charset="0"/>
              <a:buChar char="•"/>
            </a:pPr>
            <a:endParaRPr lang="en-US" sz="2000" dirty="0">
              <a:solidFill>
                <a:srgbClr val="4F81BD"/>
              </a:solidFill>
            </a:endParaRPr>
          </a:p>
          <a:p>
            <a:pPr lvl="1"/>
            <a:endParaRPr lang="en-US" sz="2000" dirty="0">
              <a:solidFill>
                <a:srgbClr val="4F81BD"/>
              </a:solidFill>
            </a:endParaRPr>
          </a:p>
          <a:p>
            <a:pPr marL="9525" lvl="1"/>
            <a:r>
              <a:rPr lang="en-US" sz="2000" dirty="0">
                <a:solidFill>
                  <a:srgbClr val="4F81BD"/>
                </a:solidFill>
              </a:rPr>
              <a:t>Two different options: </a:t>
            </a:r>
          </a:p>
          <a:p>
            <a:pPr marL="9525" lvl="1"/>
            <a:endParaRPr lang="en-US" sz="2000" dirty="0">
              <a:solidFill>
                <a:srgbClr val="4F81BD"/>
              </a:solidFill>
            </a:endParaRPr>
          </a:p>
          <a:p>
            <a:pPr marL="9525" lvl="1"/>
            <a:r>
              <a:rPr lang="en-US" sz="2000" dirty="0">
                <a:solidFill>
                  <a:srgbClr val="4F81BD"/>
                </a:solidFill>
              </a:rPr>
              <a:t>Option 1: Complete reconfiguration of mask: </a:t>
            </a:r>
            <a:r>
              <a:rPr lang="en-US" sz="2000" dirty="0">
                <a:solidFill>
                  <a:schemeClr val="tx1">
                    <a:lumMod val="85000"/>
                    <a:lumOff val="15000"/>
                  </a:schemeClr>
                </a:solidFill>
              </a:rPr>
              <a:t>(35 + 8* </a:t>
            </a:r>
            <a:r>
              <a:rPr lang="en-US" sz="2000" dirty="0" err="1">
                <a:solidFill>
                  <a:schemeClr val="tx1">
                    <a:lumMod val="85000"/>
                    <a:lumOff val="15000"/>
                  </a:schemeClr>
                </a:solidFill>
              </a:rPr>
              <a:t>N</a:t>
            </a:r>
            <a:r>
              <a:rPr lang="en-US" sz="2000" baseline="-25000" dirty="0" err="1">
                <a:solidFill>
                  <a:schemeClr val="tx1">
                    <a:lumMod val="85000"/>
                    <a:lumOff val="15000"/>
                  </a:schemeClr>
                </a:solidFill>
              </a:rPr>
              <a:t>noisy</a:t>
            </a:r>
            <a:r>
              <a:rPr lang="en-US" sz="2000" dirty="0">
                <a:solidFill>
                  <a:schemeClr val="tx1">
                    <a:lumMod val="85000"/>
                    <a:lumOff val="15000"/>
                  </a:schemeClr>
                </a:solidFill>
              </a:rPr>
              <a:t>) CTRL interface write operations per chip*</a:t>
            </a:r>
          </a:p>
          <a:p>
            <a:pPr marL="9525" lvl="1"/>
            <a:endParaRPr lang="en-US" sz="2000" dirty="0">
              <a:solidFill>
                <a:srgbClr val="4F81BD"/>
              </a:solidFill>
            </a:endParaRPr>
          </a:p>
          <a:p>
            <a:pPr marL="9525" lvl="1"/>
            <a:r>
              <a:rPr lang="en-US" sz="2000" dirty="0">
                <a:solidFill>
                  <a:srgbClr val="4F81BD"/>
                </a:solidFill>
              </a:rPr>
              <a:t>Option 2: Unmasking only pixels in rows without noisy pixels: </a:t>
            </a:r>
            <a:r>
              <a:rPr lang="en-US" sz="2000" dirty="0">
                <a:solidFill>
                  <a:schemeClr val="tx1">
                    <a:lumMod val="85000"/>
                    <a:lumOff val="15000"/>
                  </a:schemeClr>
                </a:solidFill>
              </a:rPr>
              <a:t>35 write operations per chip**</a:t>
            </a:r>
            <a:br>
              <a:rPr lang="en-US" sz="2000" dirty="0">
                <a:solidFill>
                  <a:srgbClr val="4F81BD"/>
                </a:solidFill>
              </a:rPr>
            </a:br>
            <a:r>
              <a:rPr lang="en-US" sz="2000" dirty="0">
                <a:solidFill>
                  <a:srgbClr val="4F81BD"/>
                </a:solidFill>
              </a:rPr>
              <a:t>	        NB: In this option, falsely masked pixels in rows with real noisy pixels stay masked.</a:t>
            </a:r>
          </a:p>
          <a:p>
            <a:endParaRPr lang="en-US" sz="1400" dirty="0">
              <a:solidFill>
                <a:schemeClr val="tx1">
                  <a:lumMod val="95000"/>
                  <a:lumOff val="5000"/>
                </a:schemeClr>
              </a:solidFill>
            </a:endParaRPr>
          </a:p>
          <a:p>
            <a:r>
              <a:rPr lang="en-US" sz="1400" dirty="0">
                <a:solidFill>
                  <a:schemeClr val="tx1">
                    <a:lumMod val="95000"/>
                    <a:lumOff val="5000"/>
                  </a:schemeClr>
                </a:solidFill>
              </a:rPr>
              <a:t>*): 41 + 14*</a:t>
            </a:r>
            <a:r>
              <a:rPr lang="en-US" sz="1400" dirty="0" err="1">
                <a:solidFill>
                  <a:schemeClr val="tx1">
                    <a:lumMod val="95000"/>
                    <a:lumOff val="5000"/>
                  </a:schemeClr>
                </a:solidFill>
              </a:rPr>
              <a:t>Nnoisy</a:t>
            </a:r>
            <a:r>
              <a:rPr lang="en-US" sz="1400" dirty="0">
                <a:solidFill>
                  <a:schemeClr val="tx1">
                    <a:lumMod val="95000"/>
                    <a:lumOff val="5000"/>
                  </a:schemeClr>
                </a:solidFill>
              </a:rPr>
              <a:t> for chip 7		**): 41 for chip 7</a:t>
            </a:r>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8</a:t>
            </a:fld>
            <a:endParaRPr lang="en-US"/>
          </a:p>
        </p:txBody>
      </p:sp>
    </p:spTree>
    <p:extLst>
      <p:ext uri="{BB962C8B-B14F-4D97-AF65-F5344CB8AC3E}">
        <p14:creationId xmlns:p14="http://schemas.microsoft.com/office/powerpoint/2010/main" val="4175313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8001" y="93600"/>
            <a:ext cx="5898923" cy="523220"/>
          </a:xfrm>
          <a:prstGeom prst="rect">
            <a:avLst/>
          </a:prstGeom>
          <a:noFill/>
          <a:ln>
            <a:noFill/>
          </a:ln>
        </p:spPr>
        <p:txBody>
          <a:bodyPr wrap="none">
            <a:spAutoFit/>
          </a:bodyPr>
          <a:lstStyle>
            <a:lvl1pPr eaLnBrk="0" hangingPunct="0">
              <a:defRPr sz="1200" b="1">
                <a:solidFill>
                  <a:schemeClr val="tx1"/>
                </a:solidFill>
                <a:latin typeface="Arial" charset="0"/>
                <a:ea typeface="ＭＳ Ｐゴシック" charset="0"/>
              </a:defRPr>
            </a:lvl1pPr>
            <a:lvl2pPr marL="742950" indent="-285750" eaLnBrk="0" hangingPunct="0">
              <a:defRPr sz="1200" b="1">
                <a:solidFill>
                  <a:schemeClr val="tx1"/>
                </a:solidFill>
                <a:latin typeface="Arial" charset="0"/>
                <a:ea typeface="ＭＳ Ｐゴシック" charset="0"/>
              </a:defRPr>
            </a:lvl2pPr>
            <a:lvl3pPr marL="1143000" indent="-228600" eaLnBrk="0" hangingPunct="0">
              <a:defRPr sz="1200" b="1">
                <a:solidFill>
                  <a:schemeClr val="tx1"/>
                </a:solidFill>
                <a:latin typeface="Arial" charset="0"/>
                <a:ea typeface="ＭＳ Ｐゴシック" charset="0"/>
              </a:defRPr>
            </a:lvl3pPr>
            <a:lvl4pPr marL="1600200" indent="-228600" eaLnBrk="0" hangingPunct="0">
              <a:defRPr sz="1200" b="1">
                <a:solidFill>
                  <a:schemeClr val="tx1"/>
                </a:solidFill>
                <a:latin typeface="Arial" charset="0"/>
                <a:ea typeface="ＭＳ Ｐゴシック" charset="0"/>
              </a:defRPr>
            </a:lvl4pPr>
            <a:lvl5pPr marL="2057400" indent="-228600" eaLnBrk="0" hangingPunct="0">
              <a:defRPr sz="1200" b="1">
                <a:solidFill>
                  <a:schemeClr val="tx1"/>
                </a:solidFill>
                <a:latin typeface="Arial" charset="0"/>
                <a:ea typeface="ＭＳ Ｐゴシック" charset="0"/>
              </a:defRPr>
            </a:lvl5pPr>
            <a:lvl6pPr marL="2514600" indent="-228600" eaLnBrk="0" fontAlgn="base" hangingPunct="0">
              <a:spcBef>
                <a:spcPct val="0"/>
              </a:spcBef>
              <a:spcAft>
                <a:spcPct val="0"/>
              </a:spcAft>
              <a:defRPr sz="1200" b="1">
                <a:solidFill>
                  <a:schemeClr val="tx1"/>
                </a:solidFill>
                <a:latin typeface="Arial" charset="0"/>
                <a:ea typeface="ＭＳ Ｐゴシック" charset="0"/>
              </a:defRPr>
            </a:lvl6pPr>
            <a:lvl7pPr marL="2971800" indent="-228600" eaLnBrk="0" fontAlgn="base" hangingPunct="0">
              <a:spcBef>
                <a:spcPct val="0"/>
              </a:spcBef>
              <a:spcAft>
                <a:spcPct val="0"/>
              </a:spcAft>
              <a:defRPr sz="1200" b="1">
                <a:solidFill>
                  <a:schemeClr val="tx1"/>
                </a:solidFill>
                <a:latin typeface="Arial" charset="0"/>
                <a:ea typeface="ＭＳ Ｐゴシック" charset="0"/>
              </a:defRPr>
            </a:lvl7pPr>
            <a:lvl8pPr marL="3429000" indent="-228600" eaLnBrk="0" fontAlgn="base" hangingPunct="0">
              <a:spcBef>
                <a:spcPct val="0"/>
              </a:spcBef>
              <a:spcAft>
                <a:spcPct val="0"/>
              </a:spcAft>
              <a:defRPr sz="1200" b="1">
                <a:solidFill>
                  <a:schemeClr val="tx1"/>
                </a:solidFill>
                <a:latin typeface="Arial" charset="0"/>
                <a:ea typeface="ＭＳ Ｐゴシック" charset="0"/>
              </a:defRPr>
            </a:lvl8pPr>
            <a:lvl9pPr marL="3886200" indent="-228600" eaLnBrk="0" fontAlgn="base" hangingPunct="0">
              <a:spcBef>
                <a:spcPct val="0"/>
              </a:spcBef>
              <a:spcAft>
                <a:spcPct val="0"/>
              </a:spcAft>
              <a:defRPr sz="1200" b="1">
                <a:solidFill>
                  <a:schemeClr val="tx1"/>
                </a:solidFill>
                <a:latin typeface="Arial" charset="0"/>
                <a:ea typeface="ＭＳ Ｐゴシック" charset="0"/>
              </a:defRPr>
            </a:lvl9pPr>
          </a:lstStyle>
          <a:p>
            <a:r>
              <a:rPr lang="en-US" sz="2800" b="0" dirty="0">
                <a:solidFill>
                  <a:srgbClr val="4F81BD"/>
                </a:solidFill>
                <a:latin typeface="Calibri" charset="0"/>
                <a:cs typeface="Calibri" charset="0"/>
              </a:rPr>
              <a:t>Configuration – General Considerations</a:t>
            </a:r>
          </a:p>
        </p:txBody>
      </p:sp>
      <p:sp>
        <p:nvSpPr>
          <p:cNvPr id="3" name="TextBox 2"/>
          <p:cNvSpPr txBox="1"/>
          <p:nvPr/>
        </p:nvSpPr>
        <p:spPr>
          <a:xfrm>
            <a:off x="350617" y="1042497"/>
            <a:ext cx="10622183" cy="3477875"/>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rgbClr val="4F81BD"/>
                </a:solidFill>
              </a:rPr>
              <a:t>Fred: local or central (how many processes?)</a:t>
            </a: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Configuration database: </a:t>
            </a:r>
          </a:p>
          <a:p>
            <a:pPr marL="924961" lvl="1" indent="-342900">
              <a:buFont typeface="Arial" panose="020B0604020202020204" pitchFamily="34" charset="0"/>
              <a:buChar char="•"/>
            </a:pPr>
            <a:r>
              <a:rPr lang="en-US" sz="2000" dirty="0">
                <a:solidFill>
                  <a:srgbClr val="4F81BD"/>
                </a:solidFill>
              </a:rPr>
              <a:t>Format to be defined</a:t>
            </a:r>
          </a:p>
          <a:p>
            <a:pPr marL="924961" lvl="1" indent="-342900">
              <a:buFont typeface="Arial" panose="020B0604020202020204" pitchFamily="34" charset="0"/>
              <a:buChar char="•"/>
            </a:pPr>
            <a:r>
              <a:rPr lang="en-US" sz="2000" dirty="0">
                <a:solidFill>
                  <a:srgbClr val="4F81BD"/>
                </a:solidFill>
              </a:rPr>
              <a:t>Translation from database information to command sequences: where?</a:t>
            </a:r>
          </a:p>
          <a:p>
            <a:pPr marL="924961" lvl="1" indent="-342900">
              <a:buFont typeface="Arial" panose="020B0604020202020204" pitchFamily="34" charset="0"/>
              <a:buChar char="•"/>
            </a:pPr>
            <a:r>
              <a:rPr lang="en-US" sz="2000" dirty="0">
                <a:solidFill>
                  <a:srgbClr val="4F81BD"/>
                </a:solidFill>
              </a:rPr>
              <a:t>Local copy of database information for connected staves? </a:t>
            </a:r>
          </a:p>
          <a:p>
            <a:endParaRPr lang="en-US" sz="2000" dirty="0">
              <a:solidFill>
                <a:srgbClr val="4F81BD"/>
              </a:solidFill>
            </a:endParaRPr>
          </a:p>
          <a:p>
            <a:pPr marL="342900" indent="-342900">
              <a:buFont typeface="Arial" panose="020B0604020202020204" pitchFamily="34" charset="0"/>
              <a:buChar char="•"/>
            </a:pPr>
            <a:r>
              <a:rPr lang="en-US" sz="2000" dirty="0">
                <a:solidFill>
                  <a:srgbClr val="4F81BD"/>
                </a:solidFill>
              </a:rPr>
              <a:t>In case of on-the-fly masking: (how) is this logged in a conditions DB?</a:t>
            </a:r>
          </a:p>
          <a:p>
            <a:pPr marL="342900" indent="-342900">
              <a:buFont typeface="Arial" panose="020B0604020202020204" pitchFamily="34" charset="0"/>
              <a:buChar char="•"/>
            </a:pPr>
            <a:endParaRPr lang="en-US" sz="2000" dirty="0">
              <a:solidFill>
                <a:srgbClr val="4F81BD"/>
              </a:solidFill>
            </a:endParaRPr>
          </a:p>
          <a:p>
            <a:pPr marL="342900" indent="-342900">
              <a:buFont typeface="Arial" panose="020B0604020202020204" pitchFamily="34" charset="0"/>
              <a:buChar char="•"/>
            </a:pPr>
            <a:endParaRPr lang="en-US" sz="2000" dirty="0">
              <a:solidFill>
                <a:srgbClr val="4F81BD"/>
              </a:solidFill>
            </a:endParaRPr>
          </a:p>
          <a:p>
            <a:endParaRPr lang="en-US" sz="2000" dirty="0">
              <a:solidFill>
                <a:srgbClr val="4F81BD"/>
              </a:solidFill>
            </a:endParaRPr>
          </a:p>
        </p:txBody>
      </p:sp>
      <p:sp>
        <p:nvSpPr>
          <p:cNvPr id="4" name="Date Placeholder 3"/>
          <p:cNvSpPr>
            <a:spLocks noGrp="1"/>
          </p:cNvSpPr>
          <p:nvPr>
            <p:ph type="dt" sz="half" idx="10"/>
          </p:nvPr>
        </p:nvSpPr>
        <p:spPr/>
        <p:txBody>
          <a:bodyPr/>
          <a:lstStyle/>
          <a:p>
            <a:fld id="{B2A5CEA0-3A74-DA47-9DC4-3218378DC22F}" type="datetime1">
              <a:rPr lang="en-US" smtClean="0"/>
              <a:t>1/29/19</a:t>
            </a:fld>
            <a:endParaRPr lang="en-US" dirty="0"/>
          </a:p>
        </p:txBody>
      </p:sp>
      <p:sp>
        <p:nvSpPr>
          <p:cNvPr id="5" name="Slide Number Placeholder 4"/>
          <p:cNvSpPr>
            <a:spLocks noGrp="1"/>
          </p:cNvSpPr>
          <p:nvPr>
            <p:ph type="sldNum" sz="quarter" idx="12"/>
          </p:nvPr>
        </p:nvSpPr>
        <p:spPr/>
        <p:txBody>
          <a:bodyPr/>
          <a:lstStyle/>
          <a:p>
            <a:fld id="{B7F62631-D247-0E44-B808-5D23CBBA66F7}" type="slidenum">
              <a:rPr lang="en-US" smtClean="0"/>
              <a:t>9</a:t>
            </a:fld>
            <a:endParaRPr lang="en-US"/>
          </a:p>
        </p:txBody>
      </p:sp>
    </p:spTree>
    <p:extLst>
      <p:ext uri="{BB962C8B-B14F-4D97-AF65-F5344CB8AC3E}">
        <p14:creationId xmlns:p14="http://schemas.microsoft.com/office/powerpoint/2010/main" val="17460067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126101</TotalTime>
  <Words>1881</Words>
  <Application>Microsoft Macintosh PowerPoint</Application>
  <PresentationFormat>Custom</PresentationFormat>
  <Paragraphs>712</Paragraphs>
  <Slides>33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Courier New</vt:lpstr>
      <vt:lpstr>Symbol</vt:lpstr>
      <vt:lpstr>Office Theme</vt:lpstr>
      <vt:lpstr>Configuration, Calibration and Monitoring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luciano musa</dc:creator>
  <cp:lastModifiedBy>Ming Liu</cp:lastModifiedBy>
  <cp:revision>542</cp:revision>
  <dcterms:created xsi:type="dcterms:W3CDTF">2017-04-19T10:51:49Z</dcterms:created>
  <dcterms:modified xsi:type="dcterms:W3CDTF">2019-01-29T16:43:16Z</dcterms:modified>
</cp:coreProperties>
</file>