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ppt/comments/comment4.xml" ContentType="application/vnd.openxmlformats-officedocument.presentationml.comments+xml"/>
  <Override PartName="/ppt/comments/comment5.xml" ContentType="application/vnd.openxmlformats-officedocument.presentationml.comments+xml"/>
  <Override PartName="/ppt/comments/comment6.xml" ContentType="application/vnd.openxmlformats-officedocument.presentationml.comments+xml"/>
  <Override PartName="/ppt/comments/comment7.xml" ContentType="application/vnd.openxmlformats-officedocument.presentationml.comments+xml"/>
  <Override PartName="/ppt/comments/comment8.xml" ContentType="application/vnd.openxmlformats-officedocument.presentationml.comments+xml"/>
  <Override PartName="/ppt/comments/comment9.xml" ContentType="application/vnd.openxmlformats-officedocument.presentationml.comments+xml"/>
  <Override PartName="/ppt/comments/comment10.xml" ContentType="application/vnd.openxmlformats-officedocument.presentationml.comments+xml"/>
  <Override PartName="/ppt/comments/comment11.xml" ContentType="application/vnd.openxmlformats-officedocument.presentationml.comments+xml"/>
  <Override PartName="/ppt/comments/comment12.xml" ContentType="application/vnd.openxmlformats-officedocument.presentationml.comments+xml"/>
  <Override PartName="/ppt/comments/comment13.xml" ContentType="application/vnd.openxmlformats-officedocument.presentationml.comments+xml"/>
  <Override PartName="/ppt/comments/comment14.xml" ContentType="application/vnd.openxmlformats-officedocument.presentationml.comments+xml"/>
  <Override PartName="/ppt/comments/comment15.xml" ContentType="application/vnd.openxmlformats-officedocument.presentationml.comments+xml"/>
  <Override PartName="/ppt/comments/comment16.xml" ContentType="application/vnd.openxmlformats-officedocument.presentationml.comments+xml"/>
  <Override PartName="/ppt/comments/comment17.xml" ContentType="application/vnd.openxmlformats-officedocument.presentationml.comments+xml"/>
  <Override PartName="/ppt/comments/comment18.xml" ContentType="application/vnd.openxmlformats-officedocument.presentationml.comments+xml"/>
  <Override PartName="/ppt/comments/comment19.xml" ContentType="application/vnd.openxmlformats-officedocument.presentationml.comments+xml"/>
  <Override PartName="/ppt/comments/comment20.xml" ContentType="application/vnd.openxmlformats-officedocument.presentationml.comments+xml"/>
  <Override PartName="/ppt/comments/comment21.xml" ContentType="application/vnd.openxmlformats-officedocument.presentationml.comments+xml"/>
  <Override PartName="/ppt/comments/comment22.xml" ContentType="application/vnd.openxmlformats-officedocument.presentationml.comments+xml"/>
  <Override PartName="/ppt/comments/comment23.xml" ContentType="application/vnd.openxmlformats-officedocument.presentationml.comments+xml"/>
  <Override PartName="/ppt/comments/comment24.xml" ContentType="application/vnd.openxmlformats-officedocument.presentationml.comments+xml"/>
  <Override PartName="/ppt/comments/comment25.xml" ContentType="application/vnd.openxmlformats-officedocument.presentationml.comments+xml"/>
  <Override PartName="/ppt/comments/comment26.xml" ContentType="application/vnd.openxmlformats-officedocument.presentationml.comments+xml"/>
  <Override PartName="/ppt/comments/comment27.xml" ContentType="application/vnd.openxmlformats-officedocument.presentationml.comments+xml"/>
  <Override PartName="/ppt/comments/comment28.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5"/>
  </p:notesMasterIdLst>
  <p:handoutMasterIdLst>
    <p:handoutMasterId r:id="rId36"/>
  </p:handoutMasterIdLst>
  <p:sldIdLst>
    <p:sldId id="256" r:id="rId2"/>
    <p:sldId id="413" r:id="rId3"/>
    <p:sldId id="445" r:id="rId4"/>
    <p:sldId id="430" r:id="rId5"/>
    <p:sldId id="443" r:id="rId6"/>
    <p:sldId id="439" r:id="rId7"/>
    <p:sldId id="444" r:id="rId8"/>
    <p:sldId id="441" r:id="rId9"/>
    <p:sldId id="431" r:id="rId10"/>
    <p:sldId id="446" r:id="rId11"/>
    <p:sldId id="420" r:id="rId12"/>
    <p:sldId id="448" r:id="rId13"/>
    <p:sldId id="421" r:id="rId14"/>
    <p:sldId id="452" r:id="rId15"/>
    <p:sldId id="449" r:id="rId16"/>
    <p:sldId id="440" r:id="rId17"/>
    <p:sldId id="427" r:id="rId18"/>
    <p:sldId id="451" r:id="rId19"/>
    <p:sldId id="429" r:id="rId20"/>
    <p:sldId id="432" r:id="rId21"/>
    <p:sldId id="447" r:id="rId22"/>
    <p:sldId id="433" r:id="rId23"/>
    <p:sldId id="434" r:id="rId24"/>
    <p:sldId id="422" r:id="rId25"/>
    <p:sldId id="425" r:id="rId26"/>
    <p:sldId id="423" r:id="rId27"/>
    <p:sldId id="424" r:id="rId28"/>
    <p:sldId id="426" r:id="rId29"/>
    <p:sldId id="435" r:id="rId30"/>
    <p:sldId id="436" r:id="rId31"/>
    <p:sldId id="437" r:id="rId32"/>
    <p:sldId id="438" r:id="rId33"/>
    <p:sldId id="442" r:id="rId34"/>
  </p:sldIdLst>
  <p:sldSz cx="12060238" cy="6858000"/>
  <p:notesSz cx="6858000" cy="9144000"/>
  <p:defaultTextStyle>
    <a:defPPr>
      <a:defRPr lang="en-US"/>
    </a:defPPr>
    <a:lvl1pPr marL="0" algn="l" defTabSz="582061" rtl="0" eaLnBrk="1" latinLnBrk="0" hangingPunct="1">
      <a:defRPr sz="2300" kern="1200">
        <a:solidFill>
          <a:schemeClr val="tx1"/>
        </a:solidFill>
        <a:latin typeface="+mn-lt"/>
        <a:ea typeface="+mn-ea"/>
        <a:cs typeface="+mn-cs"/>
      </a:defRPr>
    </a:lvl1pPr>
    <a:lvl2pPr marL="582061" algn="l" defTabSz="582061" rtl="0" eaLnBrk="1" latinLnBrk="0" hangingPunct="1">
      <a:defRPr sz="2300" kern="1200">
        <a:solidFill>
          <a:schemeClr val="tx1"/>
        </a:solidFill>
        <a:latin typeface="+mn-lt"/>
        <a:ea typeface="+mn-ea"/>
        <a:cs typeface="+mn-cs"/>
      </a:defRPr>
    </a:lvl2pPr>
    <a:lvl3pPr marL="1164123" algn="l" defTabSz="582061" rtl="0" eaLnBrk="1" latinLnBrk="0" hangingPunct="1">
      <a:defRPr sz="2300" kern="1200">
        <a:solidFill>
          <a:schemeClr val="tx1"/>
        </a:solidFill>
        <a:latin typeface="+mn-lt"/>
        <a:ea typeface="+mn-ea"/>
        <a:cs typeface="+mn-cs"/>
      </a:defRPr>
    </a:lvl3pPr>
    <a:lvl4pPr marL="1746184" algn="l" defTabSz="582061" rtl="0" eaLnBrk="1" latinLnBrk="0" hangingPunct="1">
      <a:defRPr sz="2300" kern="1200">
        <a:solidFill>
          <a:schemeClr val="tx1"/>
        </a:solidFill>
        <a:latin typeface="+mn-lt"/>
        <a:ea typeface="+mn-ea"/>
        <a:cs typeface="+mn-cs"/>
      </a:defRPr>
    </a:lvl4pPr>
    <a:lvl5pPr marL="2328245" algn="l" defTabSz="582061" rtl="0" eaLnBrk="1" latinLnBrk="0" hangingPunct="1">
      <a:defRPr sz="2300" kern="1200">
        <a:solidFill>
          <a:schemeClr val="tx1"/>
        </a:solidFill>
        <a:latin typeface="+mn-lt"/>
        <a:ea typeface="+mn-ea"/>
        <a:cs typeface="+mn-cs"/>
      </a:defRPr>
    </a:lvl5pPr>
    <a:lvl6pPr marL="2910307" algn="l" defTabSz="582061" rtl="0" eaLnBrk="1" latinLnBrk="0" hangingPunct="1">
      <a:defRPr sz="2300" kern="1200">
        <a:solidFill>
          <a:schemeClr val="tx1"/>
        </a:solidFill>
        <a:latin typeface="+mn-lt"/>
        <a:ea typeface="+mn-ea"/>
        <a:cs typeface="+mn-cs"/>
      </a:defRPr>
    </a:lvl6pPr>
    <a:lvl7pPr marL="3492368" algn="l" defTabSz="582061" rtl="0" eaLnBrk="1" latinLnBrk="0" hangingPunct="1">
      <a:defRPr sz="2300" kern="1200">
        <a:solidFill>
          <a:schemeClr val="tx1"/>
        </a:solidFill>
        <a:latin typeface="+mn-lt"/>
        <a:ea typeface="+mn-ea"/>
        <a:cs typeface="+mn-cs"/>
      </a:defRPr>
    </a:lvl7pPr>
    <a:lvl8pPr marL="4074429" algn="l" defTabSz="582061" rtl="0" eaLnBrk="1" latinLnBrk="0" hangingPunct="1">
      <a:defRPr sz="2300" kern="1200">
        <a:solidFill>
          <a:schemeClr val="tx1"/>
        </a:solidFill>
        <a:latin typeface="+mn-lt"/>
        <a:ea typeface="+mn-ea"/>
        <a:cs typeface="+mn-cs"/>
      </a:defRPr>
    </a:lvl8pPr>
    <a:lvl9pPr marL="4656491" algn="l" defTabSz="582061" rtl="0" eaLnBrk="1" latinLnBrk="0" hangingPunct="1">
      <a:defRPr sz="23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799">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rosoft Office User" initials="Office" lastIdx="40" clrIdx="0">
    <p:extLst/>
  </p:cmAuthor>
  <p:cmAuthor id="2" name="Domenico Colella" initials="" lastIdx="0" clrIdx="1"/>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15A548"/>
    <a:srgbClr val="FFD71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33"/>
    <p:restoredTop sz="99297" autoAdjust="0"/>
  </p:normalViewPr>
  <p:slideViewPr>
    <p:cSldViewPr snapToGrid="0" snapToObjects="1">
      <p:cViewPr varScale="1">
        <p:scale>
          <a:sx n="93" d="100"/>
          <a:sy n="93" d="100"/>
        </p:scale>
        <p:origin x="520" y="200"/>
      </p:cViewPr>
      <p:guideLst>
        <p:guide orient="horz" pos="2160"/>
        <p:guide pos="3799"/>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7-09-26T09:33:02.198" idx="26">
    <p:pos x="10" y="10"/>
    <p:text/>
    <p:extLst>
      <p:ext uri="{C676402C-5697-4E1C-873F-D02D1690AC5C}">
        <p15:threadingInfo xmlns:p15="http://schemas.microsoft.com/office/powerpoint/2012/main" timeZoneBias="-120"/>
      </p:ext>
    </p:extLst>
  </p:cm>
</p:cmLst>
</file>

<file path=ppt/comments/comment10.xml><?xml version="1.0" encoding="utf-8"?>
<p:cmLst xmlns:a="http://schemas.openxmlformats.org/drawingml/2006/main" xmlns:r="http://schemas.openxmlformats.org/officeDocument/2006/relationships" xmlns:p="http://schemas.openxmlformats.org/presentationml/2006/main">
  <p:cm authorId="1" dt="2017-09-26T09:33:02.198" idx="26">
    <p:pos x="10" y="10"/>
    <p:text/>
    <p:extLst>
      <p:ext uri="{C676402C-5697-4E1C-873F-D02D1690AC5C}">
        <p15:threadingInfo xmlns:p15="http://schemas.microsoft.com/office/powerpoint/2012/main" timeZoneBias="-120"/>
      </p:ext>
    </p:extLst>
  </p:cm>
</p:cmLst>
</file>

<file path=ppt/comments/comment11.xml><?xml version="1.0" encoding="utf-8"?>
<p:cmLst xmlns:a="http://schemas.openxmlformats.org/drawingml/2006/main" xmlns:r="http://schemas.openxmlformats.org/officeDocument/2006/relationships" xmlns:p="http://schemas.openxmlformats.org/presentationml/2006/main">
  <p:cm authorId="1" dt="2017-09-26T09:33:02.198" idx="26">
    <p:pos x="10" y="10"/>
    <p:text/>
    <p:extLst>
      <p:ext uri="{C676402C-5697-4E1C-873F-D02D1690AC5C}">
        <p15:threadingInfo xmlns:p15="http://schemas.microsoft.com/office/powerpoint/2012/main" timeZoneBias="-120"/>
      </p:ext>
    </p:extLst>
  </p:cm>
</p:cmLst>
</file>

<file path=ppt/comments/comment12.xml><?xml version="1.0" encoding="utf-8"?>
<p:cmLst xmlns:a="http://schemas.openxmlformats.org/drawingml/2006/main" xmlns:r="http://schemas.openxmlformats.org/officeDocument/2006/relationships" xmlns:p="http://schemas.openxmlformats.org/presentationml/2006/main">
  <p:cm authorId="1" dt="2017-09-26T09:33:02.198" idx="26">
    <p:pos x="10" y="10"/>
    <p:text/>
    <p:extLst>
      <p:ext uri="{C676402C-5697-4E1C-873F-D02D1690AC5C}">
        <p15:threadingInfo xmlns:p15="http://schemas.microsoft.com/office/powerpoint/2012/main" timeZoneBias="-120"/>
      </p:ext>
    </p:extLst>
  </p:cm>
</p:cmLst>
</file>

<file path=ppt/comments/comment13.xml><?xml version="1.0" encoding="utf-8"?>
<p:cmLst xmlns:a="http://schemas.openxmlformats.org/drawingml/2006/main" xmlns:r="http://schemas.openxmlformats.org/officeDocument/2006/relationships" xmlns:p="http://schemas.openxmlformats.org/presentationml/2006/main">
  <p:cm authorId="1" dt="2017-09-26T09:33:02.198" idx="26">
    <p:pos x="10" y="10"/>
    <p:text/>
    <p:extLst>
      <p:ext uri="{C676402C-5697-4E1C-873F-D02D1690AC5C}">
        <p15:threadingInfo xmlns:p15="http://schemas.microsoft.com/office/powerpoint/2012/main" timeZoneBias="-120"/>
      </p:ext>
    </p:extLst>
  </p:cm>
</p:cmLst>
</file>

<file path=ppt/comments/comment14.xml><?xml version="1.0" encoding="utf-8"?>
<p:cmLst xmlns:a="http://schemas.openxmlformats.org/drawingml/2006/main" xmlns:r="http://schemas.openxmlformats.org/officeDocument/2006/relationships" xmlns:p="http://schemas.openxmlformats.org/presentationml/2006/main">
  <p:cm authorId="1" dt="2017-09-26T09:33:02.198" idx="26">
    <p:pos x="10" y="10"/>
    <p:text/>
    <p:extLst>
      <p:ext uri="{C676402C-5697-4E1C-873F-D02D1690AC5C}">
        <p15:threadingInfo xmlns:p15="http://schemas.microsoft.com/office/powerpoint/2012/main" timeZoneBias="-120"/>
      </p:ext>
    </p:extLst>
  </p:cm>
</p:cmLst>
</file>

<file path=ppt/comments/comment15.xml><?xml version="1.0" encoding="utf-8"?>
<p:cmLst xmlns:a="http://schemas.openxmlformats.org/drawingml/2006/main" xmlns:r="http://schemas.openxmlformats.org/officeDocument/2006/relationships" xmlns:p="http://schemas.openxmlformats.org/presentationml/2006/main">
  <p:cm authorId="1" dt="2017-09-26T09:33:02.198" idx="26">
    <p:pos x="10" y="10"/>
    <p:text/>
    <p:extLst>
      <p:ext uri="{C676402C-5697-4E1C-873F-D02D1690AC5C}">
        <p15:threadingInfo xmlns:p15="http://schemas.microsoft.com/office/powerpoint/2012/main" timeZoneBias="-120"/>
      </p:ext>
    </p:extLst>
  </p:cm>
</p:cmLst>
</file>

<file path=ppt/comments/comment16.xml><?xml version="1.0" encoding="utf-8"?>
<p:cmLst xmlns:a="http://schemas.openxmlformats.org/drawingml/2006/main" xmlns:r="http://schemas.openxmlformats.org/officeDocument/2006/relationships" xmlns:p="http://schemas.openxmlformats.org/presentationml/2006/main">
  <p:cm authorId="1" dt="2017-09-26T09:33:02.198" idx="26">
    <p:pos x="10" y="10"/>
    <p:text/>
    <p:extLst>
      <p:ext uri="{C676402C-5697-4E1C-873F-D02D1690AC5C}">
        <p15:threadingInfo xmlns:p15="http://schemas.microsoft.com/office/powerpoint/2012/main" timeZoneBias="-120"/>
      </p:ext>
    </p:extLst>
  </p:cm>
</p:cmLst>
</file>

<file path=ppt/comments/comment17.xml><?xml version="1.0" encoding="utf-8"?>
<p:cmLst xmlns:a="http://schemas.openxmlformats.org/drawingml/2006/main" xmlns:r="http://schemas.openxmlformats.org/officeDocument/2006/relationships" xmlns:p="http://schemas.openxmlformats.org/presentationml/2006/main">
  <p:cm authorId="1" dt="2017-09-26T09:33:02.198" idx="26">
    <p:pos x="10" y="10"/>
    <p:text/>
    <p:extLst>
      <p:ext uri="{C676402C-5697-4E1C-873F-D02D1690AC5C}">
        <p15:threadingInfo xmlns:p15="http://schemas.microsoft.com/office/powerpoint/2012/main" timeZoneBias="-120"/>
      </p:ext>
    </p:extLst>
  </p:cm>
</p:cmLst>
</file>

<file path=ppt/comments/comment18.xml><?xml version="1.0" encoding="utf-8"?>
<p:cmLst xmlns:a="http://schemas.openxmlformats.org/drawingml/2006/main" xmlns:r="http://schemas.openxmlformats.org/officeDocument/2006/relationships" xmlns:p="http://schemas.openxmlformats.org/presentationml/2006/main">
  <p:cm authorId="1" dt="2017-09-26T09:33:02.198" idx="26">
    <p:pos x="10" y="10"/>
    <p:text/>
    <p:extLst>
      <p:ext uri="{C676402C-5697-4E1C-873F-D02D1690AC5C}">
        <p15:threadingInfo xmlns:p15="http://schemas.microsoft.com/office/powerpoint/2012/main" timeZoneBias="-120"/>
      </p:ext>
    </p:extLst>
  </p:cm>
</p:cmLst>
</file>

<file path=ppt/comments/comment19.xml><?xml version="1.0" encoding="utf-8"?>
<p:cmLst xmlns:a="http://schemas.openxmlformats.org/drawingml/2006/main" xmlns:r="http://schemas.openxmlformats.org/officeDocument/2006/relationships" xmlns:p="http://schemas.openxmlformats.org/presentationml/2006/main">
  <p:cm authorId="1" dt="2017-09-26T09:33:02.198" idx="26">
    <p:pos x="10" y="10"/>
    <p:text/>
    <p:extLst>
      <p:ext uri="{C676402C-5697-4E1C-873F-D02D1690AC5C}">
        <p15:threadingInfo xmlns:p15="http://schemas.microsoft.com/office/powerpoint/2012/main" timeZoneBias="-12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17-09-26T09:33:02.198" idx="26">
    <p:pos x="10" y="10"/>
    <p:text/>
    <p:extLst>
      <p:ext uri="{C676402C-5697-4E1C-873F-D02D1690AC5C}">
        <p15:threadingInfo xmlns:p15="http://schemas.microsoft.com/office/powerpoint/2012/main" timeZoneBias="-120"/>
      </p:ext>
    </p:extLst>
  </p:cm>
</p:cmLst>
</file>

<file path=ppt/comments/comment20.xml><?xml version="1.0" encoding="utf-8"?>
<p:cmLst xmlns:a="http://schemas.openxmlformats.org/drawingml/2006/main" xmlns:r="http://schemas.openxmlformats.org/officeDocument/2006/relationships" xmlns:p="http://schemas.openxmlformats.org/presentationml/2006/main">
  <p:cm authorId="1" dt="2017-09-26T09:33:02.198" idx="26">
    <p:pos x="10" y="10"/>
    <p:text/>
    <p:extLst>
      <p:ext uri="{C676402C-5697-4E1C-873F-D02D1690AC5C}">
        <p15:threadingInfo xmlns:p15="http://schemas.microsoft.com/office/powerpoint/2012/main" timeZoneBias="-120"/>
      </p:ext>
    </p:extLst>
  </p:cm>
</p:cmLst>
</file>

<file path=ppt/comments/comment21.xml><?xml version="1.0" encoding="utf-8"?>
<p:cmLst xmlns:a="http://schemas.openxmlformats.org/drawingml/2006/main" xmlns:r="http://schemas.openxmlformats.org/officeDocument/2006/relationships" xmlns:p="http://schemas.openxmlformats.org/presentationml/2006/main">
  <p:cm authorId="1" dt="2017-09-26T09:33:02.198" idx="26">
    <p:pos x="10" y="10"/>
    <p:text/>
    <p:extLst>
      <p:ext uri="{C676402C-5697-4E1C-873F-D02D1690AC5C}">
        <p15:threadingInfo xmlns:p15="http://schemas.microsoft.com/office/powerpoint/2012/main" timeZoneBias="-120"/>
      </p:ext>
    </p:extLst>
  </p:cm>
</p:cmLst>
</file>

<file path=ppt/comments/comment22.xml><?xml version="1.0" encoding="utf-8"?>
<p:cmLst xmlns:a="http://schemas.openxmlformats.org/drawingml/2006/main" xmlns:r="http://schemas.openxmlformats.org/officeDocument/2006/relationships" xmlns:p="http://schemas.openxmlformats.org/presentationml/2006/main">
  <p:cm authorId="1" dt="2017-09-26T09:33:02.198" idx="26">
    <p:pos x="10" y="10"/>
    <p:text/>
    <p:extLst>
      <p:ext uri="{C676402C-5697-4E1C-873F-D02D1690AC5C}">
        <p15:threadingInfo xmlns:p15="http://schemas.microsoft.com/office/powerpoint/2012/main" timeZoneBias="-120"/>
      </p:ext>
    </p:extLst>
  </p:cm>
</p:cmLst>
</file>

<file path=ppt/comments/comment23.xml><?xml version="1.0" encoding="utf-8"?>
<p:cmLst xmlns:a="http://schemas.openxmlformats.org/drawingml/2006/main" xmlns:r="http://schemas.openxmlformats.org/officeDocument/2006/relationships" xmlns:p="http://schemas.openxmlformats.org/presentationml/2006/main">
  <p:cm authorId="1" dt="2017-09-26T09:33:02.198" idx="26">
    <p:pos x="10" y="10"/>
    <p:text/>
    <p:extLst>
      <p:ext uri="{C676402C-5697-4E1C-873F-D02D1690AC5C}">
        <p15:threadingInfo xmlns:p15="http://schemas.microsoft.com/office/powerpoint/2012/main" timeZoneBias="-120"/>
      </p:ext>
    </p:extLst>
  </p:cm>
</p:cmLst>
</file>

<file path=ppt/comments/comment24.xml><?xml version="1.0" encoding="utf-8"?>
<p:cmLst xmlns:a="http://schemas.openxmlformats.org/drawingml/2006/main" xmlns:r="http://schemas.openxmlformats.org/officeDocument/2006/relationships" xmlns:p="http://schemas.openxmlformats.org/presentationml/2006/main">
  <p:cm authorId="1" dt="2017-09-26T09:33:02.198" idx="26">
    <p:pos x="10" y="10"/>
    <p:text/>
    <p:extLst>
      <p:ext uri="{C676402C-5697-4E1C-873F-D02D1690AC5C}">
        <p15:threadingInfo xmlns:p15="http://schemas.microsoft.com/office/powerpoint/2012/main" timeZoneBias="-120"/>
      </p:ext>
    </p:extLst>
  </p:cm>
</p:cmLst>
</file>

<file path=ppt/comments/comment25.xml><?xml version="1.0" encoding="utf-8"?>
<p:cmLst xmlns:a="http://schemas.openxmlformats.org/drawingml/2006/main" xmlns:r="http://schemas.openxmlformats.org/officeDocument/2006/relationships" xmlns:p="http://schemas.openxmlformats.org/presentationml/2006/main">
  <p:cm authorId="1" dt="2017-09-26T09:33:02.198" idx="26">
    <p:pos x="10" y="10"/>
    <p:text/>
    <p:extLst>
      <p:ext uri="{C676402C-5697-4E1C-873F-D02D1690AC5C}">
        <p15:threadingInfo xmlns:p15="http://schemas.microsoft.com/office/powerpoint/2012/main" timeZoneBias="-120"/>
      </p:ext>
    </p:extLst>
  </p:cm>
</p:cmLst>
</file>

<file path=ppt/comments/comment26.xml><?xml version="1.0" encoding="utf-8"?>
<p:cmLst xmlns:a="http://schemas.openxmlformats.org/drawingml/2006/main" xmlns:r="http://schemas.openxmlformats.org/officeDocument/2006/relationships" xmlns:p="http://schemas.openxmlformats.org/presentationml/2006/main">
  <p:cm authorId="1" dt="2017-09-26T09:33:02.198" idx="26">
    <p:pos x="10" y="10"/>
    <p:text/>
    <p:extLst>
      <p:ext uri="{C676402C-5697-4E1C-873F-D02D1690AC5C}">
        <p15:threadingInfo xmlns:p15="http://schemas.microsoft.com/office/powerpoint/2012/main" timeZoneBias="-120"/>
      </p:ext>
    </p:extLst>
  </p:cm>
</p:cmLst>
</file>

<file path=ppt/comments/comment27.xml><?xml version="1.0" encoding="utf-8"?>
<p:cmLst xmlns:a="http://schemas.openxmlformats.org/drawingml/2006/main" xmlns:r="http://schemas.openxmlformats.org/officeDocument/2006/relationships" xmlns:p="http://schemas.openxmlformats.org/presentationml/2006/main">
  <p:cm authorId="1" dt="2017-09-26T09:33:02.198" idx="26">
    <p:pos x="10" y="10"/>
    <p:text/>
    <p:extLst>
      <p:ext uri="{C676402C-5697-4E1C-873F-D02D1690AC5C}">
        <p15:threadingInfo xmlns:p15="http://schemas.microsoft.com/office/powerpoint/2012/main" timeZoneBias="-120"/>
      </p:ext>
    </p:extLst>
  </p:cm>
</p:cmLst>
</file>

<file path=ppt/comments/comment28.xml><?xml version="1.0" encoding="utf-8"?>
<p:cmLst xmlns:a="http://schemas.openxmlformats.org/drawingml/2006/main" xmlns:r="http://schemas.openxmlformats.org/officeDocument/2006/relationships" xmlns:p="http://schemas.openxmlformats.org/presentationml/2006/main">
  <p:cm authorId="1" dt="2017-09-26T09:33:02.198" idx="26">
    <p:pos x="10" y="10"/>
    <p:text/>
    <p:extLst>
      <p:ext uri="{C676402C-5697-4E1C-873F-D02D1690AC5C}">
        <p15:threadingInfo xmlns:p15="http://schemas.microsoft.com/office/powerpoint/2012/main" timeZoneBias="-120"/>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17-09-26T09:33:02.198" idx="26">
    <p:pos x="10" y="10"/>
    <p:text/>
    <p:extLst>
      <p:ext uri="{C676402C-5697-4E1C-873F-D02D1690AC5C}">
        <p15:threadingInfo xmlns:p15="http://schemas.microsoft.com/office/powerpoint/2012/main" timeZoneBias="-120"/>
      </p:ext>
    </p:extLst>
  </p:cm>
</p:cmLst>
</file>

<file path=ppt/comments/comment4.xml><?xml version="1.0" encoding="utf-8"?>
<p:cmLst xmlns:a="http://schemas.openxmlformats.org/drawingml/2006/main" xmlns:r="http://schemas.openxmlformats.org/officeDocument/2006/relationships" xmlns:p="http://schemas.openxmlformats.org/presentationml/2006/main">
  <p:cm authorId="1" dt="2017-09-26T09:33:02.198" idx="26">
    <p:pos x="10" y="10"/>
    <p:text/>
    <p:extLst>
      <p:ext uri="{C676402C-5697-4E1C-873F-D02D1690AC5C}">
        <p15:threadingInfo xmlns:p15="http://schemas.microsoft.com/office/powerpoint/2012/main" timeZoneBias="-120"/>
      </p:ext>
    </p:extLst>
  </p:cm>
</p:cmLst>
</file>

<file path=ppt/comments/comment5.xml><?xml version="1.0" encoding="utf-8"?>
<p:cmLst xmlns:a="http://schemas.openxmlformats.org/drawingml/2006/main" xmlns:r="http://schemas.openxmlformats.org/officeDocument/2006/relationships" xmlns:p="http://schemas.openxmlformats.org/presentationml/2006/main">
  <p:cm authorId="1" dt="2017-09-26T09:33:02.198" idx="26">
    <p:pos x="10" y="10"/>
    <p:text/>
    <p:extLst>
      <p:ext uri="{C676402C-5697-4E1C-873F-D02D1690AC5C}">
        <p15:threadingInfo xmlns:p15="http://schemas.microsoft.com/office/powerpoint/2012/main" timeZoneBias="-120"/>
      </p:ext>
    </p:extLst>
  </p:cm>
</p:cmLst>
</file>

<file path=ppt/comments/comment6.xml><?xml version="1.0" encoding="utf-8"?>
<p:cmLst xmlns:a="http://schemas.openxmlformats.org/drawingml/2006/main" xmlns:r="http://schemas.openxmlformats.org/officeDocument/2006/relationships" xmlns:p="http://schemas.openxmlformats.org/presentationml/2006/main">
  <p:cm authorId="1" dt="2017-09-26T09:33:02.198" idx="26">
    <p:pos x="10" y="10"/>
    <p:text/>
    <p:extLst>
      <p:ext uri="{C676402C-5697-4E1C-873F-D02D1690AC5C}">
        <p15:threadingInfo xmlns:p15="http://schemas.microsoft.com/office/powerpoint/2012/main" timeZoneBias="-120"/>
      </p:ext>
    </p:extLst>
  </p:cm>
</p:cmLst>
</file>

<file path=ppt/comments/comment7.xml><?xml version="1.0" encoding="utf-8"?>
<p:cmLst xmlns:a="http://schemas.openxmlformats.org/drawingml/2006/main" xmlns:r="http://schemas.openxmlformats.org/officeDocument/2006/relationships" xmlns:p="http://schemas.openxmlformats.org/presentationml/2006/main">
  <p:cm authorId="1" dt="2017-09-26T09:33:02.198" idx="26">
    <p:pos x="10" y="10"/>
    <p:text/>
    <p:extLst>
      <p:ext uri="{C676402C-5697-4E1C-873F-D02D1690AC5C}">
        <p15:threadingInfo xmlns:p15="http://schemas.microsoft.com/office/powerpoint/2012/main" timeZoneBias="-120"/>
      </p:ext>
    </p:extLst>
  </p:cm>
</p:cmLst>
</file>

<file path=ppt/comments/comment8.xml><?xml version="1.0" encoding="utf-8"?>
<p:cmLst xmlns:a="http://schemas.openxmlformats.org/drawingml/2006/main" xmlns:r="http://schemas.openxmlformats.org/officeDocument/2006/relationships" xmlns:p="http://schemas.openxmlformats.org/presentationml/2006/main">
  <p:cm authorId="1" dt="2017-09-26T09:33:02.198" idx="26">
    <p:pos x="10" y="10"/>
    <p:text/>
    <p:extLst>
      <p:ext uri="{C676402C-5697-4E1C-873F-D02D1690AC5C}">
        <p15:threadingInfo xmlns:p15="http://schemas.microsoft.com/office/powerpoint/2012/main" timeZoneBias="-120"/>
      </p:ext>
    </p:extLst>
  </p:cm>
</p:cmLst>
</file>

<file path=ppt/comments/comment9.xml><?xml version="1.0" encoding="utf-8"?>
<p:cmLst xmlns:a="http://schemas.openxmlformats.org/drawingml/2006/main" xmlns:r="http://schemas.openxmlformats.org/officeDocument/2006/relationships" xmlns:p="http://schemas.openxmlformats.org/presentationml/2006/main">
  <p:cm authorId="1" dt="2017-09-26T09:33:02.198" idx="26">
    <p:pos x="10" y="10"/>
    <p:text/>
    <p:extLst>
      <p:ext uri="{C676402C-5697-4E1C-873F-D02D1690AC5C}">
        <p15:threadingInfo xmlns:p15="http://schemas.microsoft.com/office/powerpoint/2012/main" timeZoneBias="-12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47937B0-5A54-AC4B-848B-2BF110F42713}" type="datetimeFigureOut">
              <a:rPr lang="en-US" smtClean="0"/>
              <a:t>1/29/19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F655816-1496-3948-A8B3-EEDEA5977207}" type="slidenum">
              <a:rPr lang="en-US" smtClean="0"/>
              <a:t>‹#›</a:t>
            </a:fld>
            <a:endParaRPr lang="en-US"/>
          </a:p>
        </p:txBody>
      </p:sp>
    </p:spTree>
    <p:extLst>
      <p:ext uri="{BB962C8B-B14F-4D97-AF65-F5344CB8AC3E}">
        <p14:creationId xmlns:p14="http://schemas.microsoft.com/office/powerpoint/2010/main" val="22147738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332DD28-CE26-B842-A8BA-FC19F387B2F5}" type="datetimeFigureOut">
              <a:rPr lang="en-US" smtClean="0"/>
              <a:t>1/29/19</a:t>
            </a:fld>
            <a:endParaRPr lang="en-US"/>
          </a:p>
        </p:txBody>
      </p:sp>
      <p:sp>
        <p:nvSpPr>
          <p:cNvPr id="4" name="Slide Image Placeholder 3"/>
          <p:cNvSpPr>
            <a:spLocks noGrp="1" noRot="1" noChangeAspect="1"/>
          </p:cNvSpPr>
          <p:nvPr>
            <p:ph type="sldImg" idx="2"/>
          </p:nvPr>
        </p:nvSpPr>
        <p:spPr>
          <a:xfrm>
            <a:off x="414338" y="685800"/>
            <a:ext cx="6029325"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329440-0B81-8345-8084-FB580399F838}" type="slidenum">
              <a:rPr lang="en-US" smtClean="0"/>
              <a:t>‹#›</a:t>
            </a:fld>
            <a:endParaRPr lang="en-US"/>
          </a:p>
        </p:txBody>
      </p:sp>
    </p:spTree>
    <p:extLst>
      <p:ext uri="{BB962C8B-B14F-4D97-AF65-F5344CB8AC3E}">
        <p14:creationId xmlns:p14="http://schemas.microsoft.com/office/powerpoint/2010/main" val="586720208"/>
      </p:ext>
    </p:extLst>
  </p:cSld>
  <p:clrMap bg1="lt1" tx1="dk1" bg2="lt2" tx2="dk2" accent1="accent1" accent2="accent2" accent3="accent3" accent4="accent4" accent5="accent5" accent6="accent6" hlink="hlink" folHlink="folHlink"/>
  <p:hf hdr="0" ftr="0" dt="0"/>
  <p:notesStyle>
    <a:lvl1pPr marL="0" algn="l" defTabSz="582061" rtl="0" eaLnBrk="1" latinLnBrk="0" hangingPunct="1">
      <a:defRPr sz="1500" kern="1200">
        <a:solidFill>
          <a:schemeClr val="tx1"/>
        </a:solidFill>
        <a:latin typeface="+mn-lt"/>
        <a:ea typeface="+mn-ea"/>
        <a:cs typeface="+mn-cs"/>
      </a:defRPr>
    </a:lvl1pPr>
    <a:lvl2pPr marL="582061" algn="l" defTabSz="582061" rtl="0" eaLnBrk="1" latinLnBrk="0" hangingPunct="1">
      <a:defRPr sz="1500" kern="1200">
        <a:solidFill>
          <a:schemeClr val="tx1"/>
        </a:solidFill>
        <a:latin typeface="+mn-lt"/>
        <a:ea typeface="+mn-ea"/>
        <a:cs typeface="+mn-cs"/>
      </a:defRPr>
    </a:lvl2pPr>
    <a:lvl3pPr marL="1164123" algn="l" defTabSz="582061" rtl="0" eaLnBrk="1" latinLnBrk="0" hangingPunct="1">
      <a:defRPr sz="1500" kern="1200">
        <a:solidFill>
          <a:schemeClr val="tx1"/>
        </a:solidFill>
        <a:latin typeface="+mn-lt"/>
        <a:ea typeface="+mn-ea"/>
        <a:cs typeface="+mn-cs"/>
      </a:defRPr>
    </a:lvl3pPr>
    <a:lvl4pPr marL="1746184" algn="l" defTabSz="582061" rtl="0" eaLnBrk="1" latinLnBrk="0" hangingPunct="1">
      <a:defRPr sz="1500" kern="1200">
        <a:solidFill>
          <a:schemeClr val="tx1"/>
        </a:solidFill>
        <a:latin typeface="+mn-lt"/>
        <a:ea typeface="+mn-ea"/>
        <a:cs typeface="+mn-cs"/>
      </a:defRPr>
    </a:lvl4pPr>
    <a:lvl5pPr marL="2328245" algn="l" defTabSz="582061" rtl="0" eaLnBrk="1" latinLnBrk="0" hangingPunct="1">
      <a:defRPr sz="1500" kern="1200">
        <a:solidFill>
          <a:schemeClr val="tx1"/>
        </a:solidFill>
        <a:latin typeface="+mn-lt"/>
        <a:ea typeface="+mn-ea"/>
        <a:cs typeface="+mn-cs"/>
      </a:defRPr>
    </a:lvl5pPr>
    <a:lvl6pPr marL="2910307" algn="l" defTabSz="582061" rtl="0" eaLnBrk="1" latinLnBrk="0" hangingPunct="1">
      <a:defRPr sz="1500" kern="1200">
        <a:solidFill>
          <a:schemeClr val="tx1"/>
        </a:solidFill>
        <a:latin typeface="+mn-lt"/>
        <a:ea typeface="+mn-ea"/>
        <a:cs typeface="+mn-cs"/>
      </a:defRPr>
    </a:lvl6pPr>
    <a:lvl7pPr marL="3492368" algn="l" defTabSz="582061" rtl="0" eaLnBrk="1" latinLnBrk="0" hangingPunct="1">
      <a:defRPr sz="1500" kern="1200">
        <a:solidFill>
          <a:schemeClr val="tx1"/>
        </a:solidFill>
        <a:latin typeface="+mn-lt"/>
        <a:ea typeface="+mn-ea"/>
        <a:cs typeface="+mn-cs"/>
      </a:defRPr>
    </a:lvl7pPr>
    <a:lvl8pPr marL="4074429" algn="l" defTabSz="582061" rtl="0" eaLnBrk="1" latinLnBrk="0" hangingPunct="1">
      <a:defRPr sz="1500" kern="1200">
        <a:solidFill>
          <a:schemeClr val="tx1"/>
        </a:solidFill>
        <a:latin typeface="+mn-lt"/>
        <a:ea typeface="+mn-ea"/>
        <a:cs typeface="+mn-cs"/>
      </a:defRPr>
    </a:lvl8pPr>
    <a:lvl9pPr marL="4656491" algn="l" defTabSz="582061" rtl="0" eaLnBrk="1" latinLnBrk="0" hangingPunct="1">
      <a:defRPr sz="15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0329440-0B81-8345-8084-FB580399F838}" type="slidenum">
              <a:rPr lang="en-US" smtClean="0"/>
              <a:t>1</a:t>
            </a:fld>
            <a:endParaRPr lang="en-US"/>
          </a:p>
        </p:txBody>
      </p:sp>
    </p:spTree>
    <p:extLst>
      <p:ext uri="{BB962C8B-B14F-4D97-AF65-F5344CB8AC3E}">
        <p14:creationId xmlns:p14="http://schemas.microsoft.com/office/powerpoint/2010/main" val="201557586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5613" y="1378519"/>
            <a:ext cx="10251202" cy="1470025"/>
          </a:xfrm>
        </p:spPr>
        <p:txBody>
          <a:bodyPr/>
          <a:lstStyle/>
          <a:p>
            <a:r>
              <a:rPr lang="en-US"/>
              <a:t>Click to edit Master title style</a:t>
            </a:r>
          </a:p>
        </p:txBody>
      </p:sp>
      <p:sp>
        <p:nvSpPr>
          <p:cNvPr id="3" name="Subtitle 2"/>
          <p:cNvSpPr>
            <a:spLocks noGrp="1"/>
          </p:cNvSpPr>
          <p:nvPr>
            <p:ph type="subTitle" idx="1"/>
          </p:nvPr>
        </p:nvSpPr>
        <p:spPr>
          <a:xfrm>
            <a:off x="1809036" y="3886200"/>
            <a:ext cx="8442167" cy="1752600"/>
          </a:xfrm>
        </p:spPr>
        <p:txBody>
          <a:bodyPr/>
          <a:lstStyle>
            <a:lvl1pPr marL="0" indent="0" algn="ctr">
              <a:buNone/>
              <a:defRPr>
                <a:solidFill>
                  <a:schemeClr val="tx1">
                    <a:tint val="75000"/>
                  </a:schemeClr>
                </a:solidFill>
              </a:defRPr>
            </a:lvl1pPr>
            <a:lvl2pPr marL="582061" indent="0" algn="ctr">
              <a:buNone/>
              <a:defRPr>
                <a:solidFill>
                  <a:schemeClr val="tx1">
                    <a:tint val="75000"/>
                  </a:schemeClr>
                </a:solidFill>
              </a:defRPr>
            </a:lvl2pPr>
            <a:lvl3pPr marL="1164123" indent="0" algn="ctr">
              <a:buNone/>
              <a:defRPr>
                <a:solidFill>
                  <a:schemeClr val="tx1">
                    <a:tint val="75000"/>
                  </a:schemeClr>
                </a:solidFill>
              </a:defRPr>
            </a:lvl3pPr>
            <a:lvl4pPr marL="1746184" indent="0" algn="ctr">
              <a:buNone/>
              <a:defRPr>
                <a:solidFill>
                  <a:schemeClr val="tx1">
                    <a:tint val="75000"/>
                  </a:schemeClr>
                </a:solidFill>
              </a:defRPr>
            </a:lvl4pPr>
            <a:lvl5pPr marL="2328245" indent="0" algn="ctr">
              <a:buNone/>
              <a:defRPr>
                <a:solidFill>
                  <a:schemeClr val="tx1">
                    <a:tint val="75000"/>
                  </a:schemeClr>
                </a:solidFill>
              </a:defRPr>
            </a:lvl5pPr>
            <a:lvl6pPr marL="2910307" indent="0" algn="ctr">
              <a:buNone/>
              <a:defRPr>
                <a:solidFill>
                  <a:schemeClr val="tx1">
                    <a:tint val="75000"/>
                  </a:schemeClr>
                </a:solidFill>
              </a:defRPr>
            </a:lvl6pPr>
            <a:lvl7pPr marL="3492368" indent="0" algn="ctr">
              <a:buNone/>
              <a:defRPr>
                <a:solidFill>
                  <a:schemeClr val="tx1">
                    <a:tint val="75000"/>
                  </a:schemeClr>
                </a:solidFill>
              </a:defRPr>
            </a:lvl7pPr>
            <a:lvl8pPr marL="4074429" indent="0" algn="ctr">
              <a:buNone/>
              <a:defRPr>
                <a:solidFill>
                  <a:schemeClr val="tx1">
                    <a:tint val="75000"/>
                  </a:schemeClr>
                </a:solidFill>
              </a:defRPr>
            </a:lvl8pPr>
            <a:lvl9pPr marL="4656491"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B352B1F-5A76-6642-99C8-4B3BE2C3813F}" type="datetime1">
              <a:rPr lang="en-US" smtClean="0"/>
              <a:t>1/29/19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F62631-D247-0E44-B808-5D23CBBA66F7}" type="slidenum">
              <a:rPr lang="en-US" smtClean="0"/>
              <a:t>‹#›</a:t>
            </a:fld>
            <a:endParaRPr lang="en-US"/>
          </a:p>
        </p:txBody>
      </p:sp>
      <p:pic>
        <p:nvPicPr>
          <p:cNvPr id="7" name="Picture 6" descr="2012-Jul-04-4_Color_Logo_small_CB.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110943" y="817222"/>
            <a:ext cx="719328" cy="972312"/>
          </a:xfrm>
          <a:prstGeom prst="rect">
            <a:avLst/>
          </a:prstGeom>
        </p:spPr>
      </p:pic>
      <p:grpSp>
        <p:nvGrpSpPr>
          <p:cNvPr id="8" name="Group 7"/>
          <p:cNvGrpSpPr/>
          <p:nvPr userDrawn="1"/>
        </p:nvGrpSpPr>
        <p:grpSpPr>
          <a:xfrm>
            <a:off x="313923" y="1078302"/>
            <a:ext cx="10322892" cy="215444"/>
            <a:chOff x="313923" y="1078301"/>
            <a:chExt cx="7150100" cy="215443"/>
          </a:xfrm>
        </p:grpSpPr>
        <p:cxnSp>
          <p:nvCxnSpPr>
            <p:cNvPr id="9" name="Straight Connector 8"/>
            <p:cNvCxnSpPr/>
            <p:nvPr/>
          </p:nvCxnSpPr>
          <p:spPr>
            <a:xfrm flipH="1">
              <a:off x="313923" y="1290677"/>
              <a:ext cx="7150100" cy="0"/>
            </a:xfrm>
            <a:prstGeom prst="line">
              <a:avLst/>
            </a:prstGeom>
            <a:ln>
              <a:solidFill>
                <a:srgbClr val="4F81BD"/>
              </a:solidFill>
            </a:ln>
          </p:spPr>
          <p:style>
            <a:lnRef idx="1">
              <a:schemeClr val="accent2"/>
            </a:lnRef>
            <a:fillRef idx="0">
              <a:schemeClr val="accent2"/>
            </a:fillRef>
            <a:effectRef idx="0">
              <a:schemeClr val="accent2"/>
            </a:effectRef>
            <a:fontRef idx="minor">
              <a:schemeClr val="tx1"/>
            </a:fontRef>
          </p:style>
        </p:cxnSp>
        <p:sp>
          <p:nvSpPr>
            <p:cNvPr id="10" name="TextBox 9"/>
            <p:cNvSpPr txBox="1"/>
            <p:nvPr/>
          </p:nvSpPr>
          <p:spPr>
            <a:xfrm>
              <a:off x="6809446" y="1078301"/>
              <a:ext cx="654577" cy="215443"/>
            </a:xfrm>
            <a:prstGeom prst="rect">
              <a:avLst/>
            </a:prstGeom>
            <a:noFill/>
          </p:spPr>
          <p:txBody>
            <a:bodyPr wrap="none" rtlCol="0">
              <a:spAutoFit/>
            </a:bodyPr>
            <a:lstStyle/>
            <a:p>
              <a:r>
                <a:rPr lang="en-US" sz="800" dirty="0"/>
                <a:t>ALICE ITS Upgrade</a:t>
              </a:r>
            </a:p>
          </p:txBody>
        </p:sp>
      </p:grpSp>
      <p:cxnSp>
        <p:nvCxnSpPr>
          <p:cNvPr id="11" name="Straight Connector 10"/>
          <p:cNvCxnSpPr/>
          <p:nvPr userDrawn="1"/>
        </p:nvCxnSpPr>
        <p:spPr>
          <a:xfrm flipH="1">
            <a:off x="313924" y="2848544"/>
            <a:ext cx="10322891" cy="13316"/>
          </a:xfrm>
          <a:prstGeom prst="line">
            <a:avLst/>
          </a:prstGeom>
          <a:ln>
            <a:solidFill>
              <a:srgbClr val="4F81BD"/>
            </a:solidFill>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1462518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lvl1pPr>
              <a:defRPr>
                <a:solidFill>
                  <a:srgbClr val="595959"/>
                </a:solidFill>
              </a:defRPr>
            </a:lvl1pPr>
          </a:lstStyle>
          <a:p>
            <a:endParaRPr lang="en-US" dirty="0"/>
          </a:p>
        </p:txBody>
      </p:sp>
      <p:sp>
        <p:nvSpPr>
          <p:cNvPr id="7" name="Text Box 2"/>
          <p:cNvSpPr txBox="1">
            <a:spLocks noChangeArrowheads="1"/>
          </p:cNvSpPr>
          <p:nvPr userDrawn="1"/>
        </p:nvSpPr>
        <p:spPr bwMode="auto">
          <a:xfrm>
            <a:off x="370535" y="938444"/>
            <a:ext cx="7760788"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square">
            <a:spAutoFit/>
          </a:bodyPr>
          <a:lstStyle>
            <a:lvl1pPr eaLnBrk="0" hangingPunct="0">
              <a:defRPr sz="1200" b="1">
                <a:solidFill>
                  <a:schemeClr val="tx1"/>
                </a:solidFill>
                <a:latin typeface="Arial" charset="0"/>
                <a:ea typeface="ＭＳ Ｐゴシック" charset="0"/>
                <a:cs typeface="ＭＳ Ｐゴシック" charset="0"/>
              </a:defRPr>
            </a:lvl1pPr>
            <a:lvl2pPr marL="742950" indent="-285750" eaLnBrk="0" hangingPunct="0">
              <a:defRPr sz="1200" b="1">
                <a:solidFill>
                  <a:schemeClr val="tx1"/>
                </a:solidFill>
                <a:latin typeface="Arial" charset="0"/>
                <a:ea typeface="ＭＳ Ｐゴシック" charset="0"/>
              </a:defRPr>
            </a:lvl2pPr>
            <a:lvl3pPr marL="1143000" indent="-228600" eaLnBrk="0" hangingPunct="0">
              <a:defRPr sz="1200" b="1">
                <a:solidFill>
                  <a:schemeClr val="tx1"/>
                </a:solidFill>
                <a:latin typeface="Arial" charset="0"/>
                <a:ea typeface="ＭＳ Ｐゴシック" charset="0"/>
              </a:defRPr>
            </a:lvl3pPr>
            <a:lvl4pPr marL="1600200" indent="-228600" eaLnBrk="0" hangingPunct="0">
              <a:defRPr sz="1200" b="1">
                <a:solidFill>
                  <a:schemeClr val="tx1"/>
                </a:solidFill>
                <a:latin typeface="Arial" charset="0"/>
                <a:ea typeface="ＭＳ Ｐゴシック" charset="0"/>
              </a:defRPr>
            </a:lvl4pPr>
            <a:lvl5pPr marL="2057400" indent="-228600" eaLnBrk="0" hangingPunct="0">
              <a:defRPr sz="1200" b="1">
                <a:solidFill>
                  <a:schemeClr val="tx1"/>
                </a:solidFill>
                <a:latin typeface="Arial" charset="0"/>
                <a:ea typeface="ＭＳ Ｐゴシック" charset="0"/>
              </a:defRPr>
            </a:lvl5pPr>
            <a:lvl6pPr marL="2514600" indent="-228600" eaLnBrk="0" fontAlgn="base" hangingPunct="0">
              <a:spcBef>
                <a:spcPct val="0"/>
              </a:spcBef>
              <a:spcAft>
                <a:spcPct val="0"/>
              </a:spcAft>
              <a:defRPr sz="1200" b="1">
                <a:solidFill>
                  <a:schemeClr val="tx1"/>
                </a:solidFill>
                <a:latin typeface="Arial" charset="0"/>
                <a:ea typeface="ＭＳ Ｐゴシック" charset="0"/>
              </a:defRPr>
            </a:lvl6pPr>
            <a:lvl7pPr marL="2971800" indent="-228600" eaLnBrk="0" fontAlgn="base" hangingPunct="0">
              <a:spcBef>
                <a:spcPct val="0"/>
              </a:spcBef>
              <a:spcAft>
                <a:spcPct val="0"/>
              </a:spcAft>
              <a:defRPr sz="1200" b="1">
                <a:solidFill>
                  <a:schemeClr val="tx1"/>
                </a:solidFill>
                <a:latin typeface="Arial" charset="0"/>
                <a:ea typeface="ＭＳ Ｐゴシック" charset="0"/>
              </a:defRPr>
            </a:lvl7pPr>
            <a:lvl8pPr marL="3429000" indent="-228600" eaLnBrk="0" fontAlgn="base" hangingPunct="0">
              <a:spcBef>
                <a:spcPct val="0"/>
              </a:spcBef>
              <a:spcAft>
                <a:spcPct val="0"/>
              </a:spcAft>
              <a:defRPr sz="1200" b="1">
                <a:solidFill>
                  <a:schemeClr val="tx1"/>
                </a:solidFill>
                <a:latin typeface="Arial" charset="0"/>
                <a:ea typeface="ＭＳ Ｐゴシック" charset="0"/>
              </a:defRPr>
            </a:lvl8pPr>
            <a:lvl9pPr marL="3886200" indent="-228600" eaLnBrk="0" fontAlgn="base" hangingPunct="0">
              <a:spcBef>
                <a:spcPct val="0"/>
              </a:spcBef>
              <a:spcAft>
                <a:spcPct val="0"/>
              </a:spcAft>
              <a:defRPr sz="1200" b="1">
                <a:solidFill>
                  <a:schemeClr val="tx1"/>
                </a:solidFill>
                <a:latin typeface="Arial" charset="0"/>
                <a:ea typeface="ＭＳ Ｐゴシック" charset="0"/>
              </a:defRPr>
            </a:lvl9pPr>
          </a:lstStyle>
          <a:p>
            <a:pPr>
              <a:spcBef>
                <a:spcPts val="300"/>
              </a:spcBef>
            </a:pPr>
            <a:r>
              <a:rPr lang="en-US" sz="2800" b="0" dirty="0">
                <a:solidFill>
                  <a:srgbClr val="4F81BD"/>
                </a:solidFill>
              </a:rPr>
              <a:t>Outline</a:t>
            </a:r>
            <a:endParaRPr lang="en-US" sz="1600" b="0" dirty="0">
              <a:solidFill>
                <a:srgbClr val="4F81BD"/>
              </a:solidFill>
            </a:endParaRPr>
          </a:p>
        </p:txBody>
      </p:sp>
      <p:cxnSp>
        <p:nvCxnSpPr>
          <p:cNvPr id="8" name="Straight Connector 7"/>
          <p:cNvCxnSpPr/>
          <p:nvPr userDrawn="1"/>
        </p:nvCxnSpPr>
        <p:spPr>
          <a:xfrm flipH="1" flipV="1">
            <a:off x="313927" y="1519277"/>
            <a:ext cx="10187663" cy="3068"/>
          </a:xfrm>
          <a:prstGeom prst="line">
            <a:avLst/>
          </a:prstGeom>
          <a:ln>
            <a:solidFill>
              <a:srgbClr val="4F81BD"/>
            </a:solidFill>
          </a:ln>
        </p:spPr>
        <p:style>
          <a:lnRef idx="1">
            <a:schemeClr val="accent2"/>
          </a:lnRef>
          <a:fillRef idx="0">
            <a:schemeClr val="accent2"/>
          </a:fillRef>
          <a:effectRef idx="0">
            <a:schemeClr val="accent2"/>
          </a:effectRef>
          <a:fontRef idx="minor">
            <a:schemeClr val="tx1"/>
          </a:fontRef>
        </p:style>
      </p:cxnSp>
      <p:sp>
        <p:nvSpPr>
          <p:cNvPr id="9" name="TextBox 8"/>
          <p:cNvSpPr txBox="1"/>
          <p:nvPr userDrawn="1"/>
        </p:nvSpPr>
        <p:spPr>
          <a:xfrm>
            <a:off x="9012183" y="1317526"/>
            <a:ext cx="1497732" cy="215444"/>
          </a:xfrm>
          <a:prstGeom prst="rect">
            <a:avLst/>
          </a:prstGeom>
          <a:noFill/>
        </p:spPr>
        <p:txBody>
          <a:bodyPr wrap="square" rtlCol="0">
            <a:spAutoFit/>
          </a:bodyPr>
          <a:lstStyle/>
          <a:p>
            <a:r>
              <a:rPr lang="en-US" sz="800" dirty="0"/>
              <a:t>ALICE ITS Upgrade</a:t>
            </a:r>
          </a:p>
        </p:txBody>
      </p:sp>
      <p:pic>
        <p:nvPicPr>
          <p:cNvPr id="10" name="Picture 9" descr="2012-Jul-04-4_Color_Logo_small_CB.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953287" y="767590"/>
            <a:ext cx="719328" cy="972312"/>
          </a:xfrm>
          <a:prstGeom prst="rect">
            <a:avLst/>
          </a:prstGeom>
        </p:spPr>
      </p:pic>
      <p:sp>
        <p:nvSpPr>
          <p:cNvPr id="11" name="Date Placeholder 3"/>
          <p:cNvSpPr>
            <a:spLocks noGrp="1"/>
          </p:cNvSpPr>
          <p:nvPr>
            <p:ph type="dt" sz="half" idx="10"/>
          </p:nvPr>
        </p:nvSpPr>
        <p:spPr>
          <a:xfrm>
            <a:off x="603012" y="6356352"/>
            <a:ext cx="2814056" cy="365125"/>
          </a:xfrm>
        </p:spPr>
        <p:txBody>
          <a:bodyPr/>
          <a:lstStyle>
            <a:lvl1pPr>
              <a:defRPr>
                <a:solidFill>
                  <a:srgbClr val="595959"/>
                </a:solidFill>
              </a:defRPr>
            </a:lvl1pPr>
          </a:lstStyle>
          <a:p>
            <a:fld id="{AD363708-FA1F-F64E-B6D3-F5EA0A135618}" type="datetime1">
              <a:rPr lang="en-US" smtClean="0"/>
              <a:t>1/29/19</a:t>
            </a:fld>
            <a:endParaRPr lang="en-US"/>
          </a:p>
        </p:txBody>
      </p:sp>
      <p:sp>
        <p:nvSpPr>
          <p:cNvPr id="12" name="Slide Number Placeholder 5"/>
          <p:cNvSpPr>
            <a:spLocks noGrp="1"/>
          </p:cNvSpPr>
          <p:nvPr>
            <p:ph type="sldNum" sz="quarter" idx="12"/>
          </p:nvPr>
        </p:nvSpPr>
        <p:spPr>
          <a:xfrm>
            <a:off x="8643170" y="6356352"/>
            <a:ext cx="2814056" cy="365125"/>
          </a:xfrm>
        </p:spPr>
        <p:txBody>
          <a:bodyPr/>
          <a:lstStyle>
            <a:lvl1pPr>
              <a:defRPr>
                <a:solidFill>
                  <a:srgbClr val="595959"/>
                </a:solidFill>
              </a:defRPr>
            </a:lvl1pPr>
          </a:lstStyle>
          <a:p>
            <a:fld id="{B7F62631-D247-0E44-B808-5D23CBBA66F7}" type="slidenum">
              <a:rPr lang="en-US" smtClean="0"/>
              <a:pPr/>
              <a:t>‹#›</a:t>
            </a:fld>
            <a:endParaRPr lang="en-US"/>
          </a:p>
        </p:txBody>
      </p:sp>
    </p:spTree>
    <p:extLst>
      <p:ext uri="{BB962C8B-B14F-4D97-AF65-F5344CB8AC3E}">
        <p14:creationId xmlns:p14="http://schemas.microsoft.com/office/powerpoint/2010/main" val="5275703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lvl1pPr>
              <a:defRPr>
                <a:solidFill>
                  <a:srgbClr val="595959"/>
                </a:solidFill>
              </a:defRPr>
            </a:lvl1pPr>
          </a:lstStyle>
          <a:p>
            <a:fld id="{334FB03E-7463-AD42-B540-5105127CDCAB}" type="datetime1">
              <a:rPr lang="en-US" smtClean="0"/>
              <a:t>1/29/19</a:t>
            </a:fld>
            <a:endParaRPr lang="en-US"/>
          </a:p>
        </p:txBody>
      </p:sp>
      <p:sp>
        <p:nvSpPr>
          <p:cNvPr id="5" name="Footer Placeholder 4"/>
          <p:cNvSpPr>
            <a:spLocks noGrp="1"/>
          </p:cNvSpPr>
          <p:nvPr>
            <p:ph type="ftr" sz="quarter" idx="11"/>
          </p:nvPr>
        </p:nvSpPr>
        <p:spPr/>
        <p:txBody>
          <a:bodyPr/>
          <a:lstStyle>
            <a:lvl1pPr>
              <a:defRPr>
                <a:solidFill>
                  <a:srgbClr val="595959"/>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rgbClr val="595959"/>
                </a:solidFill>
              </a:defRPr>
            </a:lvl1pPr>
          </a:lstStyle>
          <a:p>
            <a:fld id="{B7F62631-D247-0E44-B808-5D23CBBA66F7}" type="slidenum">
              <a:rPr lang="en-US" smtClean="0"/>
              <a:pPr/>
              <a:t>‹#›</a:t>
            </a:fld>
            <a:endParaRPr lang="en-US"/>
          </a:p>
        </p:txBody>
      </p:sp>
      <p:pic>
        <p:nvPicPr>
          <p:cNvPr id="12" name="Picture 11" descr="2012-Jul-04-01_4_Color_Logo_small_CB.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391286" y="107959"/>
            <a:ext cx="514977" cy="696091"/>
          </a:xfrm>
          <a:prstGeom prst="rect">
            <a:avLst/>
          </a:prstGeom>
        </p:spPr>
      </p:pic>
      <p:cxnSp>
        <p:nvCxnSpPr>
          <p:cNvPr id="13" name="Straight Connector 12"/>
          <p:cNvCxnSpPr/>
          <p:nvPr userDrawn="1"/>
        </p:nvCxnSpPr>
        <p:spPr>
          <a:xfrm flipH="1">
            <a:off x="313925" y="668377"/>
            <a:ext cx="10700635" cy="0"/>
          </a:xfrm>
          <a:prstGeom prst="line">
            <a:avLst/>
          </a:prstGeom>
          <a:ln>
            <a:solidFill>
              <a:srgbClr val="4F81BD"/>
            </a:solidFill>
          </a:ln>
        </p:spPr>
        <p:style>
          <a:lnRef idx="1">
            <a:schemeClr val="accent2"/>
          </a:lnRef>
          <a:fillRef idx="0">
            <a:schemeClr val="accent2"/>
          </a:fillRef>
          <a:effectRef idx="0">
            <a:schemeClr val="accent2"/>
          </a:effectRef>
          <a:fontRef idx="minor">
            <a:schemeClr val="tx1"/>
          </a:fontRef>
        </p:style>
      </p:cxnSp>
      <p:sp>
        <p:nvSpPr>
          <p:cNvPr id="14" name="TextBox 13"/>
          <p:cNvSpPr txBox="1"/>
          <p:nvPr userDrawn="1"/>
        </p:nvSpPr>
        <p:spPr>
          <a:xfrm>
            <a:off x="9845668" y="456001"/>
            <a:ext cx="945040" cy="215444"/>
          </a:xfrm>
          <a:prstGeom prst="rect">
            <a:avLst/>
          </a:prstGeom>
          <a:noFill/>
        </p:spPr>
        <p:txBody>
          <a:bodyPr wrap="none" rtlCol="0">
            <a:spAutoFit/>
          </a:bodyPr>
          <a:lstStyle/>
          <a:p>
            <a:r>
              <a:rPr lang="en-US" sz="800" dirty="0"/>
              <a:t>ALICE ITS Upgrade</a:t>
            </a:r>
          </a:p>
        </p:txBody>
      </p:sp>
    </p:spTree>
    <p:extLst>
      <p:ext uri="{BB962C8B-B14F-4D97-AF65-F5344CB8AC3E}">
        <p14:creationId xmlns:p14="http://schemas.microsoft.com/office/powerpoint/2010/main" val="88724679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3012" y="274639"/>
            <a:ext cx="10854214" cy="1143000"/>
          </a:xfrm>
          <a:prstGeom prst="rect">
            <a:avLst/>
          </a:prstGeom>
        </p:spPr>
        <p:txBody>
          <a:bodyPr vert="horz" lIns="116412" tIns="58206" rIns="116412" bIns="58206" rtlCol="0" anchor="ctr">
            <a:normAutofit/>
          </a:bodyPr>
          <a:lstStyle/>
          <a:p>
            <a:r>
              <a:rPr lang="en-US"/>
              <a:t>Click to edit Master title style</a:t>
            </a:r>
          </a:p>
        </p:txBody>
      </p:sp>
      <p:sp>
        <p:nvSpPr>
          <p:cNvPr id="3" name="Text Placeholder 2"/>
          <p:cNvSpPr>
            <a:spLocks noGrp="1"/>
          </p:cNvSpPr>
          <p:nvPr>
            <p:ph type="body" idx="1"/>
          </p:nvPr>
        </p:nvSpPr>
        <p:spPr>
          <a:xfrm>
            <a:off x="603012" y="1600201"/>
            <a:ext cx="10854214" cy="4525963"/>
          </a:xfrm>
          <a:prstGeom prst="rect">
            <a:avLst/>
          </a:prstGeom>
        </p:spPr>
        <p:txBody>
          <a:bodyPr vert="horz" lIns="116412" tIns="58206" rIns="116412" bIns="5820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3012" y="6356352"/>
            <a:ext cx="2814056" cy="365125"/>
          </a:xfrm>
          <a:prstGeom prst="rect">
            <a:avLst/>
          </a:prstGeom>
        </p:spPr>
        <p:txBody>
          <a:bodyPr vert="horz" lIns="116412" tIns="58206" rIns="116412" bIns="58206" rtlCol="0" anchor="ctr"/>
          <a:lstStyle>
            <a:lvl1pPr algn="l">
              <a:defRPr sz="1400">
                <a:solidFill>
                  <a:srgbClr val="595959"/>
                </a:solidFill>
              </a:defRPr>
            </a:lvl1pPr>
          </a:lstStyle>
          <a:p>
            <a:fld id="{1C08EA82-49A6-D744-ABBE-2DD366C85CE3}" type="datetime1">
              <a:rPr lang="en-US" smtClean="0"/>
              <a:t>1/29/19</a:t>
            </a:fld>
            <a:endParaRPr lang="en-US" dirty="0"/>
          </a:p>
        </p:txBody>
      </p:sp>
      <p:sp>
        <p:nvSpPr>
          <p:cNvPr id="5" name="Footer Placeholder 4"/>
          <p:cNvSpPr>
            <a:spLocks noGrp="1"/>
          </p:cNvSpPr>
          <p:nvPr>
            <p:ph type="ftr" sz="quarter" idx="3"/>
          </p:nvPr>
        </p:nvSpPr>
        <p:spPr>
          <a:xfrm>
            <a:off x="4120582" y="6356352"/>
            <a:ext cx="3819075" cy="365125"/>
          </a:xfrm>
          <a:prstGeom prst="rect">
            <a:avLst/>
          </a:prstGeom>
        </p:spPr>
        <p:txBody>
          <a:bodyPr vert="horz" lIns="116412" tIns="58206" rIns="116412" bIns="58206" rtlCol="0" anchor="ctr"/>
          <a:lstStyle>
            <a:lvl1pPr algn="ctr">
              <a:defRPr sz="1500">
                <a:solidFill>
                  <a:srgbClr val="595959"/>
                </a:solidFill>
              </a:defRPr>
            </a:lvl1pPr>
          </a:lstStyle>
          <a:p>
            <a:endParaRPr lang="en-US"/>
          </a:p>
        </p:txBody>
      </p:sp>
      <p:sp>
        <p:nvSpPr>
          <p:cNvPr id="6" name="Slide Number Placeholder 5"/>
          <p:cNvSpPr>
            <a:spLocks noGrp="1"/>
          </p:cNvSpPr>
          <p:nvPr>
            <p:ph type="sldNum" sz="quarter" idx="4"/>
          </p:nvPr>
        </p:nvSpPr>
        <p:spPr>
          <a:xfrm>
            <a:off x="8643170" y="6356352"/>
            <a:ext cx="2814056" cy="365125"/>
          </a:xfrm>
          <a:prstGeom prst="rect">
            <a:avLst/>
          </a:prstGeom>
        </p:spPr>
        <p:txBody>
          <a:bodyPr vert="horz" lIns="116412" tIns="58206" rIns="116412" bIns="58206" rtlCol="0" anchor="ctr"/>
          <a:lstStyle>
            <a:lvl1pPr algn="r">
              <a:defRPr sz="1400">
                <a:solidFill>
                  <a:srgbClr val="595959"/>
                </a:solidFill>
              </a:defRPr>
            </a:lvl1pPr>
          </a:lstStyle>
          <a:p>
            <a:fld id="{B7F62631-D247-0E44-B808-5D23CBBA66F7}" type="slidenum">
              <a:rPr lang="en-US" smtClean="0"/>
              <a:pPr/>
              <a:t>‹#›</a:t>
            </a:fld>
            <a:endParaRPr lang="en-US" dirty="0"/>
          </a:p>
        </p:txBody>
      </p:sp>
    </p:spTree>
    <p:extLst>
      <p:ext uri="{BB962C8B-B14F-4D97-AF65-F5344CB8AC3E}">
        <p14:creationId xmlns:p14="http://schemas.microsoft.com/office/powerpoint/2010/main" val="16660183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Lst>
  <p:hf hdr="0" ftr="0"/>
  <p:txStyles>
    <p:titleStyle>
      <a:lvl1pPr algn="ctr" defTabSz="582061" rtl="0" eaLnBrk="1" latinLnBrk="0" hangingPunct="1">
        <a:spcBef>
          <a:spcPct val="0"/>
        </a:spcBef>
        <a:buNone/>
        <a:defRPr sz="5600" kern="1200">
          <a:solidFill>
            <a:schemeClr val="tx1"/>
          </a:solidFill>
          <a:latin typeface="+mj-lt"/>
          <a:ea typeface="+mj-ea"/>
          <a:cs typeface="+mj-cs"/>
        </a:defRPr>
      </a:lvl1pPr>
    </p:titleStyle>
    <p:bodyStyle>
      <a:lvl1pPr marL="436546" indent="-436546" algn="l" defTabSz="582061" rtl="0" eaLnBrk="1" latinLnBrk="0" hangingPunct="1">
        <a:spcBef>
          <a:spcPct val="20000"/>
        </a:spcBef>
        <a:buFont typeface="Arial"/>
        <a:buChar char="•"/>
        <a:defRPr sz="4100" kern="1200">
          <a:solidFill>
            <a:schemeClr val="tx1"/>
          </a:solidFill>
          <a:latin typeface="+mn-lt"/>
          <a:ea typeface="+mn-ea"/>
          <a:cs typeface="+mn-cs"/>
        </a:defRPr>
      </a:lvl1pPr>
      <a:lvl2pPr marL="945850" indent="-363788" algn="l" defTabSz="582061" rtl="0" eaLnBrk="1" latinLnBrk="0" hangingPunct="1">
        <a:spcBef>
          <a:spcPct val="20000"/>
        </a:spcBef>
        <a:buFont typeface="Arial"/>
        <a:buChar char="–"/>
        <a:defRPr sz="3600" kern="1200">
          <a:solidFill>
            <a:schemeClr val="tx1"/>
          </a:solidFill>
          <a:latin typeface="+mn-lt"/>
          <a:ea typeface="+mn-ea"/>
          <a:cs typeface="+mn-cs"/>
        </a:defRPr>
      </a:lvl2pPr>
      <a:lvl3pPr marL="1455153" indent="-291031" algn="l" defTabSz="582061" rtl="0" eaLnBrk="1" latinLnBrk="0" hangingPunct="1">
        <a:spcBef>
          <a:spcPct val="20000"/>
        </a:spcBef>
        <a:buFont typeface="Arial"/>
        <a:buChar char="•"/>
        <a:defRPr sz="3100" kern="1200">
          <a:solidFill>
            <a:schemeClr val="tx1"/>
          </a:solidFill>
          <a:latin typeface="+mn-lt"/>
          <a:ea typeface="+mn-ea"/>
          <a:cs typeface="+mn-cs"/>
        </a:defRPr>
      </a:lvl3pPr>
      <a:lvl4pPr marL="2037215" indent="-291031" algn="l" defTabSz="582061" rtl="0" eaLnBrk="1" latinLnBrk="0" hangingPunct="1">
        <a:spcBef>
          <a:spcPct val="20000"/>
        </a:spcBef>
        <a:buFont typeface="Arial"/>
        <a:buChar char="–"/>
        <a:defRPr sz="2500" kern="1200">
          <a:solidFill>
            <a:schemeClr val="tx1"/>
          </a:solidFill>
          <a:latin typeface="+mn-lt"/>
          <a:ea typeface="+mn-ea"/>
          <a:cs typeface="+mn-cs"/>
        </a:defRPr>
      </a:lvl4pPr>
      <a:lvl5pPr marL="2619276" indent="-291031" algn="l" defTabSz="582061" rtl="0" eaLnBrk="1" latinLnBrk="0" hangingPunct="1">
        <a:spcBef>
          <a:spcPct val="20000"/>
        </a:spcBef>
        <a:buFont typeface="Arial"/>
        <a:buChar char="»"/>
        <a:defRPr sz="2500" kern="1200">
          <a:solidFill>
            <a:schemeClr val="tx1"/>
          </a:solidFill>
          <a:latin typeface="+mn-lt"/>
          <a:ea typeface="+mn-ea"/>
          <a:cs typeface="+mn-cs"/>
        </a:defRPr>
      </a:lvl5pPr>
      <a:lvl6pPr marL="3201337" indent="-291031" algn="l" defTabSz="582061" rtl="0" eaLnBrk="1" latinLnBrk="0" hangingPunct="1">
        <a:spcBef>
          <a:spcPct val="20000"/>
        </a:spcBef>
        <a:buFont typeface="Arial"/>
        <a:buChar char="•"/>
        <a:defRPr sz="2500" kern="1200">
          <a:solidFill>
            <a:schemeClr val="tx1"/>
          </a:solidFill>
          <a:latin typeface="+mn-lt"/>
          <a:ea typeface="+mn-ea"/>
          <a:cs typeface="+mn-cs"/>
        </a:defRPr>
      </a:lvl6pPr>
      <a:lvl7pPr marL="3783399" indent="-291031" algn="l" defTabSz="582061" rtl="0" eaLnBrk="1" latinLnBrk="0" hangingPunct="1">
        <a:spcBef>
          <a:spcPct val="20000"/>
        </a:spcBef>
        <a:buFont typeface="Arial"/>
        <a:buChar char="•"/>
        <a:defRPr sz="2500" kern="1200">
          <a:solidFill>
            <a:schemeClr val="tx1"/>
          </a:solidFill>
          <a:latin typeface="+mn-lt"/>
          <a:ea typeface="+mn-ea"/>
          <a:cs typeface="+mn-cs"/>
        </a:defRPr>
      </a:lvl7pPr>
      <a:lvl8pPr marL="4365460" indent="-291031" algn="l" defTabSz="582061" rtl="0" eaLnBrk="1" latinLnBrk="0" hangingPunct="1">
        <a:spcBef>
          <a:spcPct val="20000"/>
        </a:spcBef>
        <a:buFont typeface="Arial"/>
        <a:buChar char="•"/>
        <a:defRPr sz="2500" kern="1200">
          <a:solidFill>
            <a:schemeClr val="tx1"/>
          </a:solidFill>
          <a:latin typeface="+mn-lt"/>
          <a:ea typeface="+mn-ea"/>
          <a:cs typeface="+mn-cs"/>
        </a:defRPr>
      </a:lvl8pPr>
      <a:lvl9pPr marL="4947521" indent="-291031" algn="l" defTabSz="582061" rtl="0" eaLnBrk="1" latinLnBrk="0" hangingPunct="1">
        <a:spcBef>
          <a:spcPct val="20000"/>
        </a:spcBef>
        <a:buFont typeface="Arial"/>
        <a:buChar char="•"/>
        <a:defRPr sz="2500" kern="1200">
          <a:solidFill>
            <a:schemeClr val="tx1"/>
          </a:solidFill>
          <a:latin typeface="+mn-lt"/>
          <a:ea typeface="+mn-ea"/>
          <a:cs typeface="+mn-cs"/>
        </a:defRPr>
      </a:lvl9pPr>
    </p:bodyStyle>
    <p:otherStyle>
      <a:defPPr>
        <a:defRPr lang="en-US"/>
      </a:defPPr>
      <a:lvl1pPr marL="0" algn="l" defTabSz="582061" rtl="0" eaLnBrk="1" latinLnBrk="0" hangingPunct="1">
        <a:defRPr sz="2300" kern="1200">
          <a:solidFill>
            <a:schemeClr val="tx1"/>
          </a:solidFill>
          <a:latin typeface="+mn-lt"/>
          <a:ea typeface="+mn-ea"/>
          <a:cs typeface="+mn-cs"/>
        </a:defRPr>
      </a:lvl1pPr>
      <a:lvl2pPr marL="582061" algn="l" defTabSz="582061" rtl="0" eaLnBrk="1" latinLnBrk="0" hangingPunct="1">
        <a:defRPr sz="2300" kern="1200">
          <a:solidFill>
            <a:schemeClr val="tx1"/>
          </a:solidFill>
          <a:latin typeface="+mn-lt"/>
          <a:ea typeface="+mn-ea"/>
          <a:cs typeface="+mn-cs"/>
        </a:defRPr>
      </a:lvl2pPr>
      <a:lvl3pPr marL="1164123" algn="l" defTabSz="582061" rtl="0" eaLnBrk="1" latinLnBrk="0" hangingPunct="1">
        <a:defRPr sz="2300" kern="1200">
          <a:solidFill>
            <a:schemeClr val="tx1"/>
          </a:solidFill>
          <a:latin typeface="+mn-lt"/>
          <a:ea typeface="+mn-ea"/>
          <a:cs typeface="+mn-cs"/>
        </a:defRPr>
      </a:lvl3pPr>
      <a:lvl4pPr marL="1746184" algn="l" defTabSz="582061" rtl="0" eaLnBrk="1" latinLnBrk="0" hangingPunct="1">
        <a:defRPr sz="2300" kern="1200">
          <a:solidFill>
            <a:schemeClr val="tx1"/>
          </a:solidFill>
          <a:latin typeface="+mn-lt"/>
          <a:ea typeface="+mn-ea"/>
          <a:cs typeface="+mn-cs"/>
        </a:defRPr>
      </a:lvl4pPr>
      <a:lvl5pPr marL="2328245" algn="l" defTabSz="582061" rtl="0" eaLnBrk="1" latinLnBrk="0" hangingPunct="1">
        <a:defRPr sz="2300" kern="1200">
          <a:solidFill>
            <a:schemeClr val="tx1"/>
          </a:solidFill>
          <a:latin typeface="+mn-lt"/>
          <a:ea typeface="+mn-ea"/>
          <a:cs typeface="+mn-cs"/>
        </a:defRPr>
      </a:lvl5pPr>
      <a:lvl6pPr marL="2910307" algn="l" defTabSz="582061" rtl="0" eaLnBrk="1" latinLnBrk="0" hangingPunct="1">
        <a:defRPr sz="2300" kern="1200">
          <a:solidFill>
            <a:schemeClr val="tx1"/>
          </a:solidFill>
          <a:latin typeface="+mn-lt"/>
          <a:ea typeface="+mn-ea"/>
          <a:cs typeface="+mn-cs"/>
        </a:defRPr>
      </a:lvl6pPr>
      <a:lvl7pPr marL="3492368" algn="l" defTabSz="582061" rtl="0" eaLnBrk="1" latinLnBrk="0" hangingPunct="1">
        <a:defRPr sz="2300" kern="1200">
          <a:solidFill>
            <a:schemeClr val="tx1"/>
          </a:solidFill>
          <a:latin typeface="+mn-lt"/>
          <a:ea typeface="+mn-ea"/>
          <a:cs typeface="+mn-cs"/>
        </a:defRPr>
      </a:lvl7pPr>
      <a:lvl8pPr marL="4074429" algn="l" defTabSz="582061" rtl="0" eaLnBrk="1" latinLnBrk="0" hangingPunct="1">
        <a:defRPr sz="2300" kern="1200">
          <a:solidFill>
            <a:schemeClr val="tx1"/>
          </a:solidFill>
          <a:latin typeface="+mn-lt"/>
          <a:ea typeface="+mn-ea"/>
          <a:cs typeface="+mn-cs"/>
        </a:defRPr>
      </a:lvl8pPr>
      <a:lvl9pPr marL="4656491" algn="l" defTabSz="582061" rtl="0" eaLnBrk="1" latinLnBrk="0" hangingPunct="1">
        <a:defRPr sz="2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omments" Target="../comments/comment7.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comments" Target="../comments/comment8.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comments" Target="../comments/comment9.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comments" Target="../comments/comment10.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comments" Target="../comments/comment11.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comments" Target="../comments/comment12.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comments" Target="../comments/comment13.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comments" Target="../comments/comment14.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comments" Target="../comments/comment15.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omments" Target="../comments/comment16.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omments" Target="../comments/comment17.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comments" Target="../comments/comment18.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comments" Target="../comments/comment19.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comments" Target="../comments/comment20.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comments" Target="../comments/comment21.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comments" Target="../comments/comment22.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comments" Target="../comments/comment23.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comments" Target="../comments/comment24.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comments" Target="../comments/comment25.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comments" Target="../comments/comment26.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comments" Target="../comments/comment27.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comments" Target="../comments/comment28.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comments" Target="../comments/comment3.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comments" Target="../comments/comment4.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comments" Target="../comments/comment5.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comments" Target="../comments/comment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61693" y="1327958"/>
            <a:ext cx="10251202" cy="1470025"/>
          </a:xfrm>
        </p:spPr>
        <p:txBody>
          <a:bodyPr>
            <a:normAutofit/>
          </a:bodyPr>
          <a:lstStyle/>
          <a:p>
            <a:r>
              <a:rPr lang="en-US" sz="4000" dirty="0">
                <a:solidFill>
                  <a:srgbClr val="4F81BD"/>
                </a:solidFill>
              </a:rPr>
              <a:t>Configuration, Calibration and Monitoring</a:t>
            </a:r>
          </a:p>
        </p:txBody>
      </p:sp>
      <p:sp>
        <p:nvSpPr>
          <p:cNvPr id="3" name="Subtitle 2"/>
          <p:cNvSpPr>
            <a:spLocks noGrp="1"/>
          </p:cNvSpPr>
          <p:nvPr>
            <p:ph type="subTitle" idx="1"/>
          </p:nvPr>
        </p:nvSpPr>
        <p:spPr>
          <a:xfrm>
            <a:off x="1723330" y="3892498"/>
            <a:ext cx="8442167" cy="1988190"/>
          </a:xfrm>
        </p:spPr>
        <p:txBody>
          <a:bodyPr>
            <a:normAutofit/>
          </a:bodyPr>
          <a:lstStyle/>
          <a:p>
            <a:pPr>
              <a:spcBef>
                <a:spcPts val="1512"/>
              </a:spcBef>
            </a:pPr>
            <a:r>
              <a:rPr lang="en-US" sz="2000" i="1" dirty="0">
                <a:solidFill>
                  <a:schemeClr val="accent1"/>
                </a:solidFill>
              </a:rPr>
              <a:t>ITS Upgrade – Readout Electronics Review</a:t>
            </a:r>
          </a:p>
          <a:p>
            <a:pPr>
              <a:spcBef>
                <a:spcPts val="1512"/>
              </a:spcBef>
            </a:pPr>
            <a:r>
              <a:rPr lang="en-US" sz="2000" i="1" dirty="0">
                <a:solidFill>
                  <a:schemeClr val="accent1"/>
                </a:solidFill>
              </a:rPr>
              <a:t>CERN, 29 January 2019</a:t>
            </a:r>
          </a:p>
        </p:txBody>
      </p:sp>
      <p:sp>
        <p:nvSpPr>
          <p:cNvPr id="20" name="TextBox 19"/>
          <p:cNvSpPr txBox="1"/>
          <p:nvPr/>
        </p:nvSpPr>
        <p:spPr>
          <a:xfrm>
            <a:off x="350616" y="2929404"/>
            <a:ext cx="5609356" cy="400110"/>
          </a:xfrm>
          <a:prstGeom prst="rect">
            <a:avLst/>
          </a:prstGeom>
          <a:noFill/>
        </p:spPr>
        <p:txBody>
          <a:bodyPr wrap="none" rtlCol="0">
            <a:spAutoFit/>
          </a:bodyPr>
          <a:lstStyle/>
          <a:p>
            <a:r>
              <a:rPr lang="en-US" sz="2000" i="1" dirty="0">
                <a:solidFill>
                  <a:schemeClr val="tx1">
                    <a:lumMod val="65000"/>
                    <a:lumOff val="35000"/>
                  </a:schemeClr>
                </a:solidFill>
              </a:rPr>
              <a:t>Gianluca </a:t>
            </a:r>
            <a:r>
              <a:rPr lang="en-US" sz="2000" i="1" dirty="0" err="1">
                <a:solidFill>
                  <a:schemeClr val="tx1">
                    <a:lumMod val="65000"/>
                    <a:lumOff val="35000"/>
                  </a:schemeClr>
                </a:solidFill>
              </a:rPr>
              <a:t>Aglieri</a:t>
            </a:r>
            <a:r>
              <a:rPr lang="en-US" sz="2000" i="1" dirty="0">
                <a:solidFill>
                  <a:schemeClr val="tx1">
                    <a:lumMod val="65000"/>
                    <a:lumOff val="35000"/>
                  </a:schemeClr>
                </a:solidFill>
              </a:rPr>
              <a:t> Rinella, Magnus </a:t>
            </a:r>
            <a:r>
              <a:rPr lang="en-US" sz="2000" i="1" dirty="0" err="1">
                <a:solidFill>
                  <a:schemeClr val="tx1">
                    <a:lumMod val="65000"/>
                    <a:lumOff val="35000"/>
                  </a:schemeClr>
                </a:solidFill>
              </a:rPr>
              <a:t>Mager</a:t>
            </a:r>
            <a:r>
              <a:rPr lang="en-US" sz="2000" i="1" dirty="0">
                <a:solidFill>
                  <a:schemeClr val="tx1">
                    <a:lumMod val="65000"/>
                    <a:lumOff val="35000"/>
                  </a:schemeClr>
                </a:solidFill>
              </a:rPr>
              <a:t>, Markus </a:t>
            </a:r>
            <a:r>
              <a:rPr lang="en-US" sz="2000" i="1" dirty="0" err="1">
                <a:solidFill>
                  <a:schemeClr val="tx1">
                    <a:lumMod val="65000"/>
                    <a:lumOff val="35000"/>
                  </a:schemeClr>
                </a:solidFill>
              </a:rPr>
              <a:t>Keil</a:t>
            </a:r>
            <a:endParaRPr lang="en-US" sz="2000" i="1" dirty="0">
              <a:solidFill>
                <a:schemeClr val="tx1">
                  <a:lumMod val="65000"/>
                  <a:lumOff val="35000"/>
                </a:schemeClr>
              </a:solidFill>
            </a:endParaRPr>
          </a:p>
        </p:txBody>
      </p:sp>
      <p:sp>
        <p:nvSpPr>
          <p:cNvPr id="21" name="Date Placeholder 20"/>
          <p:cNvSpPr>
            <a:spLocks noGrp="1"/>
          </p:cNvSpPr>
          <p:nvPr>
            <p:ph type="dt" sz="half" idx="10"/>
          </p:nvPr>
        </p:nvSpPr>
        <p:spPr/>
        <p:txBody>
          <a:bodyPr/>
          <a:lstStyle/>
          <a:p>
            <a:fld id="{C8C1AE05-983C-F44C-A54E-C6739AA35F48}" type="datetime1">
              <a:rPr lang="en-US" smtClean="0"/>
              <a:t>1/29/19</a:t>
            </a:fld>
            <a:endParaRPr lang="en-US" dirty="0"/>
          </a:p>
        </p:txBody>
      </p:sp>
      <p:sp>
        <p:nvSpPr>
          <p:cNvPr id="22" name="Slide Number Placeholder 21"/>
          <p:cNvSpPr>
            <a:spLocks noGrp="1"/>
          </p:cNvSpPr>
          <p:nvPr>
            <p:ph type="sldNum" sz="quarter" idx="12"/>
          </p:nvPr>
        </p:nvSpPr>
        <p:spPr/>
        <p:txBody>
          <a:bodyPr/>
          <a:lstStyle/>
          <a:p>
            <a:fld id="{B7F62631-D247-0E44-B808-5D23CBBA66F7}" type="slidenum">
              <a:rPr lang="en-US" smtClean="0"/>
              <a:t>1</a:t>
            </a:fld>
            <a:endParaRPr lang="en-US" dirty="0"/>
          </a:p>
        </p:txBody>
      </p:sp>
    </p:spTree>
    <p:extLst>
      <p:ext uri="{BB962C8B-B14F-4D97-AF65-F5344CB8AC3E}">
        <p14:creationId xmlns:p14="http://schemas.microsoft.com/office/powerpoint/2010/main" val="39923559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1659" y="1739902"/>
            <a:ext cx="8686800" cy="1661993"/>
          </a:xfrm>
          <a:prstGeom prst="rect">
            <a:avLst/>
          </a:prstGeom>
          <a:noFill/>
        </p:spPr>
        <p:txBody>
          <a:bodyPr wrap="square" rtlCol="0">
            <a:spAutoFit/>
          </a:bodyPr>
          <a:lstStyle/>
          <a:p>
            <a:pPr>
              <a:lnSpc>
                <a:spcPct val="150000"/>
              </a:lnSpc>
            </a:pPr>
            <a:r>
              <a:rPr lang="en-US" sz="2000" b="1" dirty="0">
                <a:solidFill>
                  <a:srgbClr val="4F81BD"/>
                </a:solidFill>
              </a:rPr>
              <a:t>OUTLINE</a:t>
            </a:r>
          </a:p>
          <a:p>
            <a:pPr marL="914400" lvl="1" indent="-457200">
              <a:lnSpc>
                <a:spcPct val="130000"/>
              </a:lnSpc>
              <a:spcBef>
                <a:spcPts val="1200"/>
              </a:spcBef>
              <a:buSzPct val="70000"/>
              <a:buFont typeface="+mj-ea"/>
              <a:buAutoNum type="circleNumDbPlain"/>
            </a:pPr>
            <a:r>
              <a:rPr lang="en-US" sz="2000" dirty="0">
                <a:solidFill>
                  <a:srgbClr val="4F81BD">
                    <a:alpha val="30000"/>
                  </a:srgbClr>
                </a:solidFill>
              </a:rPr>
              <a:t>Configuration</a:t>
            </a:r>
          </a:p>
          <a:p>
            <a:pPr marL="914400" lvl="1" indent="-457200">
              <a:lnSpc>
                <a:spcPct val="130000"/>
              </a:lnSpc>
              <a:spcBef>
                <a:spcPts val="1200"/>
              </a:spcBef>
              <a:buSzPct val="70000"/>
              <a:buFont typeface="+mj-ea"/>
              <a:buAutoNum type="circleNumDbPlain"/>
            </a:pPr>
            <a:r>
              <a:rPr lang="en-US" sz="2000" dirty="0">
                <a:solidFill>
                  <a:srgbClr val="4F81BD"/>
                </a:solidFill>
              </a:rPr>
              <a:t>Calibration</a:t>
            </a:r>
          </a:p>
        </p:txBody>
      </p:sp>
      <p:sp>
        <p:nvSpPr>
          <p:cNvPr id="3" name="Date Placeholder 2"/>
          <p:cNvSpPr>
            <a:spLocks noGrp="1"/>
          </p:cNvSpPr>
          <p:nvPr>
            <p:ph type="dt" sz="half" idx="10"/>
          </p:nvPr>
        </p:nvSpPr>
        <p:spPr>
          <a:xfrm>
            <a:off x="603012" y="6356352"/>
            <a:ext cx="2814056" cy="365125"/>
          </a:xfrm>
        </p:spPr>
        <p:txBody>
          <a:bodyPr/>
          <a:lstStyle/>
          <a:p>
            <a:fld id="{B00B5E46-5E03-CD47-96F7-05A35DAFB8CF}" type="datetime1">
              <a:rPr lang="en-US" smtClean="0"/>
              <a:t>1/29/19</a:t>
            </a:fld>
            <a:endParaRPr lang="en-US" dirty="0"/>
          </a:p>
        </p:txBody>
      </p:sp>
      <p:sp>
        <p:nvSpPr>
          <p:cNvPr id="4" name="Slide Number Placeholder 3"/>
          <p:cNvSpPr>
            <a:spLocks noGrp="1"/>
          </p:cNvSpPr>
          <p:nvPr>
            <p:ph type="sldNum" sz="quarter" idx="12"/>
          </p:nvPr>
        </p:nvSpPr>
        <p:spPr>
          <a:xfrm>
            <a:off x="8643170" y="6356352"/>
            <a:ext cx="2814056" cy="365125"/>
          </a:xfrm>
        </p:spPr>
        <p:txBody>
          <a:bodyPr/>
          <a:lstStyle/>
          <a:p>
            <a:fld id="{B7F62631-D247-0E44-B808-5D23CBBA66F7}" type="slidenum">
              <a:rPr lang="en-US" smtClean="0"/>
              <a:pPr/>
              <a:t>10</a:t>
            </a:fld>
            <a:endParaRPr lang="en-US" dirty="0"/>
          </a:p>
        </p:txBody>
      </p:sp>
    </p:spTree>
    <p:extLst>
      <p:ext uri="{BB962C8B-B14F-4D97-AF65-F5344CB8AC3E}">
        <p14:creationId xmlns:p14="http://schemas.microsoft.com/office/powerpoint/2010/main" val="19600172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4"/>
          <p:cNvSpPr txBox="1">
            <a:spLocks noChangeArrowheads="1"/>
          </p:cNvSpPr>
          <p:nvPr/>
        </p:nvSpPr>
        <p:spPr bwMode="auto">
          <a:xfrm>
            <a:off x="288001" y="93600"/>
            <a:ext cx="2607958" cy="523220"/>
          </a:xfrm>
          <a:prstGeom prst="rect">
            <a:avLst/>
          </a:prstGeom>
          <a:noFill/>
          <a:ln>
            <a:noFill/>
          </a:ln>
        </p:spPr>
        <p:txBody>
          <a:bodyPr wrap="none">
            <a:spAutoFit/>
          </a:bodyPr>
          <a:lstStyle>
            <a:lvl1pPr eaLnBrk="0" hangingPunct="0">
              <a:defRPr sz="1200" b="1">
                <a:solidFill>
                  <a:schemeClr val="tx1"/>
                </a:solidFill>
                <a:latin typeface="Arial" charset="0"/>
                <a:ea typeface="ＭＳ Ｐゴシック" charset="0"/>
              </a:defRPr>
            </a:lvl1pPr>
            <a:lvl2pPr marL="742950" indent="-285750" eaLnBrk="0" hangingPunct="0">
              <a:defRPr sz="1200" b="1">
                <a:solidFill>
                  <a:schemeClr val="tx1"/>
                </a:solidFill>
                <a:latin typeface="Arial" charset="0"/>
                <a:ea typeface="ＭＳ Ｐゴシック" charset="0"/>
              </a:defRPr>
            </a:lvl2pPr>
            <a:lvl3pPr marL="1143000" indent="-228600" eaLnBrk="0" hangingPunct="0">
              <a:defRPr sz="1200" b="1">
                <a:solidFill>
                  <a:schemeClr val="tx1"/>
                </a:solidFill>
                <a:latin typeface="Arial" charset="0"/>
                <a:ea typeface="ＭＳ Ｐゴシック" charset="0"/>
              </a:defRPr>
            </a:lvl3pPr>
            <a:lvl4pPr marL="1600200" indent="-228600" eaLnBrk="0" hangingPunct="0">
              <a:defRPr sz="1200" b="1">
                <a:solidFill>
                  <a:schemeClr val="tx1"/>
                </a:solidFill>
                <a:latin typeface="Arial" charset="0"/>
                <a:ea typeface="ＭＳ Ｐゴシック" charset="0"/>
              </a:defRPr>
            </a:lvl4pPr>
            <a:lvl5pPr marL="2057400" indent="-228600" eaLnBrk="0" hangingPunct="0">
              <a:defRPr sz="1200" b="1">
                <a:solidFill>
                  <a:schemeClr val="tx1"/>
                </a:solidFill>
                <a:latin typeface="Arial" charset="0"/>
                <a:ea typeface="ＭＳ Ｐゴシック" charset="0"/>
              </a:defRPr>
            </a:lvl5pPr>
            <a:lvl6pPr marL="2514600" indent="-228600" eaLnBrk="0" fontAlgn="base" hangingPunct="0">
              <a:spcBef>
                <a:spcPct val="0"/>
              </a:spcBef>
              <a:spcAft>
                <a:spcPct val="0"/>
              </a:spcAft>
              <a:defRPr sz="1200" b="1">
                <a:solidFill>
                  <a:schemeClr val="tx1"/>
                </a:solidFill>
                <a:latin typeface="Arial" charset="0"/>
                <a:ea typeface="ＭＳ Ｐゴシック" charset="0"/>
              </a:defRPr>
            </a:lvl6pPr>
            <a:lvl7pPr marL="2971800" indent="-228600" eaLnBrk="0" fontAlgn="base" hangingPunct="0">
              <a:spcBef>
                <a:spcPct val="0"/>
              </a:spcBef>
              <a:spcAft>
                <a:spcPct val="0"/>
              </a:spcAft>
              <a:defRPr sz="1200" b="1">
                <a:solidFill>
                  <a:schemeClr val="tx1"/>
                </a:solidFill>
                <a:latin typeface="Arial" charset="0"/>
                <a:ea typeface="ＭＳ Ｐゴシック" charset="0"/>
              </a:defRPr>
            </a:lvl7pPr>
            <a:lvl8pPr marL="3429000" indent="-228600" eaLnBrk="0" fontAlgn="base" hangingPunct="0">
              <a:spcBef>
                <a:spcPct val="0"/>
              </a:spcBef>
              <a:spcAft>
                <a:spcPct val="0"/>
              </a:spcAft>
              <a:defRPr sz="1200" b="1">
                <a:solidFill>
                  <a:schemeClr val="tx1"/>
                </a:solidFill>
                <a:latin typeface="Arial" charset="0"/>
                <a:ea typeface="ＭＳ Ｐゴシック" charset="0"/>
              </a:defRPr>
            </a:lvl8pPr>
            <a:lvl9pPr marL="3886200" indent="-228600" eaLnBrk="0" fontAlgn="base" hangingPunct="0">
              <a:spcBef>
                <a:spcPct val="0"/>
              </a:spcBef>
              <a:spcAft>
                <a:spcPct val="0"/>
              </a:spcAft>
              <a:defRPr sz="1200" b="1">
                <a:solidFill>
                  <a:schemeClr val="tx1"/>
                </a:solidFill>
                <a:latin typeface="Arial" charset="0"/>
                <a:ea typeface="ＭＳ Ｐゴシック" charset="0"/>
              </a:defRPr>
            </a:lvl9pPr>
          </a:lstStyle>
          <a:p>
            <a:r>
              <a:rPr lang="en-US" sz="2800" b="0" dirty="0">
                <a:solidFill>
                  <a:srgbClr val="4F81BD"/>
                </a:solidFill>
                <a:latin typeface="Calibri" charset="0"/>
                <a:cs typeface="Calibri" charset="0"/>
              </a:rPr>
              <a:t>Calibration Tasks</a:t>
            </a:r>
          </a:p>
        </p:txBody>
      </p:sp>
      <p:sp>
        <p:nvSpPr>
          <p:cNvPr id="3" name="TextBox 2"/>
          <p:cNvSpPr txBox="1"/>
          <p:nvPr/>
        </p:nvSpPr>
        <p:spPr>
          <a:xfrm>
            <a:off x="350617" y="1042497"/>
            <a:ext cx="10622183" cy="4647426"/>
          </a:xfrm>
          <a:prstGeom prst="rect">
            <a:avLst/>
          </a:prstGeom>
          <a:noFill/>
        </p:spPr>
        <p:txBody>
          <a:bodyPr wrap="square" rtlCol="0">
            <a:spAutoFit/>
          </a:bodyPr>
          <a:lstStyle/>
          <a:p>
            <a:r>
              <a:rPr lang="en-US" sz="2000" dirty="0">
                <a:solidFill>
                  <a:srgbClr val="4F81BD"/>
                </a:solidFill>
              </a:rPr>
              <a:t>Calibration Tasks:</a:t>
            </a:r>
          </a:p>
          <a:p>
            <a:endParaRPr lang="en-US" sz="2000" dirty="0">
              <a:solidFill>
                <a:srgbClr val="4F81BD"/>
              </a:solidFill>
            </a:endParaRPr>
          </a:p>
          <a:p>
            <a:pPr marL="342900" indent="-342900">
              <a:buFont typeface="Arial" panose="020B0604020202020204" pitchFamily="34" charset="0"/>
              <a:buChar char="•"/>
            </a:pPr>
            <a:r>
              <a:rPr lang="en-US" sz="2000" dirty="0">
                <a:solidFill>
                  <a:srgbClr val="4F81BD"/>
                </a:solidFill>
              </a:rPr>
              <a:t>Calibration of voltage drops / correct set voltage</a:t>
            </a:r>
          </a:p>
          <a:p>
            <a:pPr marL="342900" indent="-342900">
              <a:buFont typeface="Arial" panose="020B0604020202020204" pitchFamily="34" charset="0"/>
              <a:buChar char="•"/>
            </a:pPr>
            <a:r>
              <a:rPr lang="en-US" sz="2000" dirty="0">
                <a:solidFill>
                  <a:srgbClr val="4F81BD"/>
                </a:solidFill>
              </a:rPr>
              <a:t>Threshold Tuning</a:t>
            </a:r>
          </a:p>
          <a:p>
            <a:pPr marL="342900" indent="-342900">
              <a:buFont typeface="Arial" panose="020B0604020202020204" pitchFamily="34" charset="0"/>
              <a:buChar char="•"/>
            </a:pPr>
            <a:r>
              <a:rPr lang="en-US" sz="2000" dirty="0">
                <a:solidFill>
                  <a:srgbClr val="4F81BD"/>
                </a:solidFill>
              </a:rPr>
              <a:t>Threshold Scan</a:t>
            </a:r>
          </a:p>
          <a:p>
            <a:pPr marL="342900" indent="-342900">
              <a:buFont typeface="Arial" panose="020B0604020202020204" pitchFamily="34" charset="0"/>
              <a:buChar char="•"/>
            </a:pPr>
            <a:r>
              <a:rPr lang="en-US" sz="2000" dirty="0">
                <a:solidFill>
                  <a:srgbClr val="4F81BD"/>
                </a:solidFill>
              </a:rPr>
              <a:t>Digital Scan</a:t>
            </a:r>
          </a:p>
          <a:p>
            <a:pPr marL="342900" indent="-342900">
              <a:buFont typeface="Arial" panose="020B0604020202020204" pitchFamily="34" charset="0"/>
              <a:buChar char="•"/>
            </a:pPr>
            <a:r>
              <a:rPr lang="en-US" sz="2000" dirty="0">
                <a:solidFill>
                  <a:srgbClr val="4F81BD"/>
                </a:solidFill>
              </a:rPr>
              <a:t>Black / White events</a:t>
            </a:r>
          </a:p>
          <a:p>
            <a:pPr marL="342900" indent="-342900">
              <a:buFont typeface="Arial" panose="020B0604020202020204" pitchFamily="34" charset="0"/>
              <a:buChar char="•"/>
            </a:pPr>
            <a:r>
              <a:rPr lang="en-US" sz="2000" dirty="0">
                <a:solidFill>
                  <a:srgbClr val="4F81BD"/>
                </a:solidFill>
              </a:rPr>
              <a:t>FIFO scan</a:t>
            </a:r>
          </a:p>
          <a:p>
            <a:pPr marL="342900" indent="-342900">
              <a:buFont typeface="Arial" panose="020B0604020202020204" pitchFamily="34" charset="0"/>
              <a:buChar char="•"/>
            </a:pPr>
            <a:r>
              <a:rPr lang="en-US" sz="2000" dirty="0">
                <a:solidFill>
                  <a:srgbClr val="4F81BD"/>
                </a:solidFill>
              </a:rPr>
              <a:t>Noise occupancy (out of run and possibly during run)</a:t>
            </a:r>
          </a:p>
          <a:p>
            <a:pPr marL="342900" indent="-342900">
              <a:buFont typeface="Arial" panose="020B0604020202020204" pitchFamily="34" charset="0"/>
              <a:buChar char="•"/>
            </a:pPr>
            <a:r>
              <a:rPr lang="en-US" sz="2000" dirty="0">
                <a:solidFill>
                  <a:srgbClr val="4F81BD"/>
                </a:solidFill>
              </a:rPr>
              <a:t>DAC scan (not regularly, but needs to be available)</a:t>
            </a:r>
          </a:p>
          <a:p>
            <a:pPr marL="342900" indent="-342900">
              <a:buFont typeface="Arial" panose="020B0604020202020204" pitchFamily="34" charset="0"/>
              <a:buChar char="•"/>
            </a:pPr>
            <a:endParaRPr lang="en-US" sz="2000" dirty="0">
              <a:solidFill>
                <a:srgbClr val="4F81BD"/>
              </a:solidFill>
            </a:endParaRPr>
          </a:p>
          <a:p>
            <a:r>
              <a:rPr lang="en-US" sz="2000" dirty="0">
                <a:solidFill>
                  <a:srgbClr val="4F81BD"/>
                </a:solidFill>
              </a:rPr>
              <a:t>As baseline, all scans to be run during MD. Frequency to be adjusted according to results, e.g. threshold tuning in </a:t>
            </a:r>
            <a:r>
              <a:rPr lang="en-US" sz="2000" dirty="0" err="1">
                <a:solidFill>
                  <a:srgbClr val="4F81BD"/>
                </a:solidFill>
              </a:rPr>
              <a:t>interfill</a:t>
            </a:r>
            <a:r>
              <a:rPr lang="en-US" sz="2000" dirty="0">
                <a:solidFill>
                  <a:srgbClr val="4F81BD"/>
                </a:solidFill>
              </a:rPr>
              <a:t>? Constant noise occupancy measurement, also during run? </a:t>
            </a:r>
          </a:p>
          <a:p>
            <a:endParaRPr lang="en-US" sz="2000" dirty="0">
              <a:solidFill>
                <a:srgbClr val="4F81BD"/>
              </a:solidFill>
            </a:endParaRPr>
          </a:p>
          <a:p>
            <a:pPr marL="285750" indent="-285750">
              <a:buFont typeface="Arial" panose="020B0604020202020204" pitchFamily="34" charset="0"/>
              <a:buChar char="•"/>
            </a:pPr>
            <a:endParaRPr lang="en-US" sz="1600" dirty="0"/>
          </a:p>
        </p:txBody>
      </p:sp>
      <p:sp>
        <p:nvSpPr>
          <p:cNvPr id="4" name="Date Placeholder 3"/>
          <p:cNvSpPr>
            <a:spLocks noGrp="1"/>
          </p:cNvSpPr>
          <p:nvPr>
            <p:ph type="dt" sz="half" idx="10"/>
          </p:nvPr>
        </p:nvSpPr>
        <p:spPr/>
        <p:txBody>
          <a:bodyPr/>
          <a:lstStyle/>
          <a:p>
            <a:fld id="{B2A5CEA0-3A74-DA47-9DC4-3218378DC22F}" type="datetime1">
              <a:rPr lang="en-US" smtClean="0"/>
              <a:t>1/29/19</a:t>
            </a:fld>
            <a:endParaRPr lang="en-US" dirty="0"/>
          </a:p>
        </p:txBody>
      </p:sp>
      <p:sp>
        <p:nvSpPr>
          <p:cNvPr id="5" name="Slide Number Placeholder 4"/>
          <p:cNvSpPr>
            <a:spLocks noGrp="1"/>
          </p:cNvSpPr>
          <p:nvPr>
            <p:ph type="sldNum" sz="quarter" idx="12"/>
          </p:nvPr>
        </p:nvSpPr>
        <p:spPr/>
        <p:txBody>
          <a:bodyPr/>
          <a:lstStyle/>
          <a:p>
            <a:fld id="{B7F62631-D247-0E44-B808-5D23CBBA66F7}" type="slidenum">
              <a:rPr lang="en-US" smtClean="0"/>
              <a:t>11</a:t>
            </a:fld>
            <a:endParaRPr lang="en-US"/>
          </a:p>
        </p:txBody>
      </p:sp>
    </p:spTree>
    <p:extLst>
      <p:ext uri="{BB962C8B-B14F-4D97-AF65-F5344CB8AC3E}">
        <p14:creationId xmlns:p14="http://schemas.microsoft.com/office/powerpoint/2010/main" val="20613941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4"/>
          <p:cNvSpPr txBox="1">
            <a:spLocks noChangeArrowheads="1"/>
          </p:cNvSpPr>
          <p:nvPr/>
        </p:nvSpPr>
        <p:spPr bwMode="auto">
          <a:xfrm>
            <a:off x="288001" y="93600"/>
            <a:ext cx="4141583" cy="523220"/>
          </a:xfrm>
          <a:prstGeom prst="rect">
            <a:avLst/>
          </a:prstGeom>
          <a:noFill/>
          <a:ln>
            <a:noFill/>
          </a:ln>
        </p:spPr>
        <p:txBody>
          <a:bodyPr wrap="none">
            <a:spAutoFit/>
          </a:bodyPr>
          <a:lstStyle>
            <a:lvl1pPr eaLnBrk="0" hangingPunct="0">
              <a:defRPr sz="1200" b="1">
                <a:solidFill>
                  <a:schemeClr val="tx1"/>
                </a:solidFill>
                <a:latin typeface="Arial" charset="0"/>
                <a:ea typeface="ＭＳ Ｐゴシック" charset="0"/>
              </a:defRPr>
            </a:lvl1pPr>
            <a:lvl2pPr marL="742950" indent="-285750" eaLnBrk="0" hangingPunct="0">
              <a:defRPr sz="1200" b="1">
                <a:solidFill>
                  <a:schemeClr val="tx1"/>
                </a:solidFill>
                <a:latin typeface="Arial" charset="0"/>
                <a:ea typeface="ＭＳ Ｐゴシック" charset="0"/>
              </a:defRPr>
            </a:lvl2pPr>
            <a:lvl3pPr marL="1143000" indent="-228600" eaLnBrk="0" hangingPunct="0">
              <a:defRPr sz="1200" b="1">
                <a:solidFill>
                  <a:schemeClr val="tx1"/>
                </a:solidFill>
                <a:latin typeface="Arial" charset="0"/>
                <a:ea typeface="ＭＳ Ｐゴシック" charset="0"/>
              </a:defRPr>
            </a:lvl3pPr>
            <a:lvl4pPr marL="1600200" indent="-228600" eaLnBrk="0" hangingPunct="0">
              <a:defRPr sz="1200" b="1">
                <a:solidFill>
                  <a:schemeClr val="tx1"/>
                </a:solidFill>
                <a:latin typeface="Arial" charset="0"/>
                <a:ea typeface="ＭＳ Ｐゴシック" charset="0"/>
              </a:defRPr>
            </a:lvl4pPr>
            <a:lvl5pPr marL="2057400" indent="-228600" eaLnBrk="0" hangingPunct="0">
              <a:defRPr sz="1200" b="1">
                <a:solidFill>
                  <a:schemeClr val="tx1"/>
                </a:solidFill>
                <a:latin typeface="Arial" charset="0"/>
                <a:ea typeface="ＭＳ Ｐゴシック" charset="0"/>
              </a:defRPr>
            </a:lvl5pPr>
            <a:lvl6pPr marL="2514600" indent="-228600" eaLnBrk="0" fontAlgn="base" hangingPunct="0">
              <a:spcBef>
                <a:spcPct val="0"/>
              </a:spcBef>
              <a:spcAft>
                <a:spcPct val="0"/>
              </a:spcAft>
              <a:defRPr sz="1200" b="1">
                <a:solidFill>
                  <a:schemeClr val="tx1"/>
                </a:solidFill>
                <a:latin typeface="Arial" charset="0"/>
                <a:ea typeface="ＭＳ Ｐゴシック" charset="0"/>
              </a:defRPr>
            </a:lvl6pPr>
            <a:lvl7pPr marL="2971800" indent="-228600" eaLnBrk="0" fontAlgn="base" hangingPunct="0">
              <a:spcBef>
                <a:spcPct val="0"/>
              </a:spcBef>
              <a:spcAft>
                <a:spcPct val="0"/>
              </a:spcAft>
              <a:defRPr sz="1200" b="1">
                <a:solidFill>
                  <a:schemeClr val="tx1"/>
                </a:solidFill>
                <a:latin typeface="Arial" charset="0"/>
                <a:ea typeface="ＭＳ Ｐゴシック" charset="0"/>
              </a:defRPr>
            </a:lvl7pPr>
            <a:lvl8pPr marL="3429000" indent="-228600" eaLnBrk="0" fontAlgn="base" hangingPunct="0">
              <a:spcBef>
                <a:spcPct val="0"/>
              </a:spcBef>
              <a:spcAft>
                <a:spcPct val="0"/>
              </a:spcAft>
              <a:defRPr sz="1200" b="1">
                <a:solidFill>
                  <a:schemeClr val="tx1"/>
                </a:solidFill>
                <a:latin typeface="Arial" charset="0"/>
                <a:ea typeface="ＭＳ Ｐゴシック" charset="0"/>
              </a:defRPr>
            </a:lvl8pPr>
            <a:lvl9pPr marL="3886200" indent="-228600" eaLnBrk="0" fontAlgn="base" hangingPunct="0">
              <a:spcBef>
                <a:spcPct val="0"/>
              </a:spcBef>
              <a:spcAft>
                <a:spcPct val="0"/>
              </a:spcAft>
              <a:defRPr sz="1200" b="1">
                <a:solidFill>
                  <a:schemeClr val="tx1"/>
                </a:solidFill>
                <a:latin typeface="Arial" charset="0"/>
                <a:ea typeface="ＭＳ Ｐゴシック" charset="0"/>
              </a:defRPr>
            </a:lvl9pPr>
          </a:lstStyle>
          <a:p>
            <a:r>
              <a:rPr lang="en-US" sz="2800" b="0" dirty="0">
                <a:solidFill>
                  <a:srgbClr val="4F81BD"/>
                </a:solidFill>
                <a:latin typeface="Calibri" charset="0"/>
                <a:cs typeface="Calibri" charset="0"/>
              </a:rPr>
              <a:t>Readout / DCS architecture</a:t>
            </a:r>
          </a:p>
        </p:txBody>
      </p:sp>
      <p:sp>
        <p:nvSpPr>
          <p:cNvPr id="3" name="TextBox 2"/>
          <p:cNvSpPr txBox="1"/>
          <p:nvPr/>
        </p:nvSpPr>
        <p:spPr>
          <a:xfrm>
            <a:off x="350617" y="1042497"/>
            <a:ext cx="6049990" cy="2185214"/>
          </a:xfrm>
          <a:prstGeom prst="rect">
            <a:avLst/>
          </a:prstGeom>
          <a:noFill/>
        </p:spPr>
        <p:txBody>
          <a:bodyPr wrap="square" rtlCol="0">
            <a:spAutoFit/>
          </a:bodyPr>
          <a:lstStyle/>
          <a:p>
            <a:r>
              <a:rPr lang="en-US" sz="2000" dirty="0">
                <a:solidFill>
                  <a:srgbClr val="4F81BD"/>
                </a:solidFill>
              </a:rPr>
              <a:t>Simplified view of the readout and DCS architecture</a:t>
            </a:r>
          </a:p>
          <a:p>
            <a:endParaRPr lang="en-US" sz="2000" dirty="0">
              <a:solidFill>
                <a:srgbClr val="4F81BD"/>
              </a:solidFill>
            </a:endParaRPr>
          </a:p>
          <a:p>
            <a:pPr marL="342900" indent="-342900">
              <a:buFont typeface="Arial" panose="020B0604020202020204" pitchFamily="34" charset="0"/>
              <a:buChar char="•"/>
            </a:pPr>
            <a:r>
              <a:rPr lang="en-US" sz="2000" dirty="0">
                <a:solidFill>
                  <a:srgbClr val="4F81BD"/>
                </a:solidFill>
              </a:rPr>
              <a:t>Try to understand where/ how the calibration fits in</a:t>
            </a:r>
          </a:p>
          <a:p>
            <a:endParaRPr lang="en-US" sz="2000" dirty="0">
              <a:solidFill>
                <a:srgbClr val="4F81BD"/>
              </a:solidFill>
            </a:endParaRPr>
          </a:p>
          <a:p>
            <a:endParaRPr lang="en-US" sz="2000" dirty="0">
              <a:solidFill>
                <a:srgbClr val="4F81BD"/>
              </a:solidFill>
            </a:endParaRPr>
          </a:p>
          <a:p>
            <a:endParaRPr lang="en-US" sz="2000" dirty="0">
              <a:solidFill>
                <a:srgbClr val="4F81BD"/>
              </a:solidFill>
            </a:endParaRPr>
          </a:p>
          <a:p>
            <a:pPr marL="285750" indent="-285750">
              <a:buFont typeface="Arial" panose="020B0604020202020204" pitchFamily="34" charset="0"/>
              <a:buChar char="•"/>
            </a:pPr>
            <a:endParaRPr lang="en-US" sz="1600" dirty="0"/>
          </a:p>
        </p:txBody>
      </p:sp>
      <p:sp>
        <p:nvSpPr>
          <p:cNvPr id="4" name="Date Placeholder 3"/>
          <p:cNvSpPr>
            <a:spLocks noGrp="1"/>
          </p:cNvSpPr>
          <p:nvPr>
            <p:ph type="dt" sz="half" idx="10"/>
          </p:nvPr>
        </p:nvSpPr>
        <p:spPr/>
        <p:txBody>
          <a:bodyPr/>
          <a:lstStyle/>
          <a:p>
            <a:fld id="{B2A5CEA0-3A74-DA47-9DC4-3218378DC22F}" type="datetime1">
              <a:rPr lang="en-US" smtClean="0"/>
              <a:t>1/29/19</a:t>
            </a:fld>
            <a:endParaRPr lang="en-US" dirty="0"/>
          </a:p>
        </p:txBody>
      </p:sp>
      <p:sp>
        <p:nvSpPr>
          <p:cNvPr id="5" name="Slide Number Placeholder 4"/>
          <p:cNvSpPr>
            <a:spLocks noGrp="1"/>
          </p:cNvSpPr>
          <p:nvPr>
            <p:ph type="sldNum" sz="quarter" idx="12"/>
          </p:nvPr>
        </p:nvSpPr>
        <p:spPr/>
        <p:txBody>
          <a:bodyPr/>
          <a:lstStyle/>
          <a:p>
            <a:fld id="{B7F62631-D247-0E44-B808-5D23CBBA66F7}" type="slidenum">
              <a:rPr lang="en-US" smtClean="0"/>
              <a:t>12</a:t>
            </a:fld>
            <a:endParaRPr lang="en-US"/>
          </a:p>
        </p:txBody>
      </p:sp>
      <p:sp>
        <p:nvSpPr>
          <p:cNvPr id="6" name="Rounded Rectangle 5">
            <a:extLst>
              <a:ext uri="{FF2B5EF4-FFF2-40B4-BE49-F238E27FC236}">
                <a16:creationId xmlns:a16="http://schemas.microsoft.com/office/drawing/2014/main" id="{E052C203-9488-3F42-9FFA-612EA158ACB3}"/>
              </a:ext>
            </a:extLst>
          </p:cNvPr>
          <p:cNvSpPr/>
          <p:nvPr/>
        </p:nvSpPr>
        <p:spPr>
          <a:xfrm>
            <a:off x="8320036" y="5374457"/>
            <a:ext cx="1316334" cy="773723"/>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RU</a:t>
            </a:r>
          </a:p>
        </p:txBody>
      </p:sp>
      <p:sp>
        <p:nvSpPr>
          <p:cNvPr id="7" name="Rounded Rectangle 6">
            <a:extLst>
              <a:ext uri="{FF2B5EF4-FFF2-40B4-BE49-F238E27FC236}">
                <a16:creationId xmlns:a16="http://schemas.microsoft.com/office/drawing/2014/main" id="{5B4A5199-5840-FE43-812A-349F29DCD7A2}"/>
              </a:ext>
            </a:extLst>
          </p:cNvPr>
          <p:cNvSpPr/>
          <p:nvPr/>
        </p:nvSpPr>
        <p:spPr>
          <a:xfrm>
            <a:off x="8320036" y="4225309"/>
            <a:ext cx="1316334" cy="803868"/>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CRU</a:t>
            </a:r>
          </a:p>
        </p:txBody>
      </p:sp>
      <p:sp>
        <p:nvSpPr>
          <p:cNvPr id="8" name="Rounded Rectangle 7">
            <a:extLst>
              <a:ext uri="{FF2B5EF4-FFF2-40B4-BE49-F238E27FC236}">
                <a16:creationId xmlns:a16="http://schemas.microsoft.com/office/drawing/2014/main" id="{74B2A005-3837-5446-95CA-43B664AB329B}"/>
              </a:ext>
            </a:extLst>
          </p:cNvPr>
          <p:cNvSpPr/>
          <p:nvPr/>
        </p:nvSpPr>
        <p:spPr>
          <a:xfrm>
            <a:off x="7431110" y="3073286"/>
            <a:ext cx="1321004" cy="806743"/>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a:t>readout</a:t>
            </a:r>
            <a:endParaRPr lang="en-US" sz="1800" dirty="0"/>
          </a:p>
        </p:txBody>
      </p:sp>
      <p:sp>
        <p:nvSpPr>
          <p:cNvPr id="9" name="Rounded Rectangle 8">
            <a:extLst>
              <a:ext uri="{FF2B5EF4-FFF2-40B4-BE49-F238E27FC236}">
                <a16:creationId xmlns:a16="http://schemas.microsoft.com/office/drawing/2014/main" id="{27C8B555-6E69-964F-ACC0-B879416636B5}"/>
              </a:ext>
            </a:extLst>
          </p:cNvPr>
          <p:cNvSpPr/>
          <p:nvPr/>
        </p:nvSpPr>
        <p:spPr>
          <a:xfrm>
            <a:off x="9120468" y="3073286"/>
            <a:ext cx="1324298" cy="806743"/>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ALF</a:t>
            </a:r>
          </a:p>
        </p:txBody>
      </p:sp>
      <p:sp>
        <p:nvSpPr>
          <p:cNvPr id="10" name="Rounded Rectangle 9">
            <a:extLst>
              <a:ext uri="{FF2B5EF4-FFF2-40B4-BE49-F238E27FC236}">
                <a16:creationId xmlns:a16="http://schemas.microsoft.com/office/drawing/2014/main" id="{3CEDBBB2-5EED-0845-96E7-ABB822890A4B}"/>
              </a:ext>
            </a:extLst>
          </p:cNvPr>
          <p:cNvSpPr/>
          <p:nvPr/>
        </p:nvSpPr>
        <p:spPr>
          <a:xfrm>
            <a:off x="7431110" y="2028170"/>
            <a:ext cx="1321004" cy="763058"/>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a:t>Event Building</a:t>
            </a:r>
          </a:p>
        </p:txBody>
      </p:sp>
      <p:sp>
        <p:nvSpPr>
          <p:cNvPr id="11" name="Rounded Rectangle 10">
            <a:extLst>
              <a:ext uri="{FF2B5EF4-FFF2-40B4-BE49-F238E27FC236}">
                <a16:creationId xmlns:a16="http://schemas.microsoft.com/office/drawing/2014/main" id="{4F30E366-F375-9744-8867-2D18489DFF72}"/>
              </a:ext>
            </a:extLst>
          </p:cNvPr>
          <p:cNvSpPr/>
          <p:nvPr/>
        </p:nvSpPr>
        <p:spPr>
          <a:xfrm>
            <a:off x="9120468" y="2035328"/>
            <a:ext cx="1324298" cy="763058"/>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FRED</a:t>
            </a:r>
          </a:p>
        </p:txBody>
      </p:sp>
      <p:sp>
        <p:nvSpPr>
          <p:cNvPr id="12" name="Rounded Rectangle 11">
            <a:extLst>
              <a:ext uri="{FF2B5EF4-FFF2-40B4-BE49-F238E27FC236}">
                <a16:creationId xmlns:a16="http://schemas.microsoft.com/office/drawing/2014/main" id="{725D7354-5BD2-254F-B23B-0BBFFF5AE222}"/>
              </a:ext>
            </a:extLst>
          </p:cNvPr>
          <p:cNvSpPr/>
          <p:nvPr/>
        </p:nvSpPr>
        <p:spPr>
          <a:xfrm>
            <a:off x="7431110" y="1300627"/>
            <a:ext cx="1321004" cy="433589"/>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QC</a:t>
            </a:r>
          </a:p>
        </p:txBody>
      </p:sp>
      <p:sp>
        <p:nvSpPr>
          <p:cNvPr id="13" name="Rounded Rectangle 12">
            <a:extLst>
              <a:ext uri="{FF2B5EF4-FFF2-40B4-BE49-F238E27FC236}">
                <a16:creationId xmlns:a16="http://schemas.microsoft.com/office/drawing/2014/main" id="{DF2CC4A0-93E3-294A-832C-102AF7B50C0E}"/>
              </a:ext>
            </a:extLst>
          </p:cNvPr>
          <p:cNvSpPr/>
          <p:nvPr/>
        </p:nvSpPr>
        <p:spPr>
          <a:xfrm>
            <a:off x="9120468" y="1276029"/>
            <a:ext cx="1324298" cy="43359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a:t>WinCC/ECS</a:t>
            </a:r>
          </a:p>
        </p:txBody>
      </p:sp>
      <p:cxnSp>
        <p:nvCxnSpPr>
          <p:cNvPr id="15" name="Straight Arrow Connector 14">
            <a:extLst>
              <a:ext uri="{FF2B5EF4-FFF2-40B4-BE49-F238E27FC236}">
                <a16:creationId xmlns:a16="http://schemas.microsoft.com/office/drawing/2014/main" id="{34E30903-80C4-BD4D-B24B-02A59EC1CAB2}"/>
              </a:ext>
            </a:extLst>
          </p:cNvPr>
          <p:cNvCxnSpPr>
            <a:stCxn id="7" idx="2"/>
            <a:endCxn id="6" idx="0"/>
          </p:cNvCxnSpPr>
          <p:nvPr/>
        </p:nvCxnSpPr>
        <p:spPr>
          <a:xfrm>
            <a:off x="8978203" y="5029177"/>
            <a:ext cx="0" cy="345280"/>
          </a:xfrm>
          <a:prstGeom prst="straightConnector1">
            <a:avLst/>
          </a:prstGeom>
          <a:ln>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17" name="Elbow Connector 16">
            <a:extLst>
              <a:ext uri="{FF2B5EF4-FFF2-40B4-BE49-F238E27FC236}">
                <a16:creationId xmlns:a16="http://schemas.microsoft.com/office/drawing/2014/main" id="{5E826820-BE11-9549-95CF-6C0617BCE44A}"/>
              </a:ext>
            </a:extLst>
          </p:cNvPr>
          <p:cNvCxnSpPr>
            <a:stCxn id="7" idx="3"/>
            <a:endCxn id="9" idx="2"/>
          </p:cNvCxnSpPr>
          <p:nvPr/>
        </p:nvCxnSpPr>
        <p:spPr>
          <a:xfrm flipV="1">
            <a:off x="9636370" y="3880029"/>
            <a:ext cx="146247" cy="747214"/>
          </a:xfrm>
          <a:prstGeom prst="bentConnector2">
            <a:avLst/>
          </a:prstGeom>
          <a:ln>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21" name="Elbow Connector 20">
            <a:extLst>
              <a:ext uri="{FF2B5EF4-FFF2-40B4-BE49-F238E27FC236}">
                <a16:creationId xmlns:a16="http://schemas.microsoft.com/office/drawing/2014/main" id="{BD3C24EB-B1EC-4E40-9A9D-08003C52F9C5}"/>
              </a:ext>
            </a:extLst>
          </p:cNvPr>
          <p:cNvCxnSpPr>
            <a:stCxn id="7" idx="1"/>
            <a:endCxn id="8" idx="2"/>
          </p:cNvCxnSpPr>
          <p:nvPr/>
        </p:nvCxnSpPr>
        <p:spPr>
          <a:xfrm rot="10800000">
            <a:off x="8091612" y="3880029"/>
            <a:ext cx="228424" cy="747214"/>
          </a:xfrm>
          <a:prstGeom prst="bentConnector2">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3" name="Straight Arrow Connector 22">
            <a:extLst>
              <a:ext uri="{FF2B5EF4-FFF2-40B4-BE49-F238E27FC236}">
                <a16:creationId xmlns:a16="http://schemas.microsoft.com/office/drawing/2014/main" id="{3385057C-9516-4E43-8CFF-A5860BCD07DE}"/>
              </a:ext>
            </a:extLst>
          </p:cNvPr>
          <p:cNvCxnSpPr>
            <a:stCxn id="8" idx="0"/>
            <a:endCxn id="10" idx="2"/>
          </p:cNvCxnSpPr>
          <p:nvPr/>
        </p:nvCxnSpPr>
        <p:spPr>
          <a:xfrm flipV="1">
            <a:off x="8091612" y="2791228"/>
            <a:ext cx="0" cy="282058"/>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5" name="Straight Arrow Connector 24">
            <a:extLst>
              <a:ext uri="{FF2B5EF4-FFF2-40B4-BE49-F238E27FC236}">
                <a16:creationId xmlns:a16="http://schemas.microsoft.com/office/drawing/2014/main" id="{89283468-6521-1A42-8BFD-7BC9BF241E89}"/>
              </a:ext>
            </a:extLst>
          </p:cNvPr>
          <p:cNvCxnSpPr>
            <a:cxnSpLocks/>
            <a:stCxn id="10" idx="0"/>
            <a:endCxn id="12" idx="2"/>
          </p:cNvCxnSpPr>
          <p:nvPr/>
        </p:nvCxnSpPr>
        <p:spPr>
          <a:xfrm flipV="1">
            <a:off x="8091612" y="1734216"/>
            <a:ext cx="0" cy="293954"/>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7" name="Straight Arrow Connector 26">
            <a:extLst>
              <a:ext uri="{FF2B5EF4-FFF2-40B4-BE49-F238E27FC236}">
                <a16:creationId xmlns:a16="http://schemas.microsoft.com/office/drawing/2014/main" id="{0985AE95-7945-B74A-8991-64F78604C5F3}"/>
              </a:ext>
            </a:extLst>
          </p:cNvPr>
          <p:cNvCxnSpPr>
            <a:stCxn id="9" idx="0"/>
            <a:endCxn id="11" idx="2"/>
          </p:cNvCxnSpPr>
          <p:nvPr/>
        </p:nvCxnSpPr>
        <p:spPr>
          <a:xfrm flipV="1">
            <a:off x="9782617" y="2798386"/>
            <a:ext cx="0" cy="274900"/>
          </a:xfrm>
          <a:prstGeom prst="straightConnector1">
            <a:avLst/>
          </a:prstGeom>
          <a:ln>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29" name="Straight Arrow Connector 28">
            <a:extLst>
              <a:ext uri="{FF2B5EF4-FFF2-40B4-BE49-F238E27FC236}">
                <a16:creationId xmlns:a16="http://schemas.microsoft.com/office/drawing/2014/main" id="{9026FB5F-3C2E-0446-8D89-E947D1929AA0}"/>
              </a:ext>
            </a:extLst>
          </p:cNvPr>
          <p:cNvCxnSpPr>
            <a:stCxn id="11" idx="0"/>
            <a:endCxn id="13" idx="2"/>
          </p:cNvCxnSpPr>
          <p:nvPr/>
        </p:nvCxnSpPr>
        <p:spPr>
          <a:xfrm flipV="1">
            <a:off x="9782617" y="1709619"/>
            <a:ext cx="0" cy="325709"/>
          </a:xfrm>
          <a:prstGeom prst="straightConnector1">
            <a:avLst/>
          </a:prstGeom>
          <a:ln>
            <a:headEnd type="triangle"/>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2233504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4"/>
          <p:cNvSpPr txBox="1">
            <a:spLocks noChangeArrowheads="1"/>
          </p:cNvSpPr>
          <p:nvPr/>
        </p:nvSpPr>
        <p:spPr bwMode="auto">
          <a:xfrm>
            <a:off x="288001" y="93600"/>
            <a:ext cx="2475678" cy="523220"/>
          </a:xfrm>
          <a:prstGeom prst="rect">
            <a:avLst/>
          </a:prstGeom>
          <a:noFill/>
          <a:ln>
            <a:noFill/>
          </a:ln>
        </p:spPr>
        <p:txBody>
          <a:bodyPr wrap="none">
            <a:spAutoFit/>
          </a:bodyPr>
          <a:lstStyle>
            <a:lvl1pPr eaLnBrk="0" hangingPunct="0">
              <a:defRPr sz="1200" b="1">
                <a:solidFill>
                  <a:schemeClr val="tx1"/>
                </a:solidFill>
                <a:latin typeface="Arial" charset="0"/>
                <a:ea typeface="ＭＳ Ｐゴシック" charset="0"/>
              </a:defRPr>
            </a:lvl1pPr>
            <a:lvl2pPr marL="742950" indent="-285750" eaLnBrk="0" hangingPunct="0">
              <a:defRPr sz="1200" b="1">
                <a:solidFill>
                  <a:schemeClr val="tx1"/>
                </a:solidFill>
                <a:latin typeface="Arial" charset="0"/>
                <a:ea typeface="ＭＳ Ｐゴシック" charset="0"/>
              </a:defRPr>
            </a:lvl2pPr>
            <a:lvl3pPr marL="1143000" indent="-228600" eaLnBrk="0" hangingPunct="0">
              <a:defRPr sz="1200" b="1">
                <a:solidFill>
                  <a:schemeClr val="tx1"/>
                </a:solidFill>
                <a:latin typeface="Arial" charset="0"/>
                <a:ea typeface="ＭＳ Ｐゴシック" charset="0"/>
              </a:defRPr>
            </a:lvl3pPr>
            <a:lvl4pPr marL="1600200" indent="-228600" eaLnBrk="0" hangingPunct="0">
              <a:defRPr sz="1200" b="1">
                <a:solidFill>
                  <a:schemeClr val="tx1"/>
                </a:solidFill>
                <a:latin typeface="Arial" charset="0"/>
                <a:ea typeface="ＭＳ Ｐゴシック" charset="0"/>
              </a:defRPr>
            </a:lvl4pPr>
            <a:lvl5pPr marL="2057400" indent="-228600" eaLnBrk="0" hangingPunct="0">
              <a:defRPr sz="1200" b="1">
                <a:solidFill>
                  <a:schemeClr val="tx1"/>
                </a:solidFill>
                <a:latin typeface="Arial" charset="0"/>
                <a:ea typeface="ＭＳ Ｐゴシック" charset="0"/>
              </a:defRPr>
            </a:lvl5pPr>
            <a:lvl6pPr marL="2514600" indent="-228600" eaLnBrk="0" fontAlgn="base" hangingPunct="0">
              <a:spcBef>
                <a:spcPct val="0"/>
              </a:spcBef>
              <a:spcAft>
                <a:spcPct val="0"/>
              </a:spcAft>
              <a:defRPr sz="1200" b="1">
                <a:solidFill>
                  <a:schemeClr val="tx1"/>
                </a:solidFill>
                <a:latin typeface="Arial" charset="0"/>
                <a:ea typeface="ＭＳ Ｐゴシック" charset="0"/>
              </a:defRPr>
            </a:lvl6pPr>
            <a:lvl7pPr marL="2971800" indent="-228600" eaLnBrk="0" fontAlgn="base" hangingPunct="0">
              <a:spcBef>
                <a:spcPct val="0"/>
              </a:spcBef>
              <a:spcAft>
                <a:spcPct val="0"/>
              </a:spcAft>
              <a:defRPr sz="1200" b="1">
                <a:solidFill>
                  <a:schemeClr val="tx1"/>
                </a:solidFill>
                <a:latin typeface="Arial" charset="0"/>
                <a:ea typeface="ＭＳ Ｐゴシック" charset="0"/>
              </a:defRPr>
            </a:lvl7pPr>
            <a:lvl8pPr marL="3429000" indent="-228600" eaLnBrk="0" fontAlgn="base" hangingPunct="0">
              <a:spcBef>
                <a:spcPct val="0"/>
              </a:spcBef>
              <a:spcAft>
                <a:spcPct val="0"/>
              </a:spcAft>
              <a:defRPr sz="1200" b="1">
                <a:solidFill>
                  <a:schemeClr val="tx1"/>
                </a:solidFill>
                <a:latin typeface="Arial" charset="0"/>
                <a:ea typeface="ＭＳ Ｐゴシック" charset="0"/>
              </a:defRPr>
            </a:lvl8pPr>
            <a:lvl9pPr marL="3886200" indent="-228600" eaLnBrk="0" fontAlgn="base" hangingPunct="0">
              <a:spcBef>
                <a:spcPct val="0"/>
              </a:spcBef>
              <a:spcAft>
                <a:spcPct val="0"/>
              </a:spcAft>
              <a:defRPr sz="1200" b="1">
                <a:solidFill>
                  <a:schemeClr val="tx1"/>
                </a:solidFill>
                <a:latin typeface="Arial" charset="0"/>
                <a:ea typeface="ＭＳ Ｐゴシック" charset="0"/>
              </a:defRPr>
            </a:lvl9pPr>
          </a:lstStyle>
          <a:p>
            <a:r>
              <a:rPr lang="en-US" sz="2800" b="0" dirty="0">
                <a:solidFill>
                  <a:srgbClr val="4F81BD"/>
                </a:solidFill>
                <a:latin typeface="Calibri" charset="0"/>
                <a:cs typeface="Calibri" charset="0"/>
              </a:rPr>
              <a:t>Threshold Scan</a:t>
            </a:r>
          </a:p>
        </p:txBody>
      </p:sp>
      <p:sp>
        <p:nvSpPr>
          <p:cNvPr id="3" name="TextBox 2"/>
          <p:cNvSpPr txBox="1"/>
          <p:nvPr/>
        </p:nvSpPr>
        <p:spPr>
          <a:xfrm>
            <a:off x="350617" y="1042497"/>
            <a:ext cx="10622183" cy="4708981"/>
          </a:xfrm>
          <a:prstGeom prst="rect">
            <a:avLst/>
          </a:prstGeom>
          <a:noFill/>
        </p:spPr>
        <p:txBody>
          <a:bodyPr wrap="square" rtlCol="0">
            <a:spAutoFit/>
          </a:bodyPr>
          <a:lstStyle/>
          <a:p>
            <a:r>
              <a:rPr lang="en-US" sz="2000" dirty="0">
                <a:solidFill>
                  <a:srgbClr val="4F81BD"/>
                </a:solidFill>
              </a:rPr>
              <a:t>Current Procedure:</a:t>
            </a:r>
          </a:p>
          <a:p>
            <a:endParaRPr lang="en-US" sz="2000" dirty="0">
              <a:solidFill>
                <a:srgbClr val="4F81BD"/>
              </a:solidFill>
            </a:endParaRPr>
          </a:p>
          <a:p>
            <a:r>
              <a:rPr lang="en-US" sz="2000" dirty="0">
                <a:solidFill>
                  <a:srgbClr val="4F81BD"/>
                </a:solidFill>
              </a:rPr>
              <a:t>Main loop:  </a:t>
            </a:r>
          </a:p>
          <a:p>
            <a:pPr marL="342900" indent="-342900">
              <a:buFont typeface="Arial" panose="020B0604020202020204" pitchFamily="34" charset="0"/>
              <a:buChar char="•"/>
            </a:pPr>
            <a:r>
              <a:rPr lang="en-US" sz="2000" dirty="0" err="1">
                <a:solidFill>
                  <a:srgbClr val="4F81BD"/>
                </a:solidFill>
              </a:rPr>
              <a:t>nChips</a:t>
            </a:r>
            <a:r>
              <a:rPr lang="en-US" sz="2000" dirty="0">
                <a:solidFill>
                  <a:srgbClr val="4F81BD"/>
                </a:solidFill>
              </a:rPr>
              <a:t> configuration commands (set charge)</a:t>
            </a:r>
          </a:p>
          <a:p>
            <a:pPr marL="342900" indent="-342900">
              <a:buFont typeface="Arial" panose="020B0604020202020204" pitchFamily="34" charset="0"/>
              <a:buChar char="•"/>
            </a:pPr>
            <a:r>
              <a:rPr lang="en-US" sz="2000" dirty="0">
                <a:solidFill>
                  <a:srgbClr val="4F81BD"/>
                </a:solidFill>
              </a:rPr>
              <a:t>50 Pulse commands</a:t>
            </a:r>
            <a:br>
              <a:rPr lang="en-US" sz="2000" dirty="0">
                <a:solidFill>
                  <a:srgbClr val="4F81BD"/>
                </a:solidFill>
              </a:rPr>
            </a:br>
            <a:r>
              <a:rPr lang="en-US" sz="2000" dirty="0">
                <a:solidFill>
                  <a:srgbClr val="4F81BD"/>
                </a:solidFill>
              </a:rPr>
              <a:t>(Triggers generated on-chip)</a:t>
            </a:r>
          </a:p>
          <a:p>
            <a:pPr marL="342900" indent="-342900">
              <a:buFont typeface="Arial" panose="020B0604020202020204" pitchFamily="34" charset="0"/>
              <a:buChar char="•"/>
            </a:pPr>
            <a:r>
              <a:rPr lang="en-US" sz="2000" dirty="0">
                <a:solidFill>
                  <a:srgbClr val="4F81BD"/>
                </a:solidFill>
              </a:rPr>
              <a:t>Readout</a:t>
            </a:r>
          </a:p>
          <a:p>
            <a:pPr marL="342900" indent="-342900">
              <a:buFont typeface="Arial" panose="020B0604020202020204" pitchFamily="34" charset="0"/>
              <a:buChar char="•"/>
            </a:pPr>
            <a:endParaRPr lang="en-US" sz="2000" dirty="0">
              <a:solidFill>
                <a:srgbClr val="4F81BD"/>
              </a:solidFill>
            </a:endParaRPr>
          </a:p>
          <a:p>
            <a:r>
              <a:rPr lang="en-US" sz="2000" dirty="0">
                <a:solidFill>
                  <a:srgbClr val="4F81BD"/>
                </a:solidFill>
              </a:rPr>
              <a:t>Full scan: </a:t>
            </a:r>
          </a:p>
          <a:p>
            <a:pPr marL="342900" indent="-342900">
              <a:buFont typeface="Arial" panose="020B0604020202020204" pitchFamily="34" charset="0"/>
              <a:buChar char="•"/>
            </a:pPr>
            <a:r>
              <a:rPr lang="en-US" sz="2000" dirty="0">
                <a:solidFill>
                  <a:srgbClr val="4F81BD"/>
                </a:solidFill>
              </a:rPr>
              <a:t>5M configuration commands / stave</a:t>
            </a:r>
          </a:p>
          <a:p>
            <a:pPr marL="342900" indent="-342900">
              <a:buFont typeface="Arial" panose="020B0604020202020204" pitchFamily="34" charset="0"/>
              <a:buChar char="•"/>
            </a:pPr>
            <a:r>
              <a:rPr lang="en-US" sz="2000" dirty="0">
                <a:solidFill>
                  <a:srgbClr val="4F81BD"/>
                </a:solidFill>
              </a:rPr>
              <a:t>1.28M triggers (pulse) at max. 2.5 kHz</a:t>
            </a:r>
          </a:p>
          <a:p>
            <a:pPr marL="342900" indent="-342900">
              <a:buFont typeface="Arial" panose="020B0604020202020204" pitchFamily="34" charset="0"/>
              <a:buChar char="•"/>
            </a:pPr>
            <a:r>
              <a:rPr lang="en-US" sz="2000" dirty="0">
                <a:solidFill>
                  <a:srgbClr val="4F81BD"/>
                </a:solidFill>
              </a:rPr>
              <a:t>Total raw data volume O(100 GB / stave), typically 300 – 400 GB</a:t>
            </a:r>
          </a:p>
          <a:p>
            <a:pPr marL="342900" indent="-342900">
              <a:buFont typeface="Arial" panose="020B0604020202020204" pitchFamily="34" charset="0"/>
              <a:buChar char="•"/>
            </a:pPr>
            <a:endParaRPr lang="en-US" sz="2000" dirty="0">
              <a:solidFill>
                <a:srgbClr val="4F81BD"/>
              </a:solidFill>
            </a:endParaRPr>
          </a:p>
          <a:p>
            <a:pPr marL="342900" indent="-342900">
              <a:buFont typeface="Arial" panose="020B0604020202020204" pitchFamily="34" charset="0"/>
              <a:buChar char="•"/>
            </a:pPr>
            <a:r>
              <a:rPr lang="en-US" sz="2000" dirty="0">
                <a:solidFill>
                  <a:srgbClr val="4F81BD"/>
                </a:solidFill>
              </a:rPr>
              <a:t>Number of configuration commands can be reduced by using broadcast commands </a:t>
            </a:r>
            <a:br>
              <a:rPr lang="en-US" sz="2000" dirty="0">
                <a:solidFill>
                  <a:srgbClr val="4F81BD"/>
                </a:solidFill>
              </a:rPr>
            </a:br>
            <a:r>
              <a:rPr lang="en-US" sz="2000" dirty="0">
                <a:solidFill>
                  <a:srgbClr val="4F81BD"/>
                </a:solidFill>
              </a:rPr>
              <a:t>5M -&gt; 100k</a:t>
            </a:r>
          </a:p>
        </p:txBody>
      </p:sp>
      <p:sp>
        <p:nvSpPr>
          <p:cNvPr id="4" name="Date Placeholder 3"/>
          <p:cNvSpPr>
            <a:spLocks noGrp="1"/>
          </p:cNvSpPr>
          <p:nvPr>
            <p:ph type="dt" sz="half" idx="10"/>
          </p:nvPr>
        </p:nvSpPr>
        <p:spPr/>
        <p:txBody>
          <a:bodyPr/>
          <a:lstStyle/>
          <a:p>
            <a:fld id="{B2A5CEA0-3A74-DA47-9DC4-3218378DC22F}" type="datetime1">
              <a:rPr lang="en-US" smtClean="0"/>
              <a:t>1/29/19</a:t>
            </a:fld>
            <a:endParaRPr lang="en-US" dirty="0"/>
          </a:p>
        </p:txBody>
      </p:sp>
      <p:sp>
        <p:nvSpPr>
          <p:cNvPr id="5" name="Slide Number Placeholder 4"/>
          <p:cNvSpPr>
            <a:spLocks noGrp="1"/>
          </p:cNvSpPr>
          <p:nvPr>
            <p:ph type="sldNum" sz="quarter" idx="12"/>
          </p:nvPr>
        </p:nvSpPr>
        <p:spPr/>
        <p:txBody>
          <a:bodyPr/>
          <a:lstStyle/>
          <a:p>
            <a:fld id="{B7F62631-D247-0E44-B808-5D23CBBA66F7}" type="slidenum">
              <a:rPr lang="en-US" smtClean="0"/>
              <a:t>13</a:t>
            </a:fld>
            <a:endParaRPr lang="en-US"/>
          </a:p>
        </p:txBody>
      </p:sp>
      <p:sp>
        <p:nvSpPr>
          <p:cNvPr id="6" name="Right Brace 5">
            <a:extLst>
              <a:ext uri="{FF2B5EF4-FFF2-40B4-BE49-F238E27FC236}">
                <a16:creationId xmlns:a16="http://schemas.microsoft.com/office/drawing/2014/main" id="{DBB75FC5-2087-C648-8B16-F2C1B934550E}"/>
              </a:ext>
            </a:extLst>
          </p:cNvPr>
          <p:cNvSpPr/>
          <p:nvPr/>
        </p:nvSpPr>
        <p:spPr>
          <a:xfrm>
            <a:off x="5807157" y="2090057"/>
            <a:ext cx="271306" cy="1014884"/>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7" name="TextBox 6">
            <a:extLst>
              <a:ext uri="{FF2B5EF4-FFF2-40B4-BE49-F238E27FC236}">
                <a16:creationId xmlns:a16="http://schemas.microsoft.com/office/drawing/2014/main" id="{F131FC0B-638A-CF4D-9573-A78E52F2094E}"/>
              </a:ext>
            </a:extLst>
          </p:cNvPr>
          <p:cNvSpPr txBox="1"/>
          <p:nvPr/>
        </p:nvSpPr>
        <p:spPr>
          <a:xfrm>
            <a:off x="6209531" y="2397757"/>
            <a:ext cx="1794017" cy="369332"/>
          </a:xfrm>
          <a:prstGeom prst="rect">
            <a:avLst/>
          </a:prstGeom>
          <a:noFill/>
        </p:spPr>
        <p:txBody>
          <a:bodyPr wrap="none" rtlCol="0">
            <a:spAutoFit/>
          </a:bodyPr>
          <a:lstStyle/>
          <a:p>
            <a:r>
              <a:rPr lang="en-US" sz="1800" dirty="0"/>
              <a:t>x 50 charge steps</a:t>
            </a:r>
          </a:p>
        </p:txBody>
      </p:sp>
      <p:sp>
        <p:nvSpPr>
          <p:cNvPr id="8" name="Right Brace 7">
            <a:extLst>
              <a:ext uri="{FF2B5EF4-FFF2-40B4-BE49-F238E27FC236}">
                <a16:creationId xmlns:a16="http://schemas.microsoft.com/office/drawing/2014/main" id="{2C816B05-F17A-6845-9008-D83F7A7211EC}"/>
              </a:ext>
            </a:extLst>
          </p:cNvPr>
          <p:cNvSpPr/>
          <p:nvPr/>
        </p:nvSpPr>
        <p:spPr>
          <a:xfrm>
            <a:off x="8162157" y="2091731"/>
            <a:ext cx="271306" cy="1013209"/>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9" name="TextBox 8">
            <a:extLst>
              <a:ext uri="{FF2B5EF4-FFF2-40B4-BE49-F238E27FC236}">
                <a16:creationId xmlns:a16="http://schemas.microsoft.com/office/drawing/2014/main" id="{7E081A71-198C-424D-9406-F9450021BAFC}"/>
              </a:ext>
            </a:extLst>
          </p:cNvPr>
          <p:cNvSpPr txBox="1"/>
          <p:nvPr/>
        </p:nvSpPr>
        <p:spPr>
          <a:xfrm>
            <a:off x="8564531" y="2399432"/>
            <a:ext cx="1191095" cy="369332"/>
          </a:xfrm>
          <a:prstGeom prst="rect">
            <a:avLst/>
          </a:prstGeom>
          <a:noFill/>
        </p:spPr>
        <p:txBody>
          <a:bodyPr wrap="none" rtlCol="0">
            <a:spAutoFit/>
          </a:bodyPr>
          <a:lstStyle/>
          <a:p>
            <a:r>
              <a:rPr lang="en-US" sz="1800" dirty="0"/>
              <a:t>x 512 rows</a:t>
            </a:r>
          </a:p>
        </p:txBody>
      </p:sp>
    </p:spTree>
    <p:extLst>
      <p:ext uri="{BB962C8B-B14F-4D97-AF65-F5344CB8AC3E}">
        <p14:creationId xmlns:p14="http://schemas.microsoft.com/office/powerpoint/2010/main" val="3389487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4"/>
          <p:cNvSpPr txBox="1">
            <a:spLocks noChangeArrowheads="1"/>
          </p:cNvSpPr>
          <p:nvPr/>
        </p:nvSpPr>
        <p:spPr bwMode="auto">
          <a:xfrm>
            <a:off x="288001" y="93600"/>
            <a:ext cx="2475678" cy="523220"/>
          </a:xfrm>
          <a:prstGeom prst="rect">
            <a:avLst/>
          </a:prstGeom>
          <a:noFill/>
          <a:ln>
            <a:noFill/>
          </a:ln>
        </p:spPr>
        <p:txBody>
          <a:bodyPr wrap="none">
            <a:spAutoFit/>
          </a:bodyPr>
          <a:lstStyle>
            <a:lvl1pPr eaLnBrk="0" hangingPunct="0">
              <a:defRPr sz="1200" b="1">
                <a:solidFill>
                  <a:schemeClr val="tx1"/>
                </a:solidFill>
                <a:latin typeface="Arial" charset="0"/>
                <a:ea typeface="ＭＳ Ｐゴシック" charset="0"/>
              </a:defRPr>
            </a:lvl1pPr>
            <a:lvl2pPr marL="742950" indent="-285750" eaLnBrk="0" hangingPunct="0">
              <a:defRPr sz="1200" b="1">
                <a:solidFill>
                  <a:schemeClr val="tx1"/>
                </a:solidFill>
                <a:latin typeface="Arial" charset="0"/>
                <a:ea typeface="ＭＳ Ｐゴシック" charset="0"/>
              </a:defRPr>
            </a:lvl2pPr>
            <a:lvl3pPr marL="1143000" indent="-228600" eaLnBrk="0" hangingPunct="0">
              <a:defRPr sz="1200" b="1">
                <a:solidFill>
                  <a:schemeClr val="tx1"/>
                </a:solidFill>
                <a:latin typeface="Arial" charset="0"/>
                <a:ea typeface="ＭＳ Ｐゴシック" charset="0"/>
              </a:defRPr>
            </a:lvl3pPr>
            <a:lvl4pPr marL="1600200" indent="-228600" eaLnBrk="0" hangingPunct="0">
              <a:defRPr sz="1200" b="1">
                <a:solidFill>
                  <a:schemeClr val="tx1"/>
                </a:solidFill>
                <a:latin typeface="Arial" charset="0"/>
                <a:ea typeface="ＭＳ Ｐゴシック" charset="0"/>
              </a:defRPr>
            </a:lvl4pPr>
            <a:lvl5pPr marL="2057400" indent="-228600" eaLnBrk="0" hangingPunct="0">
              <a:defRPr sz="1200" b="1">
                <a:solidFill>
                  <a:schemeClr val="tx1"/>
                </a:solidFill>
                <a:latin typeface="Arial" charset="0"/>
                <a:ea typeface="ＭＳ Ｐゴシック" charset="0"/>
              </a:defRPr>
            </a:lvl5pPr>
            <a:lvl6pPr marL="2514600" indent="-228600" eaLnBrk="0" fontAlgn="base" hangingPunct="0">
              <a:spcBef>
                <a:spcPct val="0"/>
              </a:spcBef>
              <a:spcAft>
                <a:spcPct val="0"/>
              </a:spcAft>
              <a:defRPr sz="1200" b="1">
                <a:solidFill>
                  <a:schemeClr val="tx1"/>
                </a:solidFill>
                <a:latin typeface="Arial" charset="0"/>
                <a:ea typeface="ＭＳ Ｐゴシック" charset="0"/>
              </a:defRPr>
            </a:lvl6pPr>
            <a:lvl7pPr marL="2971800" indent="-228600" eaLnBrk="0" fontAlgn="base" hangingPunct="0">
              <a:spcBef>
                <a:spcPct val="0"/>
              </a:spcBef>
              <a:spcAft>
                <a:spcPct val="0"/>
              </a:spcAft>
              <a:defRPr sz="1200" b="1">
                <a:solidFill>
                  <a:schemeClr val="tx1"/>
                </a:solidFill>
                <a:latin typeface="Arial" charset="0"/>
                <a:ea typeface="ＭＳ Ｐゴシック" charset="0"/>
              </a:defRPr>
            </a:lvl7pPr>
            <a:lvl8pPr marL="3429000" indent="-228600" eaLnBrk="0" fontAlgn="base" hangingPunct="0">
              <a:spcBef>
                <a:spcPct val="0"/>
              </a:spcBef>
              <a:spcAft>
                <a:spcPct val="0"/>
              </a:spcAft>
              <a:defRPr sz="1200" b="1">
                <a:solidFill>
                  <a:schemeClr val="tx1"/>
                </a:solidFill>
                <a:latin typeface="Arial" charset="0"/>
                <a:ea typeface="ＭＳ Ｐゴシック" charset="0"/>
              </a:defRPr>
            </a:lvl8pPr>
            <a:lvl9pPr marL="3886200" indent="-228600" eaLnBrk="0" fontAlgn="base" hangingPunct="0">
              <a:spcBef>
                <a:spcPct val="0"/>
              </a:spcBef>
              <a:spcAft>
                <a:spcPct val="0"/>
              </a:spcAft>
              <a:defRPr sz="1200" b="1">
                <a:solidFill>
                  <a:schemeClr val="tx1"/>
                </a:solidFill>
                <a:latin typeface="Arial" charset="0"/>
                <a:ea typeface="ＭＳ Ｐゴシック" charset="0"/>
              </a:defRPr>
            </a:lvl9pPr>
          </a:lstStyle>
          <a:p>
            <a:r>
              <a:rPr lang="en-US" sz="2800" b="0" dirty="0">
                <a:solidFill>
                  <a:srgbClr val="4F81BD"/>
                </a:solidFill>
                <a:latin typeface="Calibri" charset="0"/>
                <a:cs typeface="Calibri" charset="0"/>
              </a:rPr>
              <a:t>Threshold Scan</a:t>
            </a:r>
          </a:p>
        </p:txBody>
      </p:sp>
      <p:sp>
        <p:nvSpPr>
          <p:cNvPr id="3" name="TextBox 2"/>
          <p:cNvSpPr txBox="1"/>
          <p:nvPr/>
        </p:nvSpPr>
        <p:spPr>
          <a:xfrm>
            <a:off x="350617" y="1042497"/>
            <a:ext cx="10622183" cy="5016758"/>
          </a:xfrm>
          <a:prstGeom prst="rect">
            <a:avLst/>
          </a:prstGeom>
          <a:noFill/>
        </p:spPr>
        <p:txBody>
          <a:bodyPr wrap="square" rtlCol="0">
            <a:spAutoFit/>
          </a:bodyPr>
          <a:lstStyle/>
          <a:p>
            <a:r>
              <a:rPr lang="en-US" sz="2000" dirty="0">
                <a:solidFill>
                  <a:srgbClr val="4F81BD"/>
                </a:solidFill>
              </a:rPr>
              <a:t>Basic scan sequence </a:t>
            </a:r>
          </a:p>
          <a:p>
            <a:endParaRPr lang="en-US" sz="2000" dirty="0">
              <a:solidFill>
                <a:srgbClr val="4F81BD"/>
              </a:solidFill>
            </a:endParaRPr>
          </a:p>
          <a:p>
            <a:pPr marL="342900" indent="-342900">
              <a:buFont typeface="Arial" panose="020B0604020202020204" pitchFamily="34" charset="0"/>
              <a:buChar char="•"/>
            </a:pPr>
            <a:r>
              <a:rPr lang="en-US" sz="2000" dirty="0">
                <a:solidFill>
                  <a:srgbClr val="4F81BD"/>
                </a:solidFill>
              </a:rPr>
              <a:t>The main scan sequence can be parametrized as follows</a:t>
            </a:r>
          </a:p>
          <a:p>
            <a:pPr marL="342900" indent="-342900">
              <a:buFont typeface="Arial" panose="020B0604020202020204" pitchFamily="34" charset="0"/>
              <a:buChar char="•"/>
            </a:pPr>
            <a:endParaRPr lang="en-US" sz="2000" dirty="0">
              <a:solidFill>
                <a:srgbClr val="4F81BD"/>
              </a:solidFill>
            </a:endParaRPr>
          </a:p>
          <a:p>
            <a:pPr marL="342900" indent="-342900">
              <a:buFont typeface="Arial" panose="020B0604020202020204" pitchFamily="34" charset="0"/>
              <a:buChar char="•"/>
            </a:pPr>
            <a:endParaRPr lang="en-US" sz="2000" dirty="0">
              <a:solidFill>
                <a:srgbClr val="4F81BD"/>
              </a:solidFill>
            </a:endParaRPr>
          </a:p>
          <a:p>
            <a:pPr marL="342900" indent="-342900">
              <a:buFont typeface="Arial" panose="020B0604020202020204" pitchFamily="34" charset="0"/>
              <a:buChar char="•"/>
            </a:pPr>
            <a:endParaRPr lang="en-US" sz="2000" dirty="0">
              <a:solidFill>
                <a:srgbClr val="4F81BD"/>
              </a:solidFill>
            </a:endParaRPr>
          </a:p>
          <a:p>
            <a:pPr marL="342900" indent="-342900">
              <a:buFont typeface="Arial" panose="020B0604020202020204" pitchFamily="34" charset="0"/>
              <a:buChar char="•"/>
            </a:pPr>
            <a:endParaRPr lang="en-US" sz="2000" dirty="0">
              <a:solidFill>
                <a:srgbClr val="4F81BD"/>
              </a:solidFill>
            </a:endParaRPr>
          </a:p>
          <a:p>
            <a:pPr marL="342900" indent="-342900">
              <a:buFont typeface="Arial" panose="020B0604020202020204" pitchFamily="34" charset="0"/>
              <a:buChar char="•"/>
            </a:pPr>
            <a:endParaRPr lang="en-US" sz="2000" dirty="0">
              <a:solidFill>
                <a:srgbClr val="4F81BD"/>
              </a:solidFill>
            </a:endParaRPr>
          </a:p>
          <a:p>
            <a:pPr marL="342900" indent="-342900">
              <a:buFont typeface="Arial" panose="020B0604020202020204" pitchFamily="34" charset="0"/>
              <a:buChar char="•"/>
            </a:pPr>
            <a:endParaRPr lang="en-US" sz="2000" dirty="0">
              <a:solidFill>
                <a:srgbClr val="4F81BD"/>
              </a:solidFill>
            </a:endParaRPr>
          </a:p>
          <a:p>
            <a:pPr marL="342900" indent="-342900">
              <a:buFont typeface="Arial" panose="020B0604020202020204" pitchFamily="34" charset="0"/>
              <a:buChar char="•"/>
            </a:pPr>
            <a:r>
              <a:rPr lang="en-US" sz="2000" dirty="0">
                <a:solidFill>
                  <a:srgbClr val="4F81BD"/>
                </a:solidFill>
              </a:rPr>
              <a:t>This corresponds to the full scan of an entire row </a:t>
            </a:r>
          </a:p>
          <a:p>
            <a:pPr marL="342900" indent="-342900">
              <a:buFont typeface="Arial" panose="020B0604020202020204" pitchFamily="34" charset="0"/>
              <a:buChar char="•"/>
            </a:pPr>
            <a:r>
              <a:rPr lang="en-US" sz="2000" dirty="0">
                <a:solidFill>
                  <a:srgbClr val="4F81BD"/>
                </a:solidFill>
              </a:rPr>
              <a:t>With appropriate parameter settings the sequence can be used for threshold scan, threshold tuning and digital scan</a:t>
            </a:r>
          </a:p>
          <a:p>
            <a:pPr marL="342900" indent="-342900">
              <a:buFont typeface="Arial" panose="020B0604020202020204" pitchFamily="34" charset="0"/>
              <a:buChar char="•"/>
            </a:pPr>
            <a:endParaRPr lang="en-US" sz="2000" dirty="0">
              <a:solidFill>
                <a:srgbClr val="4F81BD"/>
              </a:solidFill>
            </a:endParaRPr>
          </a:p>
          <a:p>
            <a:pPr marL="342900" indent="-342900">
              <a:buFont typeface="Arial" panose="020B0604020202020204" pitchFamily="34" charset="0"/>
              <a:buChar char="•"/>
            </a:pPr>
            <a:r>
              <a:rPr lang="en-US" sz="2000" dirty="0">
                <a:solidFill>
                  <a:srgbClr val="4F81BD"/>
                </a:solidFill>
              </a:rPr>
              <a:t>Note that the trigger is generated internally by the chips, only a PULSE op code is sent</a:t>
            </a:r>
          </a:p>
          <a:p>
            <a:pPr marL="342900" indent="-342900">
              <a:buFont typeface="Arial" panose="020B0604020202020204" pitchFamily="34" charset="0"/>
              <a:buChar char="•"/>
            </a:pPr>
            <a:r>
              <a:rPr lang="en-US" sz="2000" dirty="0">
                <a:solidFill>
                  <a:srgbClr val="4F81BD"/>
                </a:solidFill>
              </a:rPr>
              <a:t>The data returning from the sequence needs to be subdivided into 50 (</a:t>
            </a:r>
            <a:r>
              <a:rPr lang="en-US" sz="1600" dirty="0" err="1">
                <a:solidFill>
                  <a:schemeClr val="tx1">
                    <a:lumMod val="95000"/>
                    <a:lumOff val="5000"/>
                  </a:schemeClr>
                </a:solidFill>
                <a:latin typeface="Courier New" panose="02070309020205020404" pitchFamily="49" charset="0"/>
                <a:cs typeface="Courier New" panose="02070309020205020404" pitchFamily="49" charset="0"/>
              </a:rPr>
              <a:t>stop_dac</a:t>
            </a:r>
            <a:r>
              <a:rPr lang="en-US" sz="1600" dirty="0">
                <a:solidFill>
                  <a:schemeClr val="tx1">
                    <a:lumMod val="95000"/>
                    <a:lumOff val="5000"/>
                  </a:schemeClr>
                </a:solidFill>
                <a:latin typeface="Courier New" panose="02070309020205020404" pitchFamily="49" charset="0"/>
                <a:cs typeface="Courier New" panose="02070309020205020404" pitchFamily="49" charset="0"/>
              </a:rPr>
              <a:t> – </a:t>
            </a:r>
            <a:r>
              <a:rPr lang="en-US" sz="1600" dirty="0" err="1">
                <a:solidFill>
                  <a:schemeClr val="tx1">
                    <a:lumMod val="95000"/>
                    <a:lumOff val="5000"/>
                  </a:schemeClr>
                </a:solidFill>
                <a:latin typeface="Courier New" panose="02070309020205020404" pitchFamily="49" charset="0"/>
                <a:cs typeface="Courier New" panose="02070309020205020404" pitchFamily="49" charset="0"/>
              </a:rPr>
              <a:t>start_dac</a:t>
            </a:r>
            <a:r>
              <a:rPr lang="en-US" sz="2000" dirty="0">
                <a:solidFill>
                  <a:srgbClr val="4F81BD"/>
                </a:solidFill>
              </a:rPr>
              <a:t>) packets, each corresponding to </a:t>
            </a:r>
            <a:r>
              <a:rPr lang="en-US" sz="1800" dirty="0">
                <a:latin typeface="Courier New" panose="02070309020205020404" pitchFamily="49" charset="0"/>
                <a:cs typeface="Courier New" panose="02070309020205020404" pitchFamily="49" charset="0"/>
              </a:rPr>
              <a:t>&lt;</a:t>
            </a:r>
            <a:r>
              <a:rPr lang="en-US" sz="1800" dirty="0" err="1">
                <a:latin typeface="Courier New" panose="02070309020205020404" pitchFamily="49" charset="0"/>
                <a:cs typeface="Courier New" panose="02070309020205020404" pitchFamily="49" charset="0"/>
              </a:rPr>
              <a:t>npulse</a:t>
            </a:r>
            <a:r>
              <a:rPr lang="en-US" sz="1800" dirty="0">
                <a:latin typeface="Courier New" panose="02070309020205020404" pitchFamily="49" charset="0"/>
                <a:cs typeface="Courier New" panose="02070309020205020404" pitchFamily="49" charset="0"/>
              </a:rPr>
              <a:t>&gt;</a:t>
            </a:r>
            <a:r>
              <a:rPr lang="en-US" sz="2000" dirty="0">
                <a:solidFill>
                  <a:srgbClr val="4F81BD"/>
                </a:solidFill>
              </a:rPr>
              <a:t> consecutive PULSE commands</a:t>
            </a:r>
          </a:p>
        </p:txBody>
      </p:sp>
      <p:sp>
        <p:nvSpPr>
          <p:cNvPr id="4" name="Date Placeholder 3"/>
          <p:cNvSpPr>
            <a:spLocks noGrp="1"/>
          </p:cNvSpPr>
          <p:nvPr>
            <p:ph type="dt" sz="half" idx="10"/>
          </p:nvPr>
        </p:nvSpPr>
        <p:spPr/>
        <p:txBody>
          <a:bodyPr/>
          <a:lstStyle/>
          <a:p>
            <a:fld id="{B2A5CEA0-3A74-DA47-9DC4-3218378DC22F}" type="datetime1">
              <a:rPr lang="en-US" smtClean="0"/>
              <a:t>1/29/19</a:t>
            </a:fld>
            <a:endParaRPr lang="en-US" dirty="0"/>
          </a:p>
        </p:txBody>
      </p:sp>
      <p:sp>
        <p:nvSpPr>
          <p:cNvPr id="5" name="Slide Number Placeholder 4"/>
          <p:cNvSpPr>
            <a:spLocks noGrp="1"/>
          </p:cNvSpPr>
          <p:nvPr>
            <p:ph type="sldNum" sz="quarter" idx="12"/>
          </p:nvPr>
        </p:nvSpPr>
        <p:spPr/>
        <p:txBody>
          <a:bodyPr/>
          <a:lstStyle/>
          <a:p>
            <a:fld id="{B7F62631-D247-0E44-B808-5D23CBBA66F7}" type="slidenum">
              <a:rPr lang="en-US" smtClean="0"/>
              <a:t>14</a:t>
            </a:fld>
            <a:endParaRPr lang="en-US" dirty="0"/>
          </a:p>
        </p:txBody>
      </p:sp>
      <p:sp>
        <p:nvSpPr>
          <p:cNvPr id="10" name="TextBox 9">
            <a:extLst>
              <a:ext uri="{FF2B5EF4-FFF2-40B4-BE49-F238E27FC236}">
                <a16:creationId xmlns:a16="http://schemas.microsoft.com/office/drawing/2014/main" id="{33DF4061-9914-4F41-ABD2-F7DB3E5ED992}"/>
              </a:ext>
            </a:extLst>
          </p:cNvPr>
          <p:cNvSpPr txBox="1"/>
          <p:nvPr/>
        </p:nvSpPr>
        <p:spPr>
          <a:xfrm>
            <a:off x="3496236" y="2194562"/>
            <a:ext cx="4098663" cy="1169551"/>
          </a:xfrm>
          <a:prstGeom prst="rect">
            <a:avLst/>
          </a:prstGeom>
          <a:noFill/>
          <a:ln>
            <a:solidFill>
              <a:schemeClr val="accent1"/>
            </a:solidFill>
          </a:ln>
        </p:spPr>
        <p:txBody>
          <a:bodyPr wrap="square" rtlCol="0">
            <a:spAutoFit/>
          </a:bodyPr>
          <a:lstStyle/>
          <a:p>
            <a:r>
              <a:rPr lang="en-US" sz="1400" dirty="0">
                <a:latin typeface="Courier New" panose="02070309020205020404" pitchFamily="49" charset="0"/>
                <a:cs typeface="Courier New" panose="02070309020205020404" pitchFamily="49" charset="0"/>
              </a:rPr>
              <a:t>for value = </a:t>
            </a:r>
            <a:r>
              <a:rPr lang="en-US" sz="1400" dirty="0" err="1">
                <a:latin typeface="Courier New" panose="02070309020205020404" pitchFamily="49" charset="0"/>
                <a:cs typeface="Courier New" panose="02070309020205020404" pitchFamily="49" charset="0"/>
              </a:rPr>
              <a:t>start_dac</a:t>
            </a:r>
            <a:r>
              <a:rPr lang="en-US" sz="1400" dirty="0">
                <a:latin typeface="Courier New" panose="02070309020205020404" pitchFamily="49" charset="0"/>
                <a:cs typeface="Courier New" panose="02070309020205020404" pitchFamily="49" charset="0"/>
              </a:rPr>
              <a:t> to </a:t>
            </a:r>
            <a:r>
              <a:rPr lang="en-US" sz="1400" dirty="0" err="1">
                <a:latin typeface="Courier New" panose="02070309020205020404" pitchFamily="49" charset="0"/>
                <a:cs typeface="Courier New" panose="02070309020205020404" pitchFamily="49" charset="0"/>
              </a:rPr>
              <a:t>stop_dac</a:t>
            </a:r>
            <a:r>
              <a:rPr lang="en-US" sz="1400" dirty="0">
                <a:latin typeface="Courier New" panose="02070309020205020404" pitchFamily="49" charset="0"/>
                <a:cs typeface="Courier New" panose="02070309020205020404" pitchFamily="49" charset="0"/>
              </a:rPr>
              <a:t>:</a:t>
            </a:r>
          </a:p>
          <a:p>
            <a:r>
              <a:rPr lang="en-US" sz="1400" dirty="0">
                <a:latin typeface="Courier New" panose="02070309020205020404" pitchFamily="49" charset="0"/>
                <a:cs typeface="Courier New" panose="02070309020205020404" pitchFamily="49" charset="0"/>
              </a:rPr>
              <a:t>	WRITE_BC(</a:t>
            </a:r>
            <a:r>
              <a:rPr lang="en-US" sz="1400" dirty="0" err="1">
                <a:latin typeface="Courier New" panose="02070309020205020404" pitchFamily="49" charset="0"/>
                <a:cs typeface="Courier New" panose="02070309020205020404" pitchFamily="49" charset="0"/>
              </a:rPr>
              <a:t>dac_address</a:t>
            </a:r>
            <a:r>
              <a:rPr lang="en-US" sz="1400" dirty="0">
                <a:latin typeface="Courier New" panose="02070309020205020404" pitchFamily="49" charset="0"/>
                <a:cs typeface="Courier New" panose="02070309020205020404" pitchFamily="49" charset="0"/>
              </a:rPr>
              <a:t>, value)</a:t>
            </a:r>
          </a:p>
          <a:p>
            <a:r>
              <a:rPr lang="en-US" sz="1400" dirty="0">
                <a:latin typeface="Courier New" panose="02070309020205020404" pitchFamily="49" charset="0"/>
                <a:cs typeface="Courier New" panose="02070309020205020404" pitchFamily="49" charset="0"/>
              </a:rPr>
              <a:t>	for </a:t>
            </a:r>
            <a:r>
              <a:rPr lang="en-US" sz="1400" dirty="0" err="1">
                <a:latin typeface="Courier New" panose="02070309020205020404" pitchFamily="49" charset="0"/>
                <a:cs typeface="Courier New" panose="02070309020205020404" pitchFamily="49" charset="0"/>
              </a:rPr>
              <a:t>i</a:t>
            </a:r>
            <a:r>
              <a:rPr lang="en-US" sz="1400" dirty="0">
                <a:latin typeface="Courier New" panose="02070309020205020404" pitchFamily="49" charset="0"/>
                <a:cs typeface="Courier New" panose="02070309020205020404" pitchFamily="49" charset="0"/>
              </a:rPr>
              <a:t> = 0 to </a:t>
            </a:r>
            <a:r>
              <a:rPr lang="en-US" sz="1400" dirty="0" err="1">
                <a:latin typeface="Courier New" panose="02070309020205020404" pitchFamily="49" charset="0"/>
                <a:cs typeface="Courier New" panose="02070309020205020404" pitchFamily="49" charset="0"/>
              </a:rPr>
              <a:t>npulse</a:t>
            </a:r>
            <a:r>
              <a:rPr lang="en-US" sz="1400" dirty="0">
                <a:latin typeface="Courier New" panose="02070309020205020404" pitchFamily="49" charset="0"/>
                <a:cs typeface="Courier New" panose="02070309020205020404" pitchFamily="49" charset="0"/>
              </a:rPr>
              <a:t>:</a:t>
            </a:r>
          </a:p>
          <a:p>
            <a:r>
              <a:rPr lang="en-US" sz="1400" dirty="0">
                <a:latin typeface="Courier New" panose="02070309020205020404" pitchFamily="49" charset="0"/>
                <a:cs typeface="Courier New" panose="02070309020205020404" pitchFamily="49" charset="0"/>
              </a:rPr>
              <a:t>		SEND_OPCODE(PULSE)</a:t>
            </a:r>
          </a:p>
          <a:p>
            <a:r>
              <a:rPr lang="en-US" sz="1400" dirty="0">
                <a:latin typeface="Courier New" panose="02070309020205020404" pitchFamily="49" charset="0"/>
                <a:cs typeface="Courier New" panose="02070309020205020404" pitchFamily="49" charset="0"/>
              </a:rPr>
              <a:t>		WAIT(</a:t>
            </a:r>
            <a:r>
              <a:rPr lang="en-US" sz="1400" dirty="0" err="1">
                <a:latin typeface="Courier New" panose="02070309020205020404" pitchFamily="49" charset="0"/>
                <a:cs typeface="Courier New" panose="02070309020205020404" pitchFamily="49" charset="0"/>
              </a:rPr>
              <a:t>n_wait_cycles</a:t>
            </a:r>
            <a:r>
              <a:rPr lang="en-US" sz="1400" dirty="0">
                <a:latin typeface="Courier New" panose="02070309020205020404" pitchFamily="49" charset="0"/>
                <a:cs typeface="Courier New" panose="02070309020205020404" pitchFamily="49" charset="0"/>
              </a:rPr>
              <a:t>) </a:t>
            </a:r>
          </a:p>
        </p:txBody>
      </p:sp>
    </p:spTree>
    <p:extLst>
      <p:ext uri="{BB962C8B-B14F-4D97-AF65-F5344CB8AC3E}">
        <p14:creationId xmlns:p14="http://schemas.microsoft.com/office/powerpoint/2010/main" val="6028308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4"/>
          <p:cNvSpPr txBox="1">
            <a:spLocks noChangeArrowheads="1"/>
          </p:cNvSpPr>
          <p:nvPr/>
        </p:nvSpPr>
        <p:spPr bwMode="auto">
          <a:xfrm>
            <a:off x="288001" y="93600"/>
            <a:ext cx="2607958" cy="523220"/>
          </a:xfrm>
          <a:prstGeom prst="rect">
            <a:avLst/>
          </a:prstGeom>
          <a:noFill/>
          <a:ln>
            <a:noFill/>
          </a:ln>
        </p:spPr>
        <p:txBody>
          <a:bodyPr wrap="none">
            <a:spAutoFit/>
          </a:bodyPr>
          <a:lstStyle>
            <a:lvl1pPr eaLnBrk="0" hangingPunct="0">
              <a:defRPr sz="1200" b="1">
                <a:solidFill>
                  <a:schemeClr val="tx1"/>
                </a:solidFill>
                <a:latin typeface="Arial" charset="0"/>
                <a:ea typeface="ＭＳ Ｐゴシック" charset="0"/>
              </a:defRPr>
            </a:lvl1pPr>
            <a:lvl2pPr marL="742950" indent="-285750" eaLnBrk="0" hangingPunct="0">
              <a:defRPr sz="1200" b="1">
                <a:solidFill>
                  <a:schemeClr val="tx1"/>
                </a:solidFill>
                <a:latin typeface="Arial" charset="0"/>
                <a:ea typeface="ＭＳ Ｐゴシック" charset="0"/>
              </a:defRPr>
            </a:lvl2pPr>
            <a:lvl3pPr marL="1143000" indent="-228600" eaLnBrk="0" hangingPunct="0">
              <a:defRPr sz="1200" b="1">
                <a:solidFill>
                  <a:schemeClr val="tx1"/>
                </a:solidFill>
                <a:latin typeface="Arial" charset="0"/>
                <a:ea typeface="ＭＳ Ｐゴシック" charset="0"/>
              </a:defRPr>
            </a:lvl3pPr>
            <a:lvl4pPr marL="1600200" indent="-228600" eaLnBrk="0" hangingPunct="0">
              <a:defRPr sz="1200" b="1">
                <a:solidFill>
                  <a:schemeClr val="tx1"/>
                </a:solidFill>
                <a:latin typeface="Arial" charset="0"/>
                <a:ea typeface="ＭＳ Ｐゴシック" charset="0"/>
              </a:defRPr>
            </a:lvl4pPr>
            <a:lvl5pPr marL="2057400" indent="-228600" eaLnBrk="0" hangingPunct="0">
              <a:defRPr sz="1200" b="1">
                <a:solidFill>
                  <a:schemeClr val="tx1"/>
                </a:solidFill>
                <a:latin typeface="Arial" charset="0"/>
                <a:ea typeface="ＭＳ Ｐゴシック" charset="0"/>
              </a:defRPr>
            </a:lvl5pPr>
            <a:lvl6pPr marL="2514600" indent="-228600" eaLnBrk="0" fontAlgn="base" hangingPunct="0">
              <a:spcBef>
                <a:spcPct val="0"/>
              </a:spcBef>
              <a:spcAft>
                <a:spcPct val="0"/>
              </a:spcAft>
              <a:defRPr sz="1200" b="1">
                <a:solidFill>
                  <a:schemeClr val="tx1"/>
                </a:solidFill>
                <a:latin typeface="Arial" charset="0"/>
                <a:ea typeface="ＭＳ Ｐゴシック" charset="0"/>
              </a:defRPr>
            </a:lvl6pPr>
            <a:lvl7pPr marL="2971800" indent="-228600" eaLnBrk="0" fontAlgn="base" hangingPunct="0">
              <a:spcBef>
                <a:spcPct val="0"/>
              </a:spcBef>
              <a:spcAft>
                <a:spcPct val="0"/>
              </a:spcAft>
              <a:defRPr sz="1200" b="1">
                <a:solidFill>
                  <a:schemeClr val="tx1"/>
                </a:solidFill>
                <a:latin typeface="Arial" charset="0"/>
                <a:ea typeface="ＭＳ Ｐゴシック" charset="0"/>
              </a:defRPr>
            </a:lvl7pPr>
            <a:lvl8pPr marL="3429000" indent="-228600" eaLnBrk="0" fontAlgn="base" hangingPunct="0">
              <a:spcBef>
                <a:spcPct val="0"/>
              </a:spcBef>
              <a:spcAft>
                <a:spcPct val="0"/>
              </a:spcAft>
              <a:defRPr sz="1200" b="1">
                <a:solidFill>
                  <a:schemeClr val="tx1"/>
                </a:solidFill>
                <a:latin typeface="Arial" charset="0"/>
                <a:ea typeface="ＭＳ Ｐゴシック" charset="0"/>
              </a:defRPr>
            </a:lvl8pPr>
            <a:lvl9pPr marL="3886200" indent="-228600" eaLnBrk="0" fontAlgn="base" hangingPunct="0">
              <a:spcBef>
                <a:spcPct val="0"/>
              </a:spcBef>
              <a:spcAft>
                <a:spcPct val="0"/>
              </a:spcAft>
              <a:defRPr sz="1200" b="1">
                <a:solidFill>
                  <a:schemeClr val="tx1"/>
                </a:solidFill>
                <a:latin typeface="Arial" charset="0"/>
                <a:ea typeface="ＭＳ Ｐゴシック" charset="0"/>
              </a:defRPr>
            </a:lvl9pPr>
          </a:lstStyle>
          <a:p>
            <a:r>
              <a:rPr lang="en-US" sz="2800" b="0" dirty="0">
                <a:solidFill>
                  <a:srgbClr val="4F81BD"/>
                </a:solidFill>
                <a:latin typeface="Calibri" charset="0"/>
                <a:cs typeface="Calibri" charset="0"/>
              </a:rPr>
              <a:t>Calibration Tasks</a:t>
            </a:r>
          </a:p>
        </p:txBody>
      </p:sp>
      <p:sp>
        <p:nvSpPr>
          <p:cNvPr id="3" name="TextBox 2"/>
          <p:cNvSpPr txBox="1"/>
          <p:nvPr/>
        </p:nvSpPr>
        <p:spPr>
          <a:xfrm>
            <a:off x="350617" y="1042497"/>
            <a:ext cx="10622183" cy="4647426"/>
          </a:xfrm>
          <a:prstGeom prst="rect">
            <a:avLst/>
          </a:prstGeom>
          <a:noFill/>
        </p:spPr>
        <p:txBody>
          <a:bodyPr wrap="square" rtlCol="0">
            <a:spAutoFit/>
          </a:bodyPr>
          <a:lstStyle/>
          <a:p>
            <a:r>
              <a:rPr lang="en-US" sz="2000" dirty="0">
                <a:solidFill>
                  <a:srgbClr val="4F81BD"/>
                </a:solidFill>
              </a:rPr>
              <a:t>Standard Calibration Scans:</a:t>
            </a:r>
          </a:p>
          <a:p>
            <a:endParaRPr lang="en-US" sz="2000" dirty="0">
              <a:solidFill>
                <a:srgbClr val="4F81BD"/>
              </a:solidFill>
            </a:endParaRPr>
          </a:p>
          <a:p>
            <a:pPr marL="342900" indent="-342900">
              <a:buFont typeface="Arial" panose="020B0604020202020204" pitchFamily="34" charset="0"/>
              <a:buChar char="•"/>
            </a:pPr>
            <a:r>
              <a:rPr lang="en-US" sz="2000" dirty="0">
                <a:solidFill>
                  <a:srgbClr val="00B050"/>
                </a:solidFill>
              </a:rPr>
              <a:t>Write chip registers</a:t>
            </a:r>
          </a:p>
          <a:p>
            <a:pPr marL="342900" indent="-342900">
              <a:buFont typeface="Arial" panose="020B0604020202020204" pitchFamily="34" charset="0"/>
              <a:buChar char="•"/>
            </a:pPr>
            <a:r>
              <a:rPr lang="en-US" sz="2000" dirty="0">
                <a:solidFill>
                  <a:srgbClr val="4F81BD"/>
                </a:solidFill>
              </a:rPr>
              <a:t>Send software triggers / opcode (PULSE)</a:t>
            </a:r>
          </a:p>
          <a:p>
            <a:pPr marL="342900" indent="-342900">
              <a:buFont typeface="Arial" panose="020B0604020202020204" pitchFamily="34" charset="0"/>
              <a:buChar char="•"/>
            </a:pPr>
            <a:r>
              <a:rPr lang="en-US" sz="2000" dirty="0">
                <a:solidFill>
                  <a:srgbClr val="C00000"/>
                </a:solidFill>
              </a:rPr>
              <a:t>Read data</a:t>
            </a:r>
            <a:r>
              <a:rPr lang="en-US" sz="2000" dirty="0">
                <a:solidFill>
                  <a:srgbClr val="4F81BD"/>
                </a:solidFill>
              </a:rPr>
              <a:t> </a:t>
            </a:r>
          </a:p>
          <a:p>
            <a:pPr marL="342900" indent="-342900">
              <a:buFont typeface="Arial" panose="020B0604020202020204" pitchFamily="34" charset="0"/>
              <a:buChar char="•"/>
            </a:pPr>
            <a:r>
              <a:rPr lang="en-US" sz="2000" dirty="0">
                <a:solidFill>
                  <a:srgbClr val="C00000"/>
                </a:solidFill>
              </a:rPr>
              <a:t>Evaluate in QC</a:t>
            </a:r>
          </a:p>
          <a:p>
            <a:pPr marL="342900" indent="-342900">
              <a:buFont typeface="Arial" panose="020B0604020202020204" pitchFamily="34" charset="0"/>
              <a:buChar char="•"/>
            </a:pPr>
            <a:endParaRPr lang="en-US" sz="2000" dirty="0">
              <a:solidFill>
                <a:srgbClr val="4F81BD"/>
              </a:solidFill>
            </a:endParaRPr>
          </a:p>
          <a:p>
            <a:endParaRPr lang="en-US" sz="2000" dirty="0">
              <a:solidFill>
                <a:srgbClr val="4F81BD"/>
              </a:solidFill>
            </a:endParaRPr>
          </a:p>
          <a:p>
            <a:r>
              <a:rPr lang="en-US" sz="2000" dirty="0">
                <a:solidFill>
                  <a:srgbClr val="4F81BD"/>
                </a:solidFill>
              </a:rPr>
              <a:t>Requirements:</a:t>
            </a:r>
          </a:p>
          <a:p>
            <a:endParaRPr lang="en-US" sz="2000" dirty="0">
              <a:solidFill>
                <a:srgbClr val="4F81BD"/>
              </a:solidFill>
            </a:endParaRPr>
          </a:p>
          <a:p>
            <a:pPr marL="342900" indent="-342900">
              <a:buFont typeface="Arial" panose="020B0604020202020204" pitchFamily="34" charset="0"/>
              <a:buChar char="•"/>
            </a:pPr>
            <a:r>
              <a:rPr lang="en-US" sz="2000" dirty="0">
                <a:solidFill>
                  <a:srgbClr val="4F81BD"/>
                </a:solidFill>
              </a:rPr>
              <a:t>Ability to generate software triggers with fixed frequency</a:t>
            </a:r>
            <a:br>
              <a:rPr lang="en-US" sz="2000" dirty="0">
                <a:solidFill>
                  <a:srgbClr val="4F81BD"/>
                </a:solidFill>
              </a:rPr>
            </a:br>
            <a:r>
              <a:rPr lang="en-US" sz="2000" dirty="0">
                <a:solidFill>
                  <a:srgbClr val="4F81BD"/>
                </a:solidFill>
              </a:rPr>
              <a:t>and in fixed sequence with configuration commands</a:t>
            </a:r>
          </a:p>
          <a:p>
            <a:pPr marL="342900" indent="-342900">
              <a:buFont typeface="Arial" panose="020B0604020202020204" pitchFamily="34" charset="0"/>
              <a:buChar char="•"/>
            </a:pPr>
            <a:r>
              <a:rPr lang="en-US" sz="2000" dirty="0">
                <a:solidFill>
                  <a:srgbClr val="4F81BD"/>
                </a:solidFill>
              </a:rPr>
              <a:t>Events need to be correlated with register writing</a:t>
            </a:r>
            <a:br>
              <a:rPr lang="en-US" sz="2000" dirty="0">
                <a:solidFill>
                  <a:srgbClr val="4F81BD"/>
                </a:solidFill>
              </a:rPr>
            </a:br>
            <a:r>
              <a:rPr lang="en-US" sz="2000" dirty="0">
                <a:solidFill>
                  <a:srgbClr val="4F81BD"/>
                </a:solidFill>
              </a:rPr>
              <a:t>-&gt; 0 data loss / flow control</a:t>
            </a:r>
          </a:p>
          <a:p>
            <a:pPr marL="285750" indent="-285750">
              <a:buFont typeface="Arial" panose="020B0604020202020204" pitchFamily="34" charset="0"/>
              <a:buChar char="•"/>
            </a:pPr>
            <a:endParaRPr lang="en-US" sz="1600" dirty="0"/>
          </a:p>
        </p:txBody>
      </p:sp>
      <p:sp>
        <p:nvSpPr>
          <p:cNvPr id="4" name="Date Placeholder 3"/>
          <p:cNvSpPr>
            <a:spLocks noGrp="1"/>
          </p:cNvSpPr>
          <p:nvPr>
            <p:ph type="dt" sz="half" idx="10"/>
          </p:nvPr>
        </p:nvSpPr>
        <p:spPr/>
        <p:txBody>
          <a:bodyPr/>
          <a:lstStyle/>
          <a:p>
            <a:fld id="{B2A5CEA0-3A74-DA47-9DC4-3218378DC22F}" type="datetime1">
              <a:rPr lang="en-US" smtClean="0"/>
              <a:t>1/29/19</a:t>
            </a:fld>
            <a:endParaRPr lang="en-US" dirty="0"/>
          </a:p>
        </p:txBody>
      </p:sp>
      <p:sp>
        <p:nvSpPr>
          <p:cNvPr id="5" name="Slide Number Placeholder 4"/>
          <p:cNvSpPr>
            <a:spLocks noGrp="1"/>
          </p:cNvSpPr>
          <p:nvPr>
            <p:ph type="sldNum" sz="quarter" idx="12"/>
          </p:nvPr>
        </p:nvSpPr>
        <p:spPr/>
        <p:txBody>
          <a:bodyPr/>
          <a:lstStyle/>
          <a:p>
            <a:fld id="{B7F62631-D247-0E44-B808-5D23CBBA66F7}" type="slidenum">
              <a:rPr lang="en-US" smtClean="0"/>
              <a:t>15</a:t>
            </a:fld>
            <a:endParaRPr lang="en-US"/>
          </a:p>
        </p:txBody>
      </p:sp>
      <p:sp>
        <p:nvSpPr>
          <p:cNvPr id="6" name="Rounded Rectangle 5">
            <a:extLst>
              <a:ext uri="{FF2B5EF4-FFF2-40B4-BE49-F238E27FC236}">
                <a16:creationId xmlns:a16="http://schemas.microsoft.com/office/drawing/2014/main" id="{E052C203-9488-3F42-9FFA-612EA158ACB3}"/>
              </a:ext>
            </a:extLst>
          </p:cNvPr>
          <p:cNvSpPr/>
          <p:nvPr/>
        </p:nvSpPr>
        <p:spPr>
          <a:xfrm>
            <a:off x="8320036" y="5374457"/>
            <a:ext cx="1316334" cy="773723"/>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RU</a:t>
            </a:r>
          </a:p>
        </p:txBody>
      </p:sp>
      <p:sp>
        <p:nvSpPr>
          <p:cNvPr id="7" name="Rounded Rectangle 6">
            <a:extLst>
              <a:ext uri="{FF2B5EF4-FFF2-40B4-BE49-F238E27FC236}">
                <a16:creationId xmlns:a16="http://schemas.microsoft.com/office/drawing/2014/main" id="{5B4A5199-5840-FE43-812A-349F29DCD7A2}"/>
              </a:ext>
            </a:extLst>
          </p:cNvPr>
          <p:cNvSpPr/>
          <p:nvPr/>
        </p:nvSpPr>
        <p:spPr>
          <a:xfrm>
            <a:off x="8320036" y="4225309"/>
            <a:ext cx="1316334" cy="803868"/>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CRU</a:t>
            </a:r>
          </a:p>
        </p:txBody>
      </p:sp>
      <p:sp>
        <p:nvSpPr>
          <p:cNvPr id="8" name="Rounded Rectangle 7">
            <a:extLst>
              <a:ext uri="{FF2B5EF4-FFF2-40B4-BE49-F238E27FC236}">
                <a16:creationId xmlns:a16="http://schemas.microsoft.com/office/drawing/2014/main" id="{74B2A005-3837-5446-95CA-43B664AB329B}"/>
              </a:ext>
            </a:extLst>
          </p:cNvPr>
          <p:cNvSpPr/>
          <p:nvPr/>
        </p:nvSpPr>
        <p:spPr>
          <a:xfrm>
            <a:off x="7431110" y="3073286"/>
            <a:ext cx="1321004" cy="806743"/>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a:t>readout</a:t>
            </a:r>
            <a:endParaRPr lang="en-US" sz="1800" dirty="0"/>
          </a:p>
        </p:txBody>
      </p:sp>
      <p:sp>
        <p:nvSpPr>
          <p:cNvPr id="9" name="Rounded Rectangle 8">
            <a:extLst>
              <a:ext uri="{FF2B5EF4-FFF2-40B4-BE49-F238E27FC236}">
                <a16:creationId xmlns:a16="http://schemas.microsoft.com/office/drawing/2014/main" id="{27C8B555-6E69-964F-ACC0-B879416636B5}"/>
              </a:ext>
            </a:extLst>
          </p:cNvPr>
          <p:cNvSpPr/>
          <p:nvPr/>
        </p:nvSpPr>
        <p:spPr>
          <a:xfrm>
            <a:off x="9120468" y="3073286"/>
            <a:ext cx="1324298" cy="806743"/>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ALF</a:t>
            </a:r>
          </a:p>
        </p:txBody>
      </p:sp>
      <p:sp>
        <p:nvSpPr>
          <p:cNvPr id="10" name="Rounded Rectangle 9">
            <a:extLst>
              <a:ext uri="{FF2B5EF4-FFF2-40B4-BE49-F238E27FC236}">
                <a16:creationId xmlns:a16="http://schemas.microsoft.com/office/drawing/2014/main" id="{3CEDBBB2-5EED-0845-96E7-ABB822890A4B}"/>
              </a:ext>
            </a:extLst>
          </p:cNvPr>
          <p:cNvSpPr/>
          <p:nvPr/>
        </p:nvSpPr>
        <p:spPr>
          <a:xfrm>
            <a:off x="7431110" y="2028170"/>
            <a:ext cx="1321004" cy="763058"/>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a:t>Event Building</a:t>
            </a:r>
          </a:p>
        </p:txBody>
      </p:sp>
      <p:sp>
        <p:nvSpPr>
          <p:cNvPr id="11" name="Rounded Rectangle 10">
            <a:extLst>
              <a:ext uri="{FF2B5EF4-FFF2-40B4-BE49-F238E27FC236}">
                <a16:creationId xmlns:a16="http://schemas.microsoft.com/office/drawing/2014/main" id="{4F30E366-F375-9744-8867-2D18489DFF72}"/>
              </a:ext>
            </a:extLst>
          </p:cNvPr>
          <p:cNvSpPr/>
          <p:nvPr/>
        </p:nvSpPr>
        <p:spPr>
          <a:xfrm>
            <a:off x="9120468" y="2035328"/>
            <a:ext cx="1324298" cy="763058"/>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FRED</a:t>
            </a:r>
          </a:p>
        </p:txBody>
      </p:sp>
      <p:sp>
        <p:nvSpPr>
          <p:cNvPr id="12" name="Rounded Rectangle 11">
            <a:extLst>
              <a:ext uri="{FF2B5EF4-FFF2-40B4-BE49-F238E27FC236}">
                <a16:creationId xmlns:a16="http://schemas.microsoft.com/office/drawing/2014/main" id="{725D7354-5BD2-254F-B23B-0BBFFF5AE222}"/>
              </a:ext>
            </a:extLst>
          </p:cNvPr>
          <p:cNvSpPr/>
          <p:nvPr/>
        </p:nvSpPr>
        <p:spPr>
          <a:xfrm>
            <a:off x="7431110" y="1300627"/>
            <a:ext cx="1321004" cy="433589"/>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QC</a:t>
            </a:r>
          </a:p>
        </p:txBody>
      </p:sp>
      <p:sp>
        <p:nvSpPr>
          <p:cNvPr id="13" name="Rounded Rectangle 12">
            <a:extLst>
              <a:ext uri="{FF2B5EF4-FFF2-40B4-BE49-F238E27FC236}">
                <a16:creationId xmlns:a16="http://schemas.microsoft.com/office/drawing/2014/main" id="{DF2CC4A0-93E3-294A-832C-102AF7B50C0E}"/>
              </a:ext>
            </a:extLst>
          </p:cNvPr>
          <p:cNvSpPr/>
          <p:nvPr/>
        </p:nvSpPr>
        <p:spPr>
          <a:xfrm>
            <a:off x="9120468" y="1276029"/>
            <a:ext cx="1324298" cy="43359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a:t>WinCC/ECS</a:t>
            </a:r>
          </a:p>
        </p:txBody>
      </p:sp>
      <p:cxnSp>
        <p:nvCxnSpPr>
          <p:cNvPr id="21" name="Elbow Connector 20">
            <a:extLst>
              <a:ext uri="{FF2B5EF4-FFF2-40B4-BE49-F238E27FC236}">
                <a16:creationId xmlns:a16="http://schemas.microsoft.com/office/drawing/2014/main" id="{BD3C24EB-B1EC-4E40-9A9D-08003C52F9C5}"/>
              </a:ext>
            </a:extLst>
          </p:cNvPr>
          <p:cNvCxnSpPr>
            <a:stCxn id="7" idx="1"/>
            <a:endCxn id="8" idx="2"/>
          </p:cNvCxnSpPr>
          <p:nvPr/>
        </p:nvCxnSpPr>
        <p:spPr>
          <a:xfrm rot="10800000">
            <a:off x="8091612" y="3880029"/>
            <a:ext cx="228424" cy="747214"/>
          </a:xfrm>
          <a:prstGeom prst="bentConnector2">
            <a:avLst/>
          </a:prstGeom>
          <a:ln>
            <a:solidFill>
              <a:srgbClr val="C00000"/>
            </a:solidFill>
            <a:tailEnd type="triangle"/>
          </a:ln>
        </p:spPr>
        <p:style>
          <a:lnRef idx="2">
            <a:schemeClr val="accent1"/>
          </a:lnRef>
          <a:fillRef idx="0">
            <a:schemeClr val="accent1"/>
          </a:fillRef>
          <a:effectRef idx="1">
            <a:schemeClr val="accent1"/>
          </a:effectRef>
          <a:fontRef idx="minor">
            <a:schemeClr val="tx1"/>
          </a:fontRef>
        </p:style>
      </p:cxnSp>
      <p:cxnSp>
        <p:nvCxnSpPr>
          <p:cNvPr id="23" name="Straight Arrow Connector 22">
            <a:extLst>
              <a:ext uri="{FF2B5EF4-FFF2-40B4-BE49-F238E27FC236}">
                <a16:creationId xmlns:a16="http://schemas.microsoft.com/office/drawing/2014/main" id="{3385057C-9516-4E43-8CFF-A5860BCD07DE}"/>
              </a:ext>
            </a:extLst>
          </p:cNvPr>
          <p:cNvCxnSpPr>
            <a:stCxn id="8" idx="0"/>
            <a:endCxn id="10" idx="2"/>
          </p:cNvCxnSpPr>
          <p:nvPr/>
        </p:nvCxnSpPr>
        <p:spPr>
          <a:xfrm flipV="1">
            <a:off x="8091612" y="2791228"/>
            <a:ext cx="0" cy="282058"/>
          </a:xfrm>
          <a:prstGeom prst="straightConnector1">
            <a:avLst/>
          </a:prstGeom>
          <a:ln>
            <a:solidFill>
              <a:srgbClr val="C00000"/>
            </a:solidFill>
            <a:tailEnd type="triangle"/>
          </a:ln>
        </p:spPr>
        <p:style>
          <a:lnRef idx="2">
            <a:schemeClr val="accent1"/>
          </a:lnRef>
          <a:fillRef idx="0">
            <a:schemeClr val="accent1"/>
          </a:fillRef>
          <a:effectRef idx="1">
            <a:schemeClr val="accent1"/>
          </a:effectRef>
          <a:fontRef idx="minor">
            <a:schemeClr val="tx1"/>
          </a:fontRef>
        </p:style>
      </p:cxnSp>
      <p:cxnSp>
        <p:nvCxnSpPr>
          <p:cNvPr id="25" name="Straight Arrow Connector 24">
            <a:extLst>
              <a:ext uri="{FF2B5EF4-FFF2-40B4-BE49-F238E27FC236}">
                <a16:creationId xmlns:a16="http://schemas.microsoft.com/office/drawing/2014/main" id="{89283468-6521-1A42-8BFD-7BC9BF241E89}"/>
              </a:ext>
            </a:extLst>
          </p:cNvPr>
          <p:cNvCxnSpPr>
            <a:cxnSpLocks/>
            <a:stCxn id="10" idx="0"/>
            <a:endCxn id="12" idx="2"/>
          </p:cNvCxnSpPr>
          <p:nvPr/>
        </p:nvCxnSpPr>
        <p:spPr>
          <a:xfrm flipV="1">
            <a:off x="8091612" y="1734216"/>
            <a:ext cx="0" cy="293954"/>
          </a:xfrm>
          <a:prstGeom prst="straightConnector1">
            <a:avLst/>
          </a:prstGeom>
          <a:ln>
            <a:solidFill>
              <a:srgbClr val="C00000"/>
            </a:solidFill>
            <a:tailEnd type="triangle"/>
          </a:ln>
        </p:spPr>
        <p:style>
          <a:lnRef idx="2">
            <a:schemeClr val="accent1"/>
          </a:lnRef>
          <a:fillRef idx="0">
            <a:schemeClr val="accent1"/>
          </a:fillRef>
          <a:effectRef idx="1">
            <a:schemeClr val="accent1"/>
          </a:effectRef>
          <a:fontRef idx="minor">
            <a:schemeClr val="tx1"/>
          </a:fontRef>
        </p:style>
      </p:cxnSp>
      <p:cxnSp>
        <p:nvCxnSpPr>
          <p:cNvPr id="29" name="Straight Arrow Connector 28">
            <a:extLst>
              <a:ext uri="{FF2B5EF4-FFF2-40B4-BE49-F238E27FC236}">
                <a16:creationId xmlns:a16="http://schemas.microsoft.com/office/drawing/2014/main" id="{9026FB5F-3C2E-0446-8D89-E947D1929AA0}"/>
              </a:ext>
            </a:extLst>
          </p:cNvPr>
          <p:cNvCxnSpPr>
            <a:stCxn id="11" idx="0"/>
            <a:endCxn id="13" idx="2"/>
          </p:cNvCxnSpPr>
          <p:nvPr/>
        </p:nvCxnSpPr>
        <p:spPr>
          <a:xfrm flipV="1">
            <a:off x="9782617" y="1709619"/>
            <a:ext cx="0" cy="325709"/>
          </a:xfrm>
          <a:prstGeom prst="straightConnector1">
            <a:avLst/>
          </a:prstGeom>
          <a:ln>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16" name="Straight Arrow Connector 15">
            <a:extLst>
              <a:ext uri="{FF2B5EF4-FFF2-40B4-BE49-F238E27FC236}">
                <a16:creationId xmlns:a16="http://schemas.microsoft.com/office/drawing/2014/main" id="{FC95E508-1D4B-6945-A934-32C700F0BFA6}"/>
              </a:ext>
            </a:extLst>
          </p:cNvPr>
          <p:cNvCxnSpPr>
            <a:stCxn id="11" idx="2"/>
            <a:endCxn id="9" idx="0"/>
          </p:cNvCxnSpPr>
          <p:nvPr/>
        </p:nvCxnSpPr>
        <p:spPr>
          <a:xfrm>
            <a:off x="9782617" y="2798386"/>
            <a:ext cx="0" cy="274900"/>
          </a:xfrm>
          <a:prstGeom prst="straightConnector1">
            <a:avLst/>
          </a:prstGeom>
          <a:ln>
            <a:solidFill>
              <a:srgbClr val="00B050"/>
            </a:solidFill>
            <a:tailEnd type="triangle"/>
          </a:ln>
        </p:spPr>
        <p:style>
          <a:lnRef idx="2">
            <a:schemeClr val="accent1"/>
          </a:lnRef>
          <a:fillRef idx="0">
            <a:schemeClr val="accent1"/>
          </a:fillRef>
          <a:effectRef idx="1">
            <a:schemeClr val="accent1"/>
          </a:effectRef>
          <a:fontRef idx="minor">
            <a:schemeClr val="tx1"/>
          </a:fontRef>
        </p:style>
      </p:cxnSp>
      <p:cxnSp>
        <p:nvCxnSpPr>
          <p:cNvPr id="19" name="Elbow Connector 18">
            <a:extLst>
              <a:ext uri="{FF2B5EF4-FFF2-40B4-BE49-F238E27FC236}">
                <a16:creationId xmlns:a16="http://schemas.microsoft.com/office/drawing/2014/main" id="{8C6C2830-4DD0-4247-A936-8BF0A133D977}"/>
              </a:ext>
            </a:extLst>
          </p:cNvPr>
          <p:cNvCxnSpPr>
            <a:stCxn id="9" idx="2"/>
            <a:endCxn id="7" idx="3"/>
          </p:cNvCxnSpPr>
          <p:nvPr/>
        </p:nvCxnSpPr>
        <p:spPr>
          <a:xfrm rot="5400000">
            <a:off x="9335887" y="4180513"/>
            <a:ext cx="747214" cy="146247"/>
          </a:xfrm>
          <a:prstGeom prst="bentConnector2">
            <a:avLst/>
          </a:prstGeom>
          <a:ln>
            <a:solidFill>
              <a:srgbClr val="00B050"/>
            </a:solidFill>
            <a:tailEnd type="triangle"/>
          </a:ln>
        </p:spPr>
        <p:style>
          <a:lnRef idx="2">
            <a:schemeClr val="accent1"/>
          </a:lnRef>
          <a:fillRef idx="0">
            <a:schemeClr val="accent1"/>
          </a:fillRef>
          <a:effectRef idx="1">
            <a:schemeClr val="accent1"/>
          </a:effectRef>
          <a:fontRef idx="minor">
            <a:schemeClr val="tx1"/>
          </a:fontRef>
        </p:style>
      </p:cxnSp>
      <p:cxnSp>
        <p:nvCxnSpPr>
          <p:cNvPr id="22" name="Straight Arrow Connector 21">
            <a:extLst>
              <a:ext uri="{FF2B5EF4-FFF2-40B4-BE49-F238E27FC236}">
                <a16:creationId xmlns:a16="http://schemas.microsoft.com/office/drawing/2014/main" id="{C3C2B998-7FD6-8347-8004-0384C50B29E6}"/>
              </a:ext>
            </a:extLst>
          </p:cNvPr>
          <p:cNvCxnSpPr/>
          <p:nvPr/>
        </p:nvCxnSpPr>
        <p:spPr>
          <a:xfrm>
            <a:off x="9236379" y="5029177"/>
            <a:ext cx="0" cy="345280"/>
          </a:xfrm>
          <a:prstGeom prst="straightConnector1">
            <a:avLst/>
          </a:prstGeom>
          <a:ln>
            <a:solidFill>
              <a:srgbClr val="15A548"/>
            </a:solidFill>
            <a:tailEnd type="triangle"/>
          </a:ln>
        </p:spPr>
        <p:style>
          <a:lnRef idx="2">
            <a:schemeClr val="accent1"/>
          </a:lnRef>
          <a:fillRef idx="0">
            <a:schemeClr val="accent1"/>
          </a:fillRef>
          <a:effectRef idx="1">
            <a:schemeClr val="accent1"/>
          </a:effectRef>
          <a:fontRef idx="minor">
            <a:schemeClr val="tx1"/>
          </a:fontRef>
        </p:style>
      </p:cxnSp>
      <p:cxnSp>
        <p:nvCxnSpPr>
          <p:cNvPr id="26" name="Straight Arrow Connector 25">
            <a:extLst>
              <a:ext uri="{FF2B5EF4-FFF2-40B4-BE49-F238E27FC236}">
                <a16:creationId xmlns:a16="http://schemas.microsoft.com/office/drawing/2014/main" id="{60FEE029-5F48-9047-B10E-AF89E755D70A}"/>
              </a:ext>
            </a:extLst>
          </p:cNvPr>
          <p:cNvCxnSpPr/>
          <p:nvPr/>
        </p:nvCxnSpPr>
        <p:spPr>
          <a:xfrm flipV="1">
            <a:off x="8752114" y="5029177"/>
            <a:ext cx="0" cy="345280"/>
          </a:xfrm>
          <a:prstGeom prst="straightConnector1">
            <a:avLst/>
          </a:prstGeom>
          <a:ln>
            <a:solidFill>
              <a:srgbClr val="C00000"/>
            </a:solidFill>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5377680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4"/>
          <p:cNvSpPr txBox="1">
            <a:spLocks noChangeArrowheads="1"/>
          </p:cNvSpPr>
          <p:nvPr/>
        </p:nvSpPr>
        <p:spPr bwMode="auto">
          <a:xfrm>
            <a:off x="288001" y="93600"/>
            <a:ext cx="3348609" cy="523220"/>
          </a:xfrm>
          <a:prstGeom prst="rect">
            <a:avLst/>
          </a:prstGeom>
          <a:noFill/>
          <a:ln>
            <a:noFill/>
          </a:ln>
        </p:spPr>
        <p:txBody>
          <a:bodyPr wrap="none">
            <a:spAutoFit/>
          </a:bodyPr>
          <a:lstStyle>
            <a:lvl1pPr eaLnBrk="0" hangingPunct="0">
              <a:defRPr sz="1200" b="1">
                <a:solidFill>
                  <a:schemeClr val="tx1"/>
                </a:solidFill>
                <a:latin typeface="Arial" charset="0"/>
                <a:ea typeface="ＭＳ Ｐゴシック" charset="0"/>
              </a:defRPr>
            </a:lvl1pPr>
            <a:lvl2pPr marL="742950" indent="-285750" eaLnBrk="0" hangingPunct="0">
              <a:defRPr sz="1200" b="1">
                <a:solidFill>
                  <a:schemeClr val="tx1"/>
                </a:solidFill>
                <a:latin typeface="Arial" charset="0"/>
                <a:ea typeface="ＭＳ Ｐゴシック" charset="0"/>
              </a:defRPr>
            </a:lvl2pPr>
            <a:lvl3pPr marL="1143000" indent="-228600" eaLnBrk="0" hangingPunct="0">
              <a:defRPr sz="1200" b="1">
                <a:solidFill>
                  <a:schemeClr val="tx1"/>
                </a:solidFill>
                <a:latin typeface="Arial" charset="0"/>
                <a:ea typeface="ＭＳ Ｐゴシック" charset="0"/>
              </a:defRPr>
            </a:lvl3pPr>
            <a:lvl4pPr marL="1600200" indent="-228600" eaLnBrk="0" hangingPunct="0">
              <a:defRPr sz="1200" b="1">
                <a:solidFill>
                  <a:schemeClr val="tx1"/>
                </a:solidFill>
                <a:latin typeface="Arial" charset="0"/>
                <a:ea typeface="ＭＳ Ｐゴシック" charset="0"/>
              </a:defRPr>
            </a:lvl4pPr>
            <a:lvl5pPr marL="2057400" indent="-228600" eaLnBrk="0" hangingPunct="0">
              <a:defRPr sz="1200" b="1">
                <a:solidFill>
                  <a:schemeClr val="tx1"/>
                </a:solidFill>
                <a:latin typeface="Arial" charset="0"/>
                <a:ea typeface="ＭＳ Ｐゴシック" charset="0"/>
              </a:defRPr>
            </a:lvl5pPr>
            <a:lvl6pPr marL="2514600" indent="-228600" eaLnBrk="0" fontAlgn="base" hangingPunct="0">
              <a:spcBef>
                <a:spcPct val="0"/>
              </a:spcBef>
              <a:spcAft>
                <a:spcPct val="0"/>
              </a:spcAft>
              <a:defRPr sz="1200" b="1">
                <a:solidFill>
                  <a:schemeClr val="tx1"/>
                </a:solidFill>
                <a:latin typeface="Arial" charset="0"/>
                <a:ea typeface="ＭＳ Ｐゴシック" charset="0"/>
              </a:defRPr>
            </a:lvl6pPr>
            <a:lvl7pPr marL="2971800" indent="-228600" eaLnBrk="0" fontAlgn="base" hangingPunct="0">
              <a:spcBef>
                <a:spcPct val="0"/>
              </a:spcBef>
              <a:spcAft>
                <a:spcPct val="0"/>
              </a:spcAft>
              <a:defRPr sz="1200" b="1">
                <a:solidFill>
                  <a:schemeClr val="tx1"/>
                </a:solidFill>
                <a:latin typeface="Arial" charset="0"/>
                <a:ea typeface="ＭＳ Ｐゴシック" charset="0"/>
              </a:defRPr>
            </a:lvl7pPr>
            <a:lvl8pPr marL="3429000" indent="-228600" eaLnBrk="0" fontAlgn="base" hangingPunct="0">
              <a:spcBef>
                <a:spcPct val="0"/>
              </a:spcBef>
              <a:spcAft>
                <a:spcPct val="0"/>
              </a:spcAft>
              <a:defRPr sz="1200" b="1">
                <a:solidFill>
                  <a:schemeClr val="tx1"/>
                </a:solidFill>
                <a:latin typeface="Arial" charset="0"/>
                <a:ea typeface="ＭＳ Ｐゴシック" charset="0"/>
              </a:defRPr>
            </a:lvl8pPr>
            <a:lvl9pPr marL="3886200" indent="-228600" eaLnBrk="0" fontAlgn="base" hangingPunct="0">
              <a:spcBef>
                <a:spcPct val="0"/>
              </a:spcBef>
              <a:spcAft>
                <a:spcPct val="0"/>
              </a:spcAft>
              <a:defRPr sz="1200" b="1">
                <a:solidFill>
                  <a:schemeClr val="tx1"/>
                </a:solidFill>
                <a:latin typeface="Arial" charset="0"/>
                <a:ea typeface="ＭＳ Ｐゴシック" charset="0"/>
              </a:defRPr>
            </a:lvl9pPr>
          </a:lstStyle>
          <a:p>
            <a:r>
              <a:rPr lang="en-US" sz="2800" b="0" dirty="0">
                <a:solidFill>
                  <a:srgbClr val="4F81BD"/>
                </a:solidFill>
                <a:latin typeface="Calibri" charset="0"/>
                <a:cs typeface="Calibri" charset="0"/>
              </a:rPr>
              <a:t>Calibration Procedure</a:t>
            </a:r>
          </a:p>
        </p:txBody>
      </p:sp>
      <p:sp>
        <p:nvSpPr>
          <p:cNvPr id="3" name="TextBox 2"/>
          <p:cNvSpPr txBox="1"/>
          <p:nvPr/>
        </p:nvSpPr>
        <p:spPr>
          <a:xfrm>
            <a:off x="350617" y="1042497"/>
            <a:ext cx="10622183" cy="4708981"/>
          </a:xfrm>
          <a:prstGeom prst="rect">
            <a:avLst/>
          </a:prstGeom>
          <a:noFill/>
        </p:spPr>
        <p:txBody>
          <a:bodyPr wrap="square" rtlCol="0">
            <a:spAutoFit/>
          </a:bodyPr>
          <a:lstStyle/>
          <a:p>
            <a:r>
              <a:rPr lang="en-US" sz="2000" dirty="0">
                <a:solidFill>
                  <a:srgbClr val="4F81BD"/>
                </a:solidFill>
              </a:rPr>
              <a:t>Minimal Calibration Procedure (Outside data taking / machine development?):</a:t>
            </a:r>
          </a:p>
          <a:p>
            <a:endParaRPr lang="en-US" sz="2000" dirty="0">
              <a:solidFill>
                <a:srgbClr val="4F81BD"/>
              </a:solidFill>
            </a:endParaRPr>
          </a:p>
          <a:p>
            <a:endParaRPr lang="en-US" sz="2000" dirty="0">
              <a:solidFill>
                <a:srgbClr val="4F81BD"/>
              </a:solidFill>
            </a:endParaRPr>
          </a:p>
          <a:p>
            <a:endParaRPr lang="en-US" sz="2000" dirty="0">
              <a:solidFill>
                <a:srgbClr val="4F81BD"/>
              </a:solidFill>
            </a:endParaRPr>
          </a:p>
          <a:p>
            <a:endParaRPr lang="en-US" sz="2000" dirty="0">
              <a:solidFill>
                <a:srgbClr val="4F81BD"/>
              </a:solidFill>
            </a:endParaRPr>
          </a:p>
          <a:p>
            <a:endParaRPr lang="en-US" sz="2000" dirty="0">
              <a:solidFill>
                <a:srgbClr val="4F81BD"/>
              </a:solidFill>
            </a:endParaRPr>
          </a:p>
          <a:p>
            <a:endParaRPr lang="en-US" sz="2000" dirty="0">
              <a:solidFill>
                <a:srgbClr val="4F81BD"/>
              </a:solidFill>
            </a:endParaRPr>
          </a:p>
          <a:p>
            <a:endParaRPr lang="en-US" sz="2000" dirty="0">
              <a:solidFill>
                <a:srgbClr val="4F81BD"/>
              </a:solidFill>
            </a:endParaRPr>
          </a:p>
          <a:p>
            <a:endParaRPr lang="en-US" sz="2000" dirty="0">
              <a:solidFill>
                <a:srgbClr val="4F81BD"/>
              </a:solidFill>
            </a:endParaRPr>
          </a:p>
          <a:p>
            <a:endParaRPr lang="en-US" sz="2000" dirty="0">
              <a:solidFill>
                <a:srgbClr val="4F81BD"/>
              </a:solidFill>
            </a:endParaRPr>
          </a:p>
          <a:p>
            <a:endParaRPr lang="en-US" sz="2000" dirty="0">
              <a:solidFill>
                <a:srgbClr val="4F81BD"/>
              </a:solidFill>
            </a:endParaRPr>
          </a:p>
          <a:p>
            <a:r>
              <a:rPr lang="en-US" sz="2000" dirty="0">
                <a:solidFill>
                  <a:srgbClr val="4F81BD"/>
                </a:solidFill>
              </a:rPr>
              <a:t>e.g. Threshold scan: 	512 x 50 </a:t>
            </a:r>
            <a:r>
              <a:rPr lang="en-US" sz="2000" dirty="0" err="1">
                <a:solidFill>
                  <a:srgbClr val="4F81BD"/>
                </a:solidFill>
              </a:rPr>
              <a:t>Config</a:t>
            </a:r>
            <a:r>
              <a:rPr lang="en-US" sz="2000" dirty="0">
                <a:solidFill>
                  <a:srgbClr val="4F81BD"/>
                </a:solidFill>
              </a:rPr>
              <a:t> commands, 512 x 2500 Triggers / Pulse commands</a:t>
            </a:r>
          </a:p>
          <a:p>
            <a:r>
              <a:rPr lang="en-US" sz="2000" dirty="0">
                <a:solidFill>
                  <a:srgbClr val="4F81BD"/>
                </a:solidFill>
              </a:rPr>
              <a:t>				With broadcast: 	~ 100k </a:t>
            </a:r>
            <a:r>
              <a:rPr lang="en-US" sz="2000" dirty="0" err="1">
                <a:solidFill>
                  <a:srgbClr val="4F81BD"/>
                </a:solidFill>
              </a:rPr>
              <a:t>Config</a:t>
            </a:r>
            <a:r>
              <a:rPr lang="en-US" sz="2000" dirty="0">
                <a:solidFill>
                  <a:srgbClr val="4F81BD"/>
                </a:solidFill>
              </a:rPr>
              <a:t> commands / OL Stave </a:t>
            </a:r>
          </a:p>
          <a:p>
            <a:r>
              <a:rPr lang="en-US" sz="2000" dirty="0">
                <a:solidFill>
                  <a:srgbClr val="4F81BD"/>
                </a:solidFill>
              </a:rPr>
              <a:t>							~ 5M Pulse commands </a:t>
            </a:r>
            <a:br>
              <a:rPr lang="en-US" sz="2000" dirty="0">
                <a:solidFill>
                  <a:srgbClr val="4F81BD"/>
                </a:solidFill>
              </a:rPr>
            </a:br>
            <a:r>
              <a:rPr lang="en-US" sz="2000" dirty="0">
                <a:solidFill>
                  <a:srgbClr val="4F81BD"/>
                </a:solidFill>
              </a:rPr>
              <a:t>							(Counting each control interface separately)</a:t>
            </a:r>
          </a:p>
        </p:txBody>
      </p:sp>
      <p:sp>
        <p:nvSpPr>
          <p:cNvPr id="4" name="Date Placeholder 3"/>
          <p:cNvSpPr>
            <a:spLocks noGrp="1"/>
          </p:cNvSpPr>
          <p:nvPr>
            <p:ph type="dt" sz="half" idx="10"/>
          </p:nvPr>
        </p:nvSpPr>
        <p:spPr/>
        <p:txBody>
          <a:bodyPr/>
          <a:lstStyle/>
          <a:p>
            <a:fld id="{B2A5CEA0-3A74-DA47-9DC4-3218378DC22F}" type="datetime1">
              <a:rPr lang="en-US" smtClean="0"/>
              <a:t>1/29/19</a:t>
            </a:fld>
            <a:endParaRPr lang="en-US" dirty="0"/>
          </a:p>
        </p:txBody>
      </p:sp>
      <p:sp>
        <p:nvSpPr>
          <p:cNvPr id="5" name="Slide Number Placeholder 4"/>
          <p:cNvSpPr>
            <a:spLocks noGrp="1"/>
          </p:cNvSpPr>
          <p:nvPr>
            <p:ph type="sldNum" sz="quarter" idx="12"/>
          </p:nvPr>
        </p:nvSpPr>
        <p:spPr/>
        <p:txBody>
          <a:bodyPr/>
          <a:lstStyle/>
          <a:p>
            <a:fld id="{B7F62631-D247-0E44-B808-5D23CBBA66F7}" type="slidenum">
              <a:rPr lang="en-US" smtClean="0"/>
              <a:t>16</a:t>
            </a:fld>
            <a:endParaRPr lang="en-US" dirty="0"/>
          </a:p>
        </p:txBody>
      </p:sp>
      <p:graphicFrame>
        <p:nvGraphicFramePr>
          <p:cNvPr id="6" name="Table 5">
            <a:extLst>
              <a:ext uri="{FF2B5EF4-FFF2-40B4-BE49-F238E27FC236}">
                <a16:creationId xmlns:a16="http://schemas.microsoft.com/office/drawing/2014/main" id="{81B1945F-D84E-F642-A4C6-6AD4F9019959}"/>
              </a:ext>
            </a:extLst>
          </p:cNvPr>
          <p:cNvGraphicFramePr>
            <a:graphicFrameLocks noGrp="1"/>
          </p:cNvGraphicFramePr>
          <p:nvPr>
            <p:extLst/>
          </p:nvPr>
        </p:nvGraphicFramePr>
        <p:xfrm>
          <a:off x="957430" y="1529470"/>
          <a:ext cx="9767942" cy="2641600"/>
        </p:xfrm>
        <a:graphic>
          <a:graphicData uri="http://schemas.openxmlformats.org/drawingml/2006/table">
            <a:tbl>
              <a:tblPr firstRow="1" bandRow="1">
                <a:tableStyleId>{5C22544A-7EE6-4342-B048-85BDC9FD1C3A}</a:tableStyleId>
              </a:tblPr>
              <a:tblGrid>
                <a:gridCol w="1453680">
                  <a:extLst>
                    <a:ext uri="{9D8B030D-6E8A-4147-A177-3AD203B41FA5}">
                      <a16:colId xmlns:a16="http://schemas.microsoft.com/office/drawing/2014/main" val="1809970084"/>
                    </a:ext>
                  </a:extLst>
                </a:gridCol>
                <a:gridCol w="749862">
                  <a:extLst>
                    <a:ext uri="{9D8B030D-6E8A-4147-A177-3AD203B41FA5}">
                      <a16:colId xmlns:a16="http://schemas.microsoft.com/office/drawing/2014/main" val="2437187947"/>
                    </a:ext>
                  </a:extLst>
                </a:gridCol>
                <a:gridCol w="1763303">
                  <a:extLst>
                    <a:ext uri="{9D8B030D-6E8A-4147-A177-3AD203B41FA5}">
                      <a16:colId xmlns:a16="http://schemas.microsoft.com/office/drawing/2014/main" val="1848961293"/>
                    </a:ext>
                  </a:extLst>
                </a:gridCol>
                <a:gridCol w="1381214">
                  <a:extLst>
                    <a:ext uri="{9D8B030D-6E8A-4147-A177-3AD203B41FA5}">
                      <a16:colId xmlns:a16="http://schemas.microsoft.com/office/drawing/2014/main" val="251753224"/>
                    </a:ext>
                  </a:extLst>
                </a:gridCol>
                <a:gridCol w="1945626">
                  <a:extLst>
                    <a:ext uri="{9D8B030D-6E8A-4147-A177-3AD203B41FA5}">
                      <a16:colId xmlns:a16="http://schemas.microsoft.com/office/drawing/2014/main" val="3088334695"/>
                    </a:ext>
                  </a:extLst>
                </a:gridCol>
                <a:gridCol w="2474257">
                  <a:extLst>
                    <a:ext uri="{9D8B030D-6E8A-4147-A177-3AD203B41FA5}">
                      <a16:colId xmlns:a16="http://schemas.microsoft.com/office/drawing/2014/main" val="1519051897"/>
                    </a:ext>
                  </a:extLst>
                </a:gridCol>
              </a:tblGrid>
              <a:tr h="370840">
                <a:tc>
                  <a:txBody>
                    <a:bodyPr/>
                    <a:lstStyle/>
                    <a:p>
                      <a:r>
                        <a:rPr lang="en-US" sz="1600" b="0" dirty="0"/>
                        <a:t>Scan</a:t>
                      </a:r>
                    </a:p>
                  </a:txBody>
                  <a:tcPr/>
                </a:tc>
                <a:tc>
                  <a:txBody>
                    <a:bodyPr/>
                    <a:lstStyle/>
                    <a:p>
                      <a:r>
                        <a:rPr lang="en-US" sz="1600" b="0" dirty="0"/>
                        <a:t>Rows</a:t>
                      </a:r>
                    </a:p>
                  </a:txBody>
                  <a:tcPr/>
                </a:tc>
                <a:tc>
                  <a:txBody>
                    <a:bodyPr/>
                    <a:lstStyle/>
                    <a:p>
                      <a:r>
                        <a:rPr lang="en-US" sz="1600" b="0" dirty="0"/>
                        <a:t>Config </a:t>
                      </a:r>
                      <a:r>
                        <a:rPr lang="en-US" sz="1600" b="0" dirty="0" err="1"/>
                        <a:t>cmds</a:t>
                      </a:r>
                      <a:r>
                        <a:rPr lang="en-US" sz="1600" b="0" dirty="0"/>
                        <a:t> / row</a:t>
                      </a:r>
                    </a:p>
                  </a:txBody>
                  <a:tcPr/>
                </a:tc>
                <a:tc>
                  <a:txBody>
                    <a:bodyPr/>
                    <a:lstStyle/>
                    <a:p>
                      <a:r>
                        <a:rPr lang="en-US" sz="1600" b="0" dirty="0"/>
                        <a:t>Triggers / row</a:t>
                      </a:r>
                    </a:p>
                  </a:txBody>
                  <a:tcPr/>
                </a:tc>
                <a:tc>
                  <a:txBody>
                    <a:bodyPr/>
                    <a:lstStyle/>
                    <a:p>
                      <a:r>
                        <a:rPr lang="en-US" sz="1600" b="0" dirty="0"/>
                        <a:t>Output</a:t>
                      </a:r>
                    </a:p>
                  </a:txBody>
                  <a:tcPr/>
                </a:tc>
                <a:tc>
                  <a:txBody>
                    <a:bodyPr/>
                    <a:lstStyle/>
                    <a:p>
                      <a:r>
                        <a:rPr lang="en-US" sz="1600" b="0" dirty="0"/>
                        <a:t>Comment</a:t>
                      </a:r>
                    </a:p>
                  </a:txBody>
                  <a:tcPr/>
                </a:tc>
                <a:extLst>
                  <a:ext uri="{0D108BD9-81ED-4DB2-BD59-A6C34878D82A}">
                    <a16:rowId xmlns:a16="http://schemas.microsoft.com/office/drawing/2014/main" val="359705918"/>
                  </a:ext>
                </a:extLst>
              </a:tr>
              <a:tr h="370840">
                <a:tc>
                  <a:txBody>
                    <a:bodyPr/>
                    <a:lstStyle/>
                    <a:p>
                      <a:r>
                        <a:rPr lang="en-US" sz="1600" b="0" dirty="0"/>
                        <a:t>VCASN Tuning</a:t>
                      </a:r>
                    </a:p>
                  </a:txBody>
                  <a:tcPr/>
                </a:tc>
                <a:tc>
                  <a:txBody>
                    <a:bodyPr/>
                    <a:lstStyle/>
                    <a:p>
                      <a:r>
                        <a:rPr lang="en-US" sz="1600" b="0" dirty="0"/>
                        <a:t>4</a:t>
                      </a:r>
                    </a:p>
                  </a:txBody>
                  <a:tcPr/>
                </a:tc>
                <a:tc>
                  <a:txBody>
                    <a:bodyPr/>
                    <a:lstStyle/>
                    <a:p>
                      <a:r>
                        <a:rPr lang="en-US" sz="1600" b="0" dirty="0"/>
                        <a:t>50</a:t>
                      </a:r>
                    </a:p>
                  </a:txBody>
                  <a:tcPr/>
                </a:tc>
                <a:tc>
                  <a:txBody>
                    <a:bodyPr/>
                    <a:lstStyle/>
                    <a:p>
                      <a:r>
                        <a:rPr lang="en-US" sz="1600" b="0" dirty="0"/>
                        <a:t>50 x</a:t>
                      </a:r>
                      <a:r>
                        <a:rPr lang="en-US" sz="1600" b="0" baseline="0" dirty="0"/>
                        <a:t> 50</a:t>
                      </a:r>
                      <a:endParaRPr lang="en-US" sz="1600" b="0" dirty="0"/>
                    </a:p>
                  </a:txBody>
                  <a:tcPr/>
                </a:tc>
                <a:tc>
                  <a:txBody>
                    <a:bodyPr/>
                    <a:lstStyle/>
                    <a:p>
                      <a:r>
                        <a:rPr lang="en-US" sz="1600" b="0" dirty="0"/>
                        <a:t>-&gt; Config DB</a:t>
                      </a:r>
                    </a:p>
                  </a:txBody>
                  <a:tcPr/>
                </a:tc>
                <a:tc>
                  <a:txBody>
                    <a:bodyPr/>
                    <a:lstStyle/>
                    <a:p>
                      <a:endParaRPr lang="en-US" sz="1600" b="0" dirty="0"/>
                    </a:p>
                  </a:txBody>
                  <a:tcPr/>
                </a:tc>
                <a:extLst>
                  <a:ext uri="{0D108BD9-81ED-4DB2-BD59-A6C34878D82A}">
                    <a16:rowId xmlns:a16="http://schemas.microsoft.com/office/drawing/2014/main" val="2826478836"/>
                  </a:ext>
                </a:extLst>
              </a:tr>
              <a:tr h="370840">
                <a:tc>
                  <a:txBody>
                    <a:bodyPr/>
                    <a:lstStyle/>
                    <a:p>
                      <a:r>
                        <a:rPr lang="en-US" sz="1600" b="0" dirty="0"/>
                        <a:t>ITHR Tuning</a:t>
                      </a:r>
                    </a:p>
                  </a:txBody>
                  <a:tcPr/>
                </a:tc>
                <a:tc>
                  <a:txBody>
                    <a:bodyPr/>
                    <a:lstStyle/>
                    <a:p>
                      <a:r>
                        <a:rPr lang="en-US" sz="1600" b="0" dirty="0"/>
                        <a:t>4</a:t>
                      </a:r>
                    </a:p>
                  </a:txBody>
                  <a:tcPr/>
                </a:tc>
                <a:tc>
                  <a:txBody>
                    <a:bodyPr/>
                    <a:lstStyle/>
                    <a:p>
                      <a:r>
                        <a:rPr lang="en-US" sz="1600" b="0" dirty="0"/>
                        <a:t>50</a:t>
                      </a:r>
                    </a:p>
                  </a:txBody>
                  <a:tcPr/>
                </a:tc>
                <a:tc>
                  <a:txBody>
                    <a:bodyPr/>
                    <a:lstStyle/>
                    <a:p>
                      <a:r>
                        <a:rPr lang="en-US" sz="1600" b="0" dirty="0"/>
                        <a:t>50 x 50</a:t>
                      </a:r>
                    </a:p>
                  </a:txBody>
                  <a:tcPr/>
                </a:tc>
                <a:tc>
                  <a:txBody>
                    <a:bodyPr/>
                    <a:lstStyle/>
                    <a:p>
                      <a:r>
                        <a:rPr lang="en-US" sz="1600" b="0" dirty="0"/>
                        <a:t>-&gt; Config DB</a:t>
                      </a:r>
                    </a:p>
                  </a:txBody>
                  <a:tcPr/>
                </a:tc>
                <a:tc>
                  <a:txBody>
                    <a:bodyPr/>
                    <a:lstStyle/>
                    <a:p>
                      <a:endParaRPr lang="en-US" sz="1600" b="0" dirty="0"/>
                    </a:p>
                  </a:txBody>
                  <a:tcPr/>
                </a:tc>
                <a:extLst>
                  <a:ext uri="{0D108BD9-81ED-4DB2-BD59-A6C34878D82A}">
                    <a16:rowId xmlns:a16="http://schemas.microsoft.com/office/drawing/2014/main" val="2698655836"/>
                  </a:ext>
                </a:extLst>
              </a:tr>
              <a:tr h="370840">
                <a:tc>
                  <a:txBody>
                    <a:bodyPr/>
                    <a:lstStyle/>
                    <a:p>
                      <a:r>
                        <a:rPr lang="en-US" sz="1600" b="0" dirty="0"/>
                        <a:t>Threshold Scan</a:t>
                      </a:r>
                    </a:p>
                  </a:txBody>
                  <a:tcPr/>
                </a:tc>
                <a:tc>
                  <a:txBody>
                    <a:bodyPr/>
                    <a:lstStyle/>
                    <a:p>
                      <a:r>
                        <a:rPr lang="en-US" sz="1600" b="0" dirty="0"/>
                        <a:t>512</a:t>
                      </a:r>
                    </a:p>
                  </a:txBody>
                  <a:tcPr/>
                </a:tc>
                <a:tc>
                  <a:txBody>
                    <a:bodyPr/>
                    <a:lstStyle/>
                    <a:p>
                      <a:r>
                        <a:rPr lang="en-US" sz="1600" b="0" dirty="0"/>
                        <a:t>50</a:t>
                      </a:r>
                    </a:p>
                  </a:txBody>
                  <a:tcPr/>
                </a:tc>
                <a:tc>
                  <a:txBody>
                    <a:bodyPr/>
                    <a:lstStyle/>
                    <a:p>
                      <a:r>
                        <a:rPr lang="en-US" sz="1600" b="0" dirty="0"/>
                        <a:t>50 x 50</a:t>
                      </a:r>
                    </a:p>
                  </a:txBody>
                  <a:tcPr/>
                </a:tc>
                <a:tc>
                  <a:txBody>
                    <a:bodyPr/>
                    <a:lstStyle/>
                    <a:p>
                      <a:r>
                        <a:rPr lang="en-US" sz="1600" b="0" dirty="0"/>
                        <a:t>-&gt; “Calibration DB”</a:t>
                      </a:r>
                    </a:p>
                  </a:txBody>
                  <a:tcPr/>
                </a:tc>
                <a:tc>
                  <a:txBody>
                    <a:bodyPr/>
                    <a:lstStyle/>
                    <a:p>
                      <a:endParaRPr lang="en-US" sz="1600" b="0" dirty="0"/>
                    </a:p>
                  </a:txBody>
                  <a:tcPr/>
                </a:tc>
                <a:extLst>
                  <a:ext uri="{0D108BD9-81ED-4DB2-BD59-A6C34878D82A}">
                    <a16:rowId xmlns:a16="http://schemas.microsoft.com/office/drawing/2014/main" val="2059182165"/>
                  </a:ext>
                </a:extLst>
              </a:tr>
              <a:tr h="370840">
                <a:tc>
                  <a:txBody>
                    <a:bodyPr/>
                    <a:lstStyle/>
                    <a:p>
                      <a:r>
                        <a:rPr lang="en-US" sz="1600" b="0" dirty="0"/>
                        <a:t>Noise Occupancy</a:t>
                      </a:r>
                    </a:p>
                  </a:txBody>
                  <a:tcPr/>
                </a:tc>
                <a:tc>
                  <a:txBody>
                    <a:bodyPr/>
                    <a:lstStyle/>
                    <a:p>
                      <a:r>
                        <a:rPr lang="en-US" sz="1600" b="0" dirty="0"/>
                        <a:t>N/A</a:t>
                      </a:r>
                    </a:p>
                  </a:txBody>
                  <a:tcPr/>
                </a:tc>
                <a:tc>
                  <a:txBody>
                    <a:bodyPr/>
                    <a:lstStyle/>
                    <a:p>
                      <a:r>
                        <a:rPr lang="en-US" sz="1600" b="0" dirty="0"/>
                        <a:t>N/A</a:t>
                      </a:r>
                    </a:p>
                  </a:txBody>
                  <a:tcPr/>
                </a:tc>
                <a:tc>
                  <a:txBody>
                    <a:bodyPr/>
                    <a:lstStyle/>
                    <a:p>
                      <a:r>
                        <a:rPr lang="en-US" sz="1600" b="0" dirty="0"/>
                        <a:t>N/A</a:t>
                      </a:r>
                    </a:p>
                  </a:txBody>
                  <a:tcPr/>
                </a:tc>
                <a:tc>
                  <a:txBody>
                    <a:bodyPr/>
                    <a:lstStyle/>
                    <a:p>
                      <a:r>
                        <a:rPr lang="en-US" sz="1600" b="0" dirty="0"/>
                        <a:t>-&gt; Config DB</a:t>
                      </a:r>
                    </a:p>
                  </a:txBody>
                  <a:tcPr/>
                </a:tc>
                <a:tc>
                  <a:txBody>
                    <a:bodyPr/>
                    <a:lstStyle/>
                    <a:p>
                      <a:r>
                        <a:rPr lang="en-US" sz="1600" b="0" dirty="0"/>
                        <a:t>Determination of noisy pixels to be masked</a:t>
                      </a:r>
                    </a:p>
                  </a:txBody>
                  <a:tcPr/>
                </a:tc>
                <a:extLst>
                  <a:ext uri="{0D108BD9-81ED-4DB2-BD59-A6C34878D82A}">
                    <a16:rowId xmlns:a16="http://schemas.microsoft.com/office/drawing/2014/main" val="612800260"/>
                  </a:ext>
                </a:extLst>
              </a:tr>
              <a:tr h="370840">
                <a:tc>
                  <a:txBody>
                    <a:bodyPr/>
                    <a:lstStyle/>
                    <a:p>
                      <a:r>
                        <a:rPr lang="en-US" sz="1600" b="0" dirty="0"/>
                        <a:t>Noise Occupancy</a:t>
                      </a:r>
                    </a:p>
                  </a:txBody>
                  <a:tcPr/>
                </a:tc>
                <a:tc>
                  <a:txBody>
                    <a:bodyPr/>
                    <a:lstStyle/>
                    <a:p>
                      <a:r>
                        <a:rPr lang="en-US" sz="1600" b="0" dirty="0"/>
                        <a:t>N/A</a:t>
                      </a:r>
                    </a:p>
                  </a:txBody>
                  <a:tcPr/>
                </a:tc>
                <a:tc>
                  <a:txBody>
                    <a:bodyPr/>
                    <a:lstStyle/>
                    <a:p>
                      <a:r>
                        <a:rPr lang="en-US" sz="1600" b="0" dirty="0"/>
                        <a:t>N/A</a:t>
                      </a:r>
                    </a:p>
                  </a:txBody>
                  <a:tcPr/>
                </a:tc>
                <a:tc>
                  <a:txBody>
                    <a:bodyPr/>
                    <a:lstStyle/>
                    <a:p>
                      <a:r>
                        <a:rPr lang="en-US" sz="1600" b="0" dirty="0"/>
                        <a:t>N/A</a:t>
                      </a:r>
                    </a:p>
                  </a:txBody>
                  <a:tcPr/>
                </a:tc>
                <a:tc>
                  <a:txBody>
                    <a:bodyPr/>
                    <a:lstStyle/>
                    <a:p>
                      <a:r>
                        <a:rPr lang="en-US" sz="1600" b="0" dirty="0"/>
                        <a:t>-&gt; ”Calibration DB”</a:t>
                      </a:r>
                    </a:p>
                  </a:txBody>
                  <a:tcPr/>
                </a:tc>
                <a:tc>
                  <a:txBody>
                    <a:bodyPr/>
                    <a:lstStyle/>
                    <a:p>
                      <a:r>
                        <a:rPr lang="en-US" sz="1600" b="0" dirty="0"/>
                        <a:t>Measurement of noise </a:t>
                      </a:r>
                      <a:r>
                        <a:rPr lang="en-US" sz="1600" b="0" dirty="0" err="1"/>
                        <a:t>occ</a:t>
                      </a:r>
                      <a:r>
                        <a:rPr lang="en-US" sz="1600" b="0" dirty="0"/>
                        <a:t> after masking</a:t>
                      </a:r>
                    </a:p>
                  </a:txBody>
                  <a:tcPr/>
                </a:tc>
                <a:extLst>
                  <a:ext uri="{0D108BD9-81ED-4DB2-BD59-A6C34878D82A}">
                    <a16:rowId xmlns:a16="http://schemas.microsoft.com/office/drawing/2014/main" val="2423745208"/>
                  </a:ext>
                </a:extLst>
              </a:tr>
            </a:tbl>
          </a:graphicData>
        </a:graphic>
      </p:graphicFrame>
    </p:spTree>
    <p:extLst>
      <p:ext uri="{BB962C8B-B14F-4D97-AF65-F5344CB8AC3E}">
        <p14:creationId xmlns:p14="http://schemas.microsoft.com/office/powerpoint/2010/main" val="22301542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4"/>
          <p:cNvSpPr txBox="1">
            <a:spLocks noChangeArrowheads="1"/>
          </p:cNvSpPr>
          <p:nvPr/>
        </p:nvSpPr>
        <p:spPr bwMode="auto">
          <a:xfrm>
            <a:off x="288001" y="93600"/>
            <a:ext cx="3348609" cy="523220"/>
          </a:xfrm>
          <a:prstGeom prst="rect">
            <a:avLst/>
          </a:prstGeom>
          <a:noFill/>
          <a:ln>
            <a:noFill/>
          </a:ln>
        </p:spPr>
        <p:txBody>
          <a:bodyPr wrap="none">
            <a:spAutoFit/>
          </a:bodyPr>
          <a:lstStyle>
            <a:lvl1pPr eaLnBrk="0" hangingPunct="0">
              <a:defRPr sz="1200" b="1">
                <a:solidFill>
                  <a:schemeClr val="tx1"/>
                </a:solidFill>
                <a:latin typeface="Arial" charset="0"/>
                <a:ea typeface="ＭＳ Ｐゴシック" charset="0"/>
              </a:defRPr>
            </a:lvl1pPr>
            <a:lvl2pPr marL="742950" indent="-285750" eaLnBrk="0" hangingPunct="0">
              <a:defRPr sz="1200" b="1">
                <a:solidFill>
                  <a:schemeClr val="tx1"/>
                </a:solidFill>
                <a:latin typeface="Arial" charset="0"/>
                <a:ea typeface="ＭＳ Ｐゴシック" charset="0"/>
              </a:defRPr>
            </a:lvl2pPr>
            <a:lvl3pPr marL="1143000" indent="-228600" eaLnBrk="0" hangingPunct="0">
              <a:defRPr sz="1200" b="1">
                <a:solidFill>
                  <a:schemeClr val="tx1"/>
                </a:solidFill>
                <a:latin typeface="Arial" charset="0"/>
                <a:ea typeface="ＭＳ Ｐゴシック" charset="0"/>
              </a:defRPr>
            </a:lvl3pPr>
            <a:lvl4pPr marL="1600200" indent="-228600" eaLnBrk="0" hangingPunct="0">
              <a:defRPr sz="1200" b="1">
                <a:solidFill>
                  <a:schemeClr val="tx1"/>
                </a:solidFill>
                <a:latin typeface="Arial" charset="0"/>
                <a:ea typeface="ＭＳ Ｐゴシック" charset="0"/>
              </a:defRPr>
            </a:lvl4pPr>
            <a:lvl5pPr marL="2057400" indent="-228600" eaLnBrk="0" hangingPunct="0">
              <a:defRPr sz="1200" b="1">
                <a:solidFill>
                  <a:schemeClr val="tx1"/>
                </a:solidFill>
                <a:latin typeface="Arial" charset="0"/>
                <a:ea typeface="ＭＳ Ｐゴシック" charset="0"/>
              </a:defRPr>
            </a:lvl5pPr>
            <a:lvl6pPr marL="2514600" indent="-228600" eaLnBrk="0" fontAlgn="base" hangingPunct="0">
              <a:spcBef>
                <a:spcPct val="0"/>
              </a:spcBef>
              <a:spcAft>
                <a:spcPct val="0"/>
              </a:spcAft>
              <a:defRPr sz="1200" b="1">
                <a:solidFill>
                  <a:schemeClr val="tx1"/>
                </a:solidFill>
                <a:latin typeface="Arial" charset="0"/>
                <a:ea typeface="ＭＳ Ｐゴシック" charset="0"/>
              </a:defRPr>
            </a:lvl6pPr>
            <a:lvl7pPr marL="2971800" indent="-228600" eaLnBrk="0" fontAlgn="base" hangingPunct="0">
              <a:spcBef>
                <a:spcPct val="0"/>
              </a:spcBef>
              <a:spcAft>
                <a:spcPct val="0"/>
              </a:spcAft>
              <a:defRPr sz="1200" b="1">
                <a:solidFill>
                  <a:schemeClr val="tx1"/>
                </a:solidFill>
                <a:latin typeface="Arial" charset="0"/>
                <a:ea typeface="ＭＳ Ｐゴシック" charset="0"/>
              </a:defRPr>
            </a:lvl7pPr>
            <a:lvl8pPr marL="3429000" indent="-228600" eaLnBrk="0" fontAlgn="base" hangingPunct="0">
              <a:spcBef>
                <a:spcPct val="0"/>
              </a:spcBef>
              <a:spcAft>
                <a:spcPct val="0"/>
              </a:spcAft>
              <a:defRPr sz="1200" b="1">
                <a:solidFill>
                  <a:schemeClr val="tx1"/>
                </a:solidFill>
                <a:latin typeface="Arial" charset="0"/>
                <a:ea typeface="ＭＳ Ｐゴシック" charset="0"/>
              </a:defRPr>
            </a:lvl8pPr>
            <a:lvl9pPr marL="3886200" indent="-228600" eaLnBrk="0" fontAlgn="base" hangingPunct="0">
              <a:spcBef>
                <a:spcPct val="0"/>
              </a:spcBef>
              <a:spcAft>
                <a:spcPct val="0"/>
              </a:spcAft>
              <a:defRPr sz="1200" b="1">
                <a:solidFill>
                  <a:schemeClr val="tx1"/>
                </a:solidFill>
                <a:latin typeface="Arial" charset="0"/>
                <a:ea typeface="ＭＳ Ｐゴシック" charset="0"/>
              </a:defRPr>
            </a:lvl9pPr>
          </a:lstStyle>
          <a:p>
            <a:r>
              <a:rPr lang="en-US" sz="2800" b="0" dirty="0">
                <a:solidFill>
                  <a:srgbClr val="4F81BD"/>
                </a:solidFill>
                <a:latin typeface="Calibri" charset="0"/>
                <a:cs typeface="Calibri" charset="0"/>
              </a:rPr>
              <a:t>Calibration Procedure</a:t>
            </a:r>
          </a:p>
        </p:txBody>
      </p:sp>
      <p:sp>
        <p:nvSpPr>
          <p:cNvPr id="3" name="TextBox 2"/>
          <p:cNvSpPr txBox="1"/>
          <p:nvPr/>
        </p:nvSpPr>
        <p:spPr>
          <a:xfrm>
            <a:off x="350617" y="1042497"/>
            <a:ext cx="10622183" cy="707886"/>
          </a:xfrm>
          <a:prstGeom prst="rect">
            <a:avLst/>
          </a:prstGeom>
          <a:noFill/>
        </p:spPr>
        <p:txBody>
          <a:bodyPr wrap="square" rtlCol="0">
            <a:spAutoFit/>
          </a:bodyPr>
          <a:lstStyle/>
          <a:p>
            <a:endParaRPr lang="en-US" sz="2000" dirty="0">
              <a:solidFill>
                <a:srgbClr val="4F81BD"/>
              </a:solidFill>
            </a:endParaRPr>
          </a:p>
          <a:p>
            <a:r>
              <a:rPr lang="en-US" sz="2000" dirty="0">
                <a:solidFill>
                  <a:srgbClr val="4F81BD"/>
                </a:solidFill>
              </a:rPr>
              <a:t>Additional calibration scans:</a:t>
            </a:r>
          </a:p>
        </p:txBody>
      </p:sp>
      <p:sp>
        <p:nvSpPr>
          <p:cNvPr id="4" name="Date Placeholder 3"/>
          <p:cNvSpPr>
            <a:spLocks noGrp="1"/>
          </p:cNvSpPr>
          <p:nvPr>
            <p:ph type="dt" sz="half" idx="10"/>
          </p:nvPr>
        </p:nvSpPr>
        <p:spPr/>
        <p:txBody>
          <a:bodyPr/>
          <a:lstStyle/>
          <a:p>
            <a:fld id="{B2A5CEA0-3A74-DA47-9DC4-3218378DC22F}" type="datetime1">
              <a:rPr lang="en-US" smtClean="0"/>
              <a:t>1/29/19</a:t>
            </a:fld>
            <a:endParaRPr lang="en-US" dirty="0"/>
          </a:p>
        </p:txBody>
      </p:sp>
      <p:sp>
        <p:nvSpPr>
          <p:cNvPr id="5" name="Slide Number Placeholder 4"/>
          <p:cNvSpPr>
            <a:spLocks noGrp="1"/>
          </p:cNvSpPr>
          <p:nvPr>
            <p:ph type="sldNum" sz="quarter" idx="12"/>
          </p:nvPr>
        </p:nvSpPr>
        <p:spPr/>
        <p:txBody>
          <a:bodyPr/>
          <a:lstStyle/>
          <a:p>
            <a:fld id="{B7F62631-D247-0E44-B808-5D23CBBA66F7}" type="slidenum">
              <a:rPr lang="en-US" smtClean="0"/>
              <a:t>17</a:t>
            </a:fld>
            <a:endParaRPr lang="en-US" dirty="0"/>
          </a:p>
        </p:txBody>
      </p:sp>
      <p:graphicFrame>
        <p:nvGraphicFramePr>
          <p:cNvPr id="8" name="Table 7">
            <a:extLst>
              <a:ext uri="{FF2B5EF4-FFF2-40B4-BE49-F238E27FC236}">
                <a16:creationId xmlns:a16="http://schemas.microsoft.com/office/drawing/2014/main" id="{A1D0B44E-6EF4-614C-B4B3-87D292635FD2}"/>
              </a:ext>
            </a:extLst>
          </p:cNvPr>
          <p:cNvGraphicFramePr>
            <a:graphicFrameLocks noGrp="1"/>
          </p:cNvGraphicFramePr>
          <p:nvPr>
            <p:extLst>
              <p:ext uri="{D42A27DB-BD31-4B8C-83A1-F6EECF244321}">
                <p14:modId xmlns:p14="http://schemas.microsoft.com/office/powerpoint/2010/main" val="1819493210"/>
              </p:ext>
            </p:extLst>
          </p:nvPr>
        </p:nvGraphicFramePr>
        <p:xfrm>
          <a:off x="777737" y="1946521"/>
          <a:ext cx="9767942" cy="2062480"/>
        </p:xfrm>
        <a:graphic>
          <a:graphicData uri="http://schemas.openxmlformats.org/drawingml/2006/table">
            <a:tbl>
              <a:tblPr firstRow="1" bandRow="1">
                <a:tableStyleId>{5C22544A-7EE6-4342-B048-85BDC9FD1C3A}</a:tableStyleId>
              </a:tblPr>
              <a:tblGrid>
                <a:gridCol w="1453680">
                  <a:extLst>
                    <a:ext uri="{9D8B030D-6E8A-4147-A177-3AD203B41FA5}">
                      <a16:colId xmlns:a16="http://schemas.microsoft.com/office/drawing/2014/main" val="1809970084"/>
                    </a:ext>
                  </a:extLst>
                </a:gridCol>
                <a:gridCol w="749862">
                  <a:extLst>
                    <a:ext uri="{9D8B030D-6E8A-4147-A177-3AD203B41FA5}">
                      <a16:colId xmlns:a16="http://schemas.microsoft.com/office/drawing/2014/main" val="2437187947"/>
                    </a:ext>
                  </a:extLst>
                </a:gridCol>
                <a:gridCol w="1763303">
                  <a:extLst>
                    <a:ext uri="{9D8B030D-6E8A-4147-A177-3AD203B41FA5}">
                      <a16:colId xmlns:a16="http://schemas.microsoft.com/office/drawing/2014/main" val="1848961293"/>
                    </a:ext>
                  </a:extLst>
                </a:gridCol>
                <a:gridCol w="1381214">
                  <a:extLst>
                    <a:ext uri="{9D8B030D-6E8A-4147-A177-3AD203B41FA5}">
                      <a16:colId xmlns:a16="http://schemas.microsoft.com/office/drawing/2014/main" val="251753224"/>
                    </a:ext>
                  </a:extLst>
                </a:gridCol>
                <a:gridCol w="1945626">
                  <a:extLst>
                    <a:ext uri="{9D8B030D-6E8A-4147-A177-3AD203B41FA5}">
                      <a16:colId xmlns:a16="http://schemas.microsoft.com/office/drawing/2014/main" val="3088334695"/>
                    </a:ext>
                  </a:extLst>
                </a:gridCol>
                <a:gridCol w="2474257">
                  <a:extLst>
                    <a:ext uri="{9D8B030D-6E8A-4147-A177-3AD203B41FA5}">
                      <a16:colId xmlns:a16="http://schemas.microsoft.com/office/drawing/2014/main" val="1519051897"/>
                    </a:ext>
                  </a:extLst>
                </a:gridCol>
              </a:tblGrid>
              <a:tr h="370840">
                <a:tc>
                  <a:txBody>
                    <a:bodyPr/>
                    <a:lstStyle/>
                    <a:p>
                      <a:r>
                        <a:rPr lang="en-US" sz="1600" b="0" dirty="0"/>
                        <a:t>Scan</a:t>
                      </a:r>
                    </a:p>
                  </a:txBody>
                  <a:tcPr/>
                </a:tc>
                <a:tc>
                  <a:txBody>
                    <a:bodyPr/>
                    <a:lstStyle/>
                    <a:p>
                      <a:r>
                        <a:rPr lang="en-US" sz="1600" b="0" dirty="0"/>
                        <a:t>Rows</a:t>
                      </a:r>
                    </a:p>
                  </a:txBody>
                  <a:tcPr/>
                </a:tc>
                <a:tc>
                  <a:txBody>
                    <a:bodyPr/>
                    <a:lstStyle/>
                    <a:p>
                      <a:r>
                        <a:rPr lang="en-US" sz="1600" b="0" dirty="0"/>
                        <a:t>Config </a:t>
                      </a:r>
                      <a:r>
                        <a:rPr lang="en-US" sz="1600" b="0" dirty="0" err="1"/>
                        <a:t>cmds</a:t>
                      </a:r>
                      <a:r>
                        <a:rPr lang="en-US" sz="1600" b="0" dirty="0"/>
                        <a:t> / row</a:t>
                      </a:r>
                    </a:p>
                  </a:txBody>
                  <a:tcPr/>
                </a:tc>
                <a:tc>
                  <a:txBody>
                    <a:bodyPr/>
                    <a:lstStyle/>
                    <a:p>
                      <a:r>
                        <a:rPr lang="en-US" sz="1600" b="0" dirty="0"/>
                        <a:t>Triggers / row</a:t>
                      </a:r>
                    </a:p>
                  </a:txBody>
                  <a:tcPr/>
                </a:tc>
                <a:tc>
                  <a:txBody>
                    <a:bodyPr/>
                    <a:lstStyle/>
                    <a:p>
                      <a:r>
                        <a:rPr lang="en-US" sz="1600" b="0" dirty="0"/>
                        <a:t>Output</a:t>
                      </a:r>
                    </a:p>
                  </a:txBody>
                  <a:tcPr/>
                </a:tc>
                <a:tc>
                  <a:txBody>
                    <a:bodyPr/>
                    <a:lstStyle/>
                    <a:p>
                      <a:r>
                        <a:rPr lang="en-US" sz="1600" b="0" dirty="0"/>
                        <a:t>Comment</a:t>
                      </a:r>
                    </a:p>
                  </a:txBody>
                  <a:tcPr/>
                </a:tc>
                <a:extLst>
                  <a:ext uri="{0D108BD9-81ED-4DB2-BD59-A6C34878D82A}">
                    <a16:rowId xmlns:a16="http://schemas.microsoft.com/office/drawing/2014/main" val="359705918"/>
                  </a:ext>
                </a:extLst>
              </a:tr>
              <a:tr h="370840">
                <a:tc>
                  <a:txBody>
                    <a:bodyPr/>
                    <a:lstStyle/>
                    <a:p>
                      <a:r>
                        <a:rPr lang="en-US" sz="1600" b="0" dirty="0"/>
                        <a:t>Digital Scan</a:t>
                      </a:r>
                    </a:p>
                  </a:txBody>
                  <a:tcPr/>
                </a:tc>
                <a:tc>
                  <a:txBody>
                    <a:bodyPr/>
                    <a:lstStyle/>
                    <a:p>
                      <a:r>
                        <a:rPr lang="en-US" sz="1600" b="0" dirty="0"/>
                        <a:t>512</a:t>
                      </a:r>
                    </a:p>
                  </a:txBody>
                  <a:tcPr/>
                </a:tc>
                <a:tc>
                  <a:txBody>
                    <a:bodyPr/>
                    <a:lstStyle/>
                    <a:p>
                      <a:r>
                        <a:rPr lang="en-US" sz="1600" b="0" dirty="0"/>
                        <a:t>0</a:t>
                      </a:r>
                    </a:p>
                  </a:txBody>
                  <a:tcPr/>
                </a:tc>
                <a:tc>
                  <a:txBody>
                    <a:bodyPr/>
                    <a:lstStyle/>
                    <a:p>
                      <a:r>
                        <a:rPr lang="en-US" sz="1600" b="0" dirty="0"/>
                        <a:t>50</a:t>
                      </a:r>
                    </a:p>
                  </a:txBody>
                  <a:tcPr/>
                </a:tc>
                <a:tc>
                  <a:txBody>
                    <a:bodyPr/>
                    <a:lstStyle/>
                    <a:p>
                      <a:endParaRPr lang="en-US" sz="1600" b="0" dirty="0"/>
                    </a:p>
                  </a:txBody>
                  <a:tcPr/>
                </a:tc>
                <a:tc>
                  <a:txBody>
                    <a:bodyPr/>
                    <a:lstStyle/>
                    <a:p>
                      <a:endParaRPr lang="en-US" sz="1600" b="0" dirty="0"/>
                    </a:p>
                  </a:txBody>
                  <a:tcPr/>
                </a:tc>
                <a:extLst>
                  <a:ext uri="{0D108BD9-81ED-4DB2-BD59-A6C34878D82A}">
                    <a16:rowId xmlns:a16="http://schemas.microsoft.com/office/drawing/2014/main" val="1575202979"/>
                  </a:ext>
                </a:extLst>
              </a:tr>
              <a:tr h="370840">
                <a:tc>
                  <a:txBody>
                    <a:bodyPr/>
                    <a:lstStyle/>
                    <a:p>
                      <a:r>
                        <a:rPr lang="en-US" sz="1600" b="0" dirty="0"/>
                        <a:t>Black / White Frames</a:t>
                      </a:r>
                    </a:p>
                  </a:txBody>
                  <a:tcPr/>
                </a:tc>
                <a:tc>
                  <a:txBody>
                    <a:bodyPr/>
                    <a:lstStyle/>
                    <a:p>
                      <a:r>
                        <a:rPr lang="en-US" sz="1600" b="0" dirty="0"/>
                        <a:t>N/A</a:t>
                      </a:r>
                    </a:p>
                  </a:txBody>
                  <a:tcPr/>
                </a:tc>
                <a:tc>
                  <a:txBody>
                    <a:bodyPr/>
                    <a:lstStyle/>
                    <a:p>
                      <a:r>
                        <a:rPr lang="en-US" sz="1600" b="0" dirty="0"/>
                        <a:t>N/A</a:t>
                      </a:r>
                    </a:p>
                  </a:txBody>
                  <a:tcPr/>
                </a:tc>
                <a:tc>
                  <a:txBody>
                    <a:bodyPr/>
                    <a:lstStyle/>
                    <a:p>
                      <a:r>
                        <a:rPr lang="en-US" sz="1600" b="0" dirty="0"/>
                        <a:t>50</a:t>
                      </a:r>
                    </a:p>
                  </a:txBody>
                  <a:tcPr/>
                </a:tc>
                <a:tc>
                  <a:txBody>
                    <a:bodyPr/>
                    <a:lstStyle/>
                    <a:p>
                      <a:endParaRPr lang="en-US" sz="1600" b="0" dirty="0"/>
                    </a:p>
                  </a:txBody>
                  <a:tcPr/>
                </a:tc>
                <a:tc>
                  <a:txBody>
                    <a:bodyPr/>
                    <a:lstStyle/>
                    <a:p>
                      <a:endParaRPr lang="en-US" sz="1600" b="0" dirty="0"/>
                    </a:p>
                  </a:txBody>
                  <a:tcPr/>
                </a:tc>
                <a:extLst>
                  <a:ext uri="{0D108BD9-81ED-4DB2-BD59-A6C34878D82A}">
                    <a16:rowId xmlns:a16="http://schemas.microsoft.com/office/drawing/2014/main" val="10002"/>
                  </a:ext>
                </a:extLst>
              </a:tr>
              <a:tr h="370840">
                <a:tc>
                  <a:txBody>
                    <a:bodyPr/>
                    <a:lstStyle/>
                    <a:p>
                      <a:r>
                        <a:rPr lang="en-US" sz="1600" b="0" dirty="0"/>
                        <a:t>FIFO scan</a:t>
                      </a:r>
                    </a:p>
                  </a:txBody>
                  <a:tcPr/>
                </a:tc>
                <a:tc>
                  <a:txBody>
                    <a:bodyPr/>
                    <a:lstStyle/>
                    <a:p>
                      <a:r>
                        <a:rPr lang="en-US" sz="1600" b="0" dirty="0"/>
                        <a:t>N/A</a:t>
                      </a:r>
                    </a:p>
                  </a:txBody>
                  <a:tcPr/>
                </a:tc>
                <a:tc>
                  <a:txBody>
                    <a:bodyPr/>
                    <a:lstStyle/>
                    <a:p>
                      <a:r>
                        <a:rPr lang="en-US" sz="1600" b="0" dirty="0"/>
                        <a:t>N/A</a:t>
                      </a:r>
                    </a:p>
                  </a:txBody>
                  <a:tcPr/>
                </a:tc>
                <a:tc>
                  <a:txBody>
                    <a:bodyPr/>
                    <a:lstStyle/>
                    <a:p>
                      <a:r>
                        <a:rPr lang="en-US" sz="1600" b="0" dirty="0"/>
                        <a:t>N/A</a:t>
                      </a:r>
                    </a:p>
                  </a:txBody>
                  <a:tcPr/>
                </a:tc>
                <a:tc>
                  <a:txBody>
                    <a:bodyPr/>
                    <a:lstStyle/>
                    <a:p>
                      <a:endParaRPr lang="en-US" sz="1600" b="0" dirty="0"/>
                    </a:p>
                  </a:txBody>
                  <a:tcPr/>
                </a:tc>
                <a:tc>
                  <a:txBody>
                    <a:bodyPr/>
                    <a:lstStyle/>
                    <a:p>
                      <a:endParaRPr lang="en-US" sz="1600" b="0" dirty="0"/>
                    </a:p>
                  </a:txBody>
                  <a:tcPr/>
                </a:tc>
                <a:extLst>
                  <a:ext uri="{0D108BD9-81ED-4DB2-BD59-A6C34878D82A}">
                    <a16:rowId xmlns:a16="http://schemas.microsoft.com/office/drawing/2014/main" val="1530785947"/>
                  </a:ext>
                </a:extLst>
              </a:tr>
              <a:tr h="370840">
                <a:tc>
                  <a:txBody>
                    <a:bodyPr/>
                    <a:lstStyle/>
                    <a:p>
                      <a:r>
                        <a:rPr lang="en-US" sz="1600" b="0" dirty="0"/>
                        <a:t>DAC scan</a:t>
                      </a:r>
                    </a:p>
                  </a:txBody>
                  <a:tcPr/>
                </a:tc>
                <a:tc>
                  <a:txBody>
                    <a:bodyPr/>
                    <a:lstStyle/>
                    <a:p>
                      <a:r>
                        <a:rPr lang="en-US" sz="1600" b="0" dirty="0"/>
                        <a:t>N/A</a:t>
                      </a:r>
                    </a:p>
                  </a:txBody>
                  <a:tcPr/>
                </a:tc>
                <a:tc>
                  <a:txBody>
                    <a:bodyPr/>
                    <a:lstStyle/>
                    <a:p>
                      <a:r>
                        <a:rPr lang="en-US" sz="1600" b="0" dirty="0"/>
                        <a:t>N/A</a:t>
                      </a:r>
                    </a:p>
                  </a:txBody>
                  <a:tcPr/>
                </a:tc>
                <a:tc>
                  <a:txBody>
                    <a:bodyPr/>
                    <a:lstStyle/>
                    <a:p>
                      <a:r>
                        <a:rPr lang="en-US" sz="1600" b="0" dirty="0"/>
                        <a:t>N/A</a:t>
                      </a:r>
                    </a:p>
                  </a:txBody>
                  <a:tcPr/>
                </a:tc>
                <a:tc>
                  <a:txBody>
                    <a:bodyPr/>
                    <a:lstStyle/>
                    <a:p>
                      <a:endParaRPr lang="en-US" sz="1600" b="0" dirty="0"/>
                    </a:p>
                  </a:txBody>
                  <a:tcPr/>
                </a:tc>
                <a:tc>
                  <a:txBody>
                    <a:bodyPr/>
                    <a:lstStyle/>
                    <a:p>
                      <a:endParaRPr lang="en-US" sz="1600" b="0" dirty="0"/>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1104889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4"/>
          <p:cNvSpPr txBox="1">
            <a:spLocks noChangeArrowheads="1"/>
          </p:cNvSpPr>
          <p:nvPr/>
        </p:nvSpPr>
        <p:spPr bwMode="auto">
          <a:xfrm>
            <a:off x="288001" y="93600"/>
            <a:ext cx="2607958" cy="523220"/>
          </a:xfrm>
          <a:prstGeom prst="rect">
            <a:avLst/>
          </a:prstGeom>
          <a:noFill/>
          <a:ln>
            <a:noFill/>
          </a:ln>
        </p:spPr>
        <p:txBody>
          <a:bodyPr wrap="none">
            <a:spAutoFit/>
          </a:bodyPr>
          <a:lstStyle>
            <a:lvl1pPr eaLnBrk="0" hangingPunct="0">
              <a:defRPr sz="1200" b="1">
                <a:solidFill>
                  <a:schemeClr val="tx1"/>
                </a:solidFill>
                <a:latin typeface="Arial" charset="0"/>
                <a:ea typeface="ＭＳ Ｐゴシック" charset="0"/>
              </a:defRPr>
            </a:lvl1pPr>
            <a:lvl2pPr marL="742950" indent="-285750" eaLnBrk="0" hangingPunct="0">
              <a:defRPr sz="1200" b="1">
                <a:solidFill>
                  <a:schemeClr val="tx1"/>
                </a:solidFill>
                <a:latin typeface="Arial" charset="0"/>
                <a:ea typeface="ＭＳ Ｐゴシック" charset="0"/>
              </a:defRPr>
            </a:lvl2pPr>
            <a:lvl3pPr marL="1143000" indent="-228600" eaLnBrk="0" hangingPunct="0">
              <a:defRPr sz="1200" b="1">
                <a:solidFill>
                  <a:schemeClr val="tx1"/>
                </a:solidFill>
                <a:latin typeface="Arial" charset="0"/>
                <a:ea typeface="ＭＳ Ｐゴシック" charset="0"/>
              </a:defRPr>
            </a:lvl3pPr>
            <a:lvl4pPr marL="1600200" indent="-228600" eaLnBrk="0" hangingPunct="0">
              <a:defRPr sz="1200" b="1">
                <a:solidFill>
                  <a:schemeClr val="tx1"/>
                </a:solidFill>
                <a:latin typeface="Arial" charset="0"/>
                <a:ea typeface="ＭＳ Ｐゴシック" charset="0"/>
              </a:defRPr>
            </a:lvl4pPr>
            <a:lvl5pPr marL="2057400" indent="-228600" eaLnBrk="0" hangingPunct="0">
              <a:defRPr sz="1200" b="1">
                <a:solidFill>
                  <a:schemeClr val="tx1"/>
                </a:solidFill>
                <a:latin typeface="Arial" charset="0"/>
                <a:ea typeface="ＭＳ Ｐゴシック" charset="0"/>
              </a:defRPr>
            </a:lvl5pPr>
            <a:lvl6pPr marL="2514600" indent="-228600" eaLnBrk="0" fontAlgn="base" hangingPunct="0">
              <a:spcBef>
                <a:spcPct val="0"/>
              </a:spcBef>
              <a:spcAft>
                <a:spcPct val="0"/>
              </a:spcAft>
              <a:defRPr sz="1200" b="1">
                <a:solidFill>
                  <a:schemeClr val="tx1"/>
                </a:solidFill>
                <a:latin typeface="Arial" charset="0"/>
                <a:ea typeface="ＭＳ Ｐゴシック" charset="0"/>
              </a:defRPr>
            </a:lvl6pPr>
            <a:lvl7pPr marL="2971800" indent="-228600" eaLnBrk="0" fontAlgn="base" hangingPunct="0">
              <a:spcBef>
                <a:spcPct val="0"/>
              </a:spcBef>
              <a:spcAft>
                <a:spcPct val="0"/>
              </a:spcAft>
              <a:defRPr sz="1200" b="1">
                <a:solidFill>
                  <a:schemeClr val="tx1"/>
                </a:solidFill>
                <a:latin typeface="Arial" charset="0"/>
                <a:ea typeface="ＭＳ Ｐゴシック" charset="0"/>
              </a:defRPr>
            </a:lvl7pPr>
            <a:lvl8pPr marL="3429000" indent="-228600" eaLnBrk="0" fontAlgn="base" hangingPunct="0">
              <a:spcBef>
                <a:spcPct val="0"/>
              </a:spcBef>
              <a:spcAft>
                <a:spcPct val="0"/>
              </a:spcAft>
              <a:defRPr sz="1200" b="1">
                <a:solidFill>
                  <a:schemeClr val="tx1"/>
                </a:solidFill>
                <a:latin typeface="Arial" charset="0"/>
                <a:ea typeface="ＭＳ Ｐゴシック" charset="0"/>
              </a:defRPr>
            </a:lvl8pPr>
            <a:lvl9pPr marL="3886200" indent="-228600" eaLnBrk="0" fontAlgn="base" hangingPunct="0">
              <a:spcBef>
                <a:spcPct val="0"/>
              </a:spcBef>
              <a:spcAft>
                <a:spcPct val="0"/>
              </a:spcAft>
              <a:defRPr sz="1200" b="1">
                <a:solidFill>
                  <a:schemeClr val="tx1"/>
                </a:solidFill>
                <a:latin typeface="Arial" charset="0"/>
                <a:ea typeface="ＭＳ Ｐゴシック" charset="0"/>
              </a:defRPr>
            </a:lvl9pPr>
          </a:lstStyle>
          <a:p>
            <a:r>
              <a:rPr lang="en-US" sz="2800" b="0" dirty="0">
                <a:solidFill>
                  <a:srgbClr val="4F81BD"/>
                </a:solidFill>
                <a:latin typeface="Calibri" charset="0"/>
                <a:cs typeface="Calibri" charset="0"/>
              </a:rPr>
              <a:t>Calibration Tasks</a:t>
            </a:r>
          </a:p>
        </p:txBody>
      </p:sp>
      <p:sp>
        <p:nvSpPr>
          <p:cNvPr id="3" name="TextBox 2"/>
          <p:cNvSpPr txBox="1"/>
          <p:nvPr/>
        </p:nvSpPr>
        <p:spPr>
          <a:xfrm>
            <a:off x="350617" y="1042497"/>
            <a:ext cx="10622183" cy="3416320"/>
          </a:xfrm>
          <a:prstGeom prst="rect">
            <a:avLst/>
          </a:prstGeom>
          <a:noFill/>
        </p:spPr>
        <p:txBody>
          <a:bodyPr wrap="square" rtlCol="0">
            <a:spAutoFit/>
          </a:bodyPr>
          <a:lstStyle/>
          <a:p>
            <a:r>
              <a:rPr lang="en-US" sz="2000" dirty="0">
                <a:solidFill>
                  <a:srgbClr val="4F81BD"/>
                </a:solidFill>
              </a:rPr>
              <a:t>Calibration Scans 2:</a:t>
            </a:r>
          </a:p>
          <a:p>
            <a:endParaRPr lang="en-US" sz="2000" dirty="0">
              <a:solidFill>
                <a:srgbClr val="4F81BD"/>
              </a:solidFill>
            </a:endParaRPr>
          </a:p>
          <a:p>
            <a:pPr marL="342900" indent="-342900">
              <a:buFont typeface="Arial" panose="020B0604020202020204" pitchFamily="34" charset="0"/>
              <a:buChar char="•"/>
            </a:pPr>
            <a:r>
              <a:rPr lang="en-US" sz="2000" dirty="0">
                <a:solidFill>
                  <a:srgbClr val="00B050"/>
                </a:solidFill>
              </a:rPr>
              <a:t>Write chip (RU, power board) registers</a:t>
            </a:r>
          </a:p>
          <a:p>
            <a:pPr marL="342900" indent="-342900">
              <a:buFont typeface="Arial" panose="020B0604020202020204" pitchFamily="34" charset="0"/>
              <a:buChar char="•"/>
            </a:pPr>
            <a:r>
              <a:rPr lang="en-US" sz="2000" dirty="0">
                <a:solidFill>
                  <a:srgbClr val="C00000"/>
                </a:solidFill>
              </a:rPr>
              <a:t>Read chip (RU, power board) registers</a:t>
            </a:r>
            <a:r>
              <a:rPr lang="en-US" sz="2000" dirty="0">
                <a:solidFill>
                  <a:srgbClr val="4F81BD"/>
                </a:solidFill>
              </a:rPr>
              <a:t> </a:t>
            </a:r>
          </a:p>
          <a:p>
            <a:pPr marL="342900" indent="-342900">
              <a:buFont typeface="Arial" panose="020B0604020202020204" pitchFamily="34" charset="0"/>
              <a:buChar char="•"/>
            </a:pPr>
            <a:r>
              <a:rPr lang="en-US" sz="2000" dirty="0">
                <a:solidFill>
                  <a:srgbClr val="C00000"/>
                </a:solidFill>
              </a:rPr>
              <a:t>Evaluate in QC?</a:t>
            </a:r>
          </a:p>
          <a:p>
            <a:pPr marL="342900" indent="-342900">
              <a:buFont typeface="Arial" panose="020B0604020202020204" pitchFamily="34" charset="0"/>
              <a:buChar char="•"/>
            </a:pPr>
            <a:endParaRPr lang="en-US" sz="2000" dirty="0">
              <a:solidFill>
                <a:srgbClr val="4F81BD"/>
              </a:solidFill>
            </a:endParaRPr>
          </a:p>
          <a:p>
            <a:endParaRPr lang="en-US" sz="2000" dirty="0">
              <a:solidFill>
                <a:srgbClr val="4F81BD"/>
              </a:solidFill>
            </a:endParaRPr>
          </a:p>
          <a:p>
            <a:r>
              <a:rPr lang="en-US" sz="2000" dirty="0">
                <a:solidFill>
                  <a:srgbClr val="4F81BD"/>
                </a:solidFill>
              </a:rPr>
              <a:t>Requirements:</a:t>
            </a:r>
          </a:p>
          <a:p>
            <a:endParaRPr lang="en-US" sz="2000" dirty="0">
              <a:solidFill>
                <a:srgbClr val="4F81BD"/>
              </a:solidFill>
            </a:endParaRPr>
          </a:p>
          <a:p>
            <a:pPr marL="342900" indent="-342900">
              <a:buFont typeface="Arial" panose="020B0604020202020204" pitchFamily="34" charset="0"/>
              <a:buChar char="•"/>
            </a:pPr>
            <a:r>
              <a:rPr lang="en-US" sz="2000" dirty="0">
                <a:solidFill>
                  <a:srgbClr val="4F81BD"/>
                </a:solidFill>
              </a:rPr>
              <a:t>Need to define path for evaluation</a:t>
            </a:r>
          </a:p>
          <a:p>
            <a:pPr marL="285750" indent="-285750">
              <a:buFont typeface="Arial" panose="020B0604020202020204" pitchFamily="34" charset="0"/>
              <a:buChar char="•"/>
            </a:pPr>
            <a:endParaRPr lang="en-US" sz="1600" dirty="0"/>
          </a:p>
        </p:txBody>
      </p:sp>
      <p:sp>
        <p:nvSpPr>
          <p:cNvPr id="4" name="Date Placeholder 3"/>
          <p:cNvSpPr>
            <a:spLocks noGrp="1"/>
          </p:cNvSpPr>
          <p:nvPr>
            <p:ph type="dt" sz="half" idx="10"/>
          </p:nvPr>
        </p:nvSpPr>
        <p:spPr/>
        <p:txBody>
          <a:bodyPr/>
          <a:lstStyle/>
          <a:p>
            <a:fld id="{B2A5CEA0-3A74-DA47-9DC4-3218378DC22F}" type="datetime1">
              <a:rPr lang="en-US" smtClean="0"/>
              <a:t>1/29/19</a:t>
            </a:fld>
            <a:endParaRPr lang="en-US" dirty="0"/>
          </a:p>
        </p:txBody>
      </p:sp>
      <p:sp>
        <p:nvSpPr>
          <p:cNvPr id="5" name="Slide Number Placeholder 4"/>
          <p:cNvSpPr>
            <a:spLocks noGrp="1"/>
          </p:cNvSpPr>
          <p:nvPr>
            <p:ph type="sldNum" sz="quarter" idx="12"/>
          </p:nvPr>
        </p:nvSpPr>
        <p:spPr/>
        <p:txBody>
          <a:bodyPr/>
          <a:lstStyle/>
          <a:p>
            <a:fld id="{B7F62631-D247-0E44-B808-5D23CBBA66F7}" type="slidenum">
              <a:rPr lang="en-US" smtClean="0"/>
              <a:t>18</a:t>
            </a:fld>
            <a:endParaRPr lang="en-US"/>
          </a:p>
        </p:txBody>
      </p:sp>
      <p:sp>
        <p:nvSpPr>
          <p:cNvPr id="6" name="Rounded Rectangle 5">
            <a:extLst>
              <a:ext uri="{FF2B5EF4-FFF2-40B4-BE49-F238E27FC236}">
                <a16:creationId xmlns:a16="http://schemas.microsoft.com/office/drawing/2014/main" id="{E052C203-9488-3F42-9FFA-612EA158ACB3}"/>
              </a:ext>
            </a:extLst>
          </p:cNvPr>
          <p:cNvSpPr/>
          <p:nvPr/>
        </p:nvSpPr>
        <p:spPr>
          <a:xfrm>
            <a:off x="8320036" y="5374457"/>
            <a:ext cx="1316334" cy="773723"/>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RU</a:t>
            </a:r>
          </a:p>
        </p:txBody>
      </p:sp>
      <p:sp>
        <p:nvSpPr>
          <p:cNvPr id="7" name="Rounded Rectangle 6">
            <a:extLst>
              <a:ext uri="{FF2B5EF4-FFF2-40B4-BE49-F238E27FC236}">
                <a16:creationId xmlns:a16="http://schemas.microsoft.com/office/drawing/2014/main" id="{5B4A5199-5840-FE43-812A-349F29DCD7A2}"/>
              </a:ext>
            </a:extLst>
          </p:cNvPr>
          <p:cNvSpPr/>
          <p:nvPr/>
        </p:nvSpPr>
        <p:spPr>
          <a:xfrm>
            <a:off x="8320036" y="4225309"/>
            <a:ext cx="1316334" cy="803868"/>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CRU</a:t>
            </a:r>
          </a:p>
        </p:txBody>
      </p:sp>
      <p:sp>
        <p:nvSpPr>
          <p:cNvPr id="8" name="Rounded Rectangle 7">
            <a:extLst>
              <a:ext uri="{FF2B5EF4-FFF2-40B4-BE49-F238E27FC236}">
                <a16:creationId xmlns:a16="http://schemas.microsoft.com/office/drawing/2014/main" id="{74B2A005-3837-5446-95CA-43B664AB329B}"/>
              </a:ext>
            </a:extLst>
          </p:cNvPr>
          <p:cNvSpPr/>
          <p:nvPr/>
        </p:nvSpPr>
        <p:spPr>
          <a:xfrm>
            <a:off x="7431110" y="3073286"/>
            <a:ext cx="1321004" cy="806743"/>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a:t>readout</a:t>
            </a:r>
            <a:endParaRPr lang="en-US" sz="1800" dirty="0"/>
          </a:p>
        </p:txBody>
      </p:sp>
      <p:sp>
        <p:nvSpPr>
          <p:cNvPr id="9" name="Rounded Rectangle 8">
            <a:extLst>
              <a:ext uri="{FF2B5EF4-FFF2-40B4-BE49-F238E27FC236}">
                <a16:creationId xmlns:a16="http://schemas.microsoft.com/office/drawing/2014/main" id="{27C8B555-6E69-964F-ACC0-B879416636B5}"/>
              </a:ext>
            </a:extLst>
          </p:cNvPr>
          <p:cNvSpPr/>
          <p:nvPr/>
        </p:nvSpPr>
        <p:spPr>
          <a:xfrm>
            <a:off x="9120468" y="3073286"/>
            <a:ext cx="1324298" cy="806743"/>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ALF</a:t>
            </a:r>
          </a:p>
        </p:txBody>
      </p:sp>
      <p:sp>
        <p:nvSpPr>
          <p:cNvPr id="10" name="Rounded Rectangle 9">
            <a:extLst>
              <a:ext uri="{FF2B5EF4-FFF2-40B4-BE49-F238E27FC236}">
                <a16:creationId xmlns:a16="http://schemas.microsoft.com/office/drawing/2014/main" id="{3CEDBBB2-5EED-0845-96E7-ABB822890A4B}"/>
              </a:ext>
            </a:extLst>
          </p:cNvPr>
          <p:cNvSpPr/>
          <p:nvPr/>
        </p:nvSpPr>
        <p:spPr>
          <a:xfrm>
            <a:off x="7431110" y="2028170"/>
            <a:ext cx="1321004" cy="763058"/>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a:t>Event Building</a:t>
            </a:r>
          </a:p>
        </p:txBody>
      </p:sp>
      <p:sp>
        <p:nvSpPr>
          <p:cNvPr id="11" name="Rounded Rectangle 10">
            <a:extLst>
              <a:ext uri="{FF2B5EF4-FFF2-40B4-BE49-F238E27FC236}">
                <a16:creationId xmlns:a16="http://schemas.microsoft.com/office/drawing/2014/main" id="{4F30E366-F375-9744-8867-2D18489DFF72}"/>
              </a:ext>
            </a:extLst>
          </p:cNvPr>
          <p:cNvSpPr/>
          <p:nvPr/>
        </p:nvSpPr>
        <p:spPr>
          <a:xfrm>
            <a:off x="9120468" y="2035328"/>
            <a:ext cx="1324298" cy="763058"/>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FRED</a:t>
            </a:r>
          </a:p>
        </p:txBody>
      </p:sp>
      <p:sp>
        <p:nvSpPr>
          <p:cNvPr id="12" name="Rounded Rectangle 11">
            <a:extLst>
              <a:ext uri="{FF2B5EF4-FFF2-40B4-BE49-F238E27FC236}">
                <a16:creationId xmlns:a16="http://schemas.microsoft.com/office/drawing/2014/main" id="{725D7354-5BD2-254F-B23B-0BBFFF5AE222}"/>
              </a:ext>
            </a:extLst>
          </p:cNvPr>
          <p:cNvSpPr/>
          <p:nvPr/>
        </p:nvSpPr>
        <p:spPr>
          <a:xfrm>
            <a:off x="7431110" y="1300627"/>
            <a:ext cx="1321004" cy="433589"/>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QC</a:t>
            </a:r>
          </a:p>
        </p:txBody>
      </p:sp>
      <p:sp>
        <p:nvSpPr>
          <p:cNvPr id="13" name="Rounded Rectangle 12">
            <a:extLst>
              <a:ext uri="{FF2B5EF4-FFF2-40B4-BE49-F238E27FC236}">
                <a16:creationId xmlns:a16="http://schemas.microsoft.com/office/drawing/2014/main" id="{DF2CC4A0-93E3-294A-832C-102AF7B50C0E}"/>
              </a:ext>
            </a:extLst>
          </p:cNvPr>
          <p:cNvSpPr/>
          <p:nvPr/>
        </p:nvSpPr>
        <p:spPr>
          <a:xfrm>
            <a:off x="9120468" y="1276029"/>
            <a:ext cx="1324298" cy="43359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a:t>WinCC/ECS</a:t>
            </a:r>
          </a:p>
        </p:txBody>
      </p:sp>
      <p:cxnSp>
        <p:nvCxnSpPr>
          <p:cNvPr id="21" name="Elbow Connector 20">
            <a:extLst>
              <a:ext uri="{FF2B5EF4-FFF2-40B4-BE49-F238E27FC236}">
                <a16:creationId xmlns:a16="http://schemas.microsoft.com/office/drawing/2014/main" id="{BD3C24EB-B1EC-4E40-9A9D-08003C52F9C5}"/>
              </a:ext>
            </a:extLst>
          </p:cNvPr>
          <p:cNvCxnSpPr>
            <a:cxnSpLocks/>
          </p:cNvCxnSpPr>
          <p:nvPr/>
        </p:nvCxnSpPr>
        <p:spPr>
          <a:xfrm rot="5400000" flipH="1" flipV="1">
            <a:off x="9286385" y="4237172"/>
            <a:ext cx="1022649" cy="322680"/>
          </a:xfrm>
          <a:prstGeom prst="bentConnector3">
            <a:avLst>
              <a:gd name="adj1" fmla="val 885"/>
            </a:avLst>
          </a:prstGeom>
          <a:ln>
            <a:solidFill>
              <a:srgbClr val="C00000"/>
            </a:solidFill>
            <a:tailEnd type="triangle"/>
          </a:ln>
        </p:spPr>
        <p:style>
          <a:lnRef idx="2">
            <a:schemeClr val="accent1"/>
          </a:lnRef>
          <a:fillRef idx="0">
            <a:schemeClr val="accent1"/>
          </a:fillRef>
          <a:effectRef idx="1">
            <a:schemeClr val="accent1"/>
          </a:effectRef>
          <a:fontRef idx="minor">
            <a:schemeClr val="tx1"/>
          </a:fontRef>
        </p:style>
      </p:cxnSp>
      <p:cxnSp>
        <p:nvCxnSpPr>
          <p:cNvPr id="23" name="Straight Arrow Connector 22">
            <a:extLst>
              <a:ext uri="{FF2B5EF4-FFF2-40B4-BE49-F238E27FC236}">
                <a16:creationId xmlns:a16="http://schemas.microsoft.com/office/drawing/2014/main" id="{3385057C-9516-4E43-8CFF-A5860BCD07DE}"/>
              </a:ext>
            </a:extLst>
          </p:cNvPr>
          <p:cNvCxnSpPr>
            <a:cxnSpLocks/>
          </p:cNvCxnSpPr>
          <p:nvPr/>
        </p:nvCxnSpPr>
        <p:spPr>
          <a:xfrm flipV="1">
            <a:off x="9959049" y="2798386"/>
            <a:ext cx="0" cy="282058"/>
          </a:xfrm>
          <a:prstGeom prst="straightConnector1">
            <a:avLst/>
          </a:prstGeom>
          <a:ln>
            <a:solidFill>
              <a:srgbClr val="C00000"/>
            </a:solidFill>
            <a:tailEnd type="triangle"/>
          </a:ln>
        </p:spPr>
        <p:style>
          <a:lnRef idx="2">
            <a:schemeClr val="accent1"/>
          </a:lnRef>
          <a:fillRef idx="0">
            <a:schemeClr val="accent1"/>
          </a:fillRef>
          <a:effectRef idx="1">
            <a:schemeClr val="accent1"/>
          </a:effectRef>
          <a:fontRef idx="minor">
            <a:schemeClr val="tx1"/>
          </a:fontRef>
        </p:style>
      </p:cxnSp>
      <p:cxnSp>
        <p:nvCxnSpPr>
          <p:cNvPr id="25" name="Straight Arrow Connector 24">
            <a:extLst>
              <a:ext uri="{FF2B5EF4-FFF2-40B4-BE49-F238E27FC236}">
                <a16:creationId xmlns:a16="http://schemas.microsoft.com/office/drawing/2014/main" id="{89283468-6521-1A42-8BFD-7BC9BF241E89}"/>
              </a:ext>
            </a:extLst>
          </p:cNvPr>
          <p:cNvCxnSpPr>
            <a:cxnSpLocks/>
          </p:cNvCxnSpPr>
          <p:nvPr/>
        </p:nvCxnSpPr>
        <p:spPr>
          <a:xfrm flipH="1" flipV="1">
            <a:off x="8752114" y="1734216"/>
            <a:ext cx="372034" cy="682641"/>
          </a:xfrm>
          <a:prstGeom prst="straightConnector1">
            <a:avLst/>
          </a:prstGeom>
          <a:ln>
            <a:solidFill>
              <a:srgbClr val="C00000"/>
            </a:solidFill>
            <a:tailEnd type="triangle"/>
          </a:ln>
        </p:spPr>
        <p:style>
          <a:lnRef idx="2">
            <a:schemeClr val="accent1"/>
          </a:lnRef>
          <a:fillRef idx="0">
            <a:schemeClr val="accent1"/>
          </a:fillRef>
          <a:effectRef idx="1">
            <a:schemeClr val="accent1"/>
          </a:effectRef>
          <a:fontRef idx="minor">
            <a:schemeClr val="tx1"/>
          </a:fontRef>
        </p:style>
      </p:cxnSp>
      <p:cxnSp>
        <p:nvCxnSpPr>
          <p:cNvPr id="29" name="Straight Arrow Connector 28">
            <a:extLst>
              <a:ext uri="{FF2B5EF4-FFF2-40B4-BE49-F238E27FC236}">
                <a16:creationId xmlns:a16="http://schemas.microsoft.com/office/drawing/2014/main" id="{9026FB5F-3C2E-0446-8D89-E947D1929AA0}"/>
              </a:ext>
            </a:extLst>
          </p:cNvPr>
          <p:cNvCxnSpPr>
            <a:stCxn id="11" idx="0"/>
            <a:endCxn id="13" idx="2"/>
          </p:cNvCxnSpPr>
          <p:nvPr/>
        </p:nvCxnSpPr>
        <p:spPr>
          <a:xfrm flipV="1">
            <a:off x="9782617" y="1709619"/>
            <a:ext cx="0" cy="325709"/>
          </a:xfrm>
          <a:prstGeom prst="straightConnector1">
            <a:avLst/>
          </a:prstGeom>
          <a:ln>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16" name="Straight Arrow Connector 15">
            <a:extLst>
              <a:ext uri="{FF2B5EF4-FFF2-40B4-BE49-F238E27FC236}">
                <a16:creationId xmlns:a16="http://schemas.microsoft.com/office/drawing/2014/main" id="{FC95E508-1D4B-6945-A934-32C700F0BFA6}"/>
              </a:ext>
            </a:extLst>
          </p:cNvPr>
          <p:cNvCxnSpPr>
            <a:stCxn id="11" idx="2"/>
            <a:endCxn id="9" idx="0"/>
          </p:cNvCxnSpPr>
          <p:nvPr/>
        </p:nvCxnSpPr>
        <p:spPr>
          <a:xfrm>
            <a:off x="9782617" y="2798386"/>
            <a:ext cx="0" cy="274900"/>
          </a:xfrm>
          <a:prstGeom prst="straightConnector1">
            <a:avLst/>
          </a:prstGeom>
          <a:ln>
            <a:solidFill>
              <a:srgbClr val="00B050"/>
            </a:solidFill>
            <a:tailEnd type="triangle"/>
          </a:ln>
        </p:spPr>
        <p:style>
          <a:lnRef idx="2">
            <a:schemeClr val="accent1"/>
          </a:lnRef>
          <a:fillRef idx="0">
            <a:schemeClr val="accent1"/>
          </a:fillRef>
          <a:effectRef idx="1">
            <a:schemeClr val="accent1"/>
          </a:effectRef>
          <a:fontRef idx="minor">
            <a:schemeClr val="tx1"/>
          </a:fontRef>
        </p:style>
      </p:cxnSp>
      <p:cxnSp>
        <p:nvCxnSpPr>
          <p:cNvPr id="19" name="Elbow Connector 18">
            <a:extLst>
              <a:ext uri="{FF2B5EF4-FFF2-40B4-BE49-F238E27FC236}">
                <a16:creationId xmlns:a16="http://schemas.microsoft.com/office/drawing/2014/main" id="{8C6C2830-4DD0-4247-A936-8BF0A133D977}"/>
              </a:ext>
            </a:extLst>
          </p:cNvPr>
          <p:cNvCxnSpPr>
            <a:stCxn id="9" idx="2"/>
            <a:endCxn id="7" idx="3"/>
          </p:cNvCxnSpPr>
          <p:nvPr/>
        </p:nvCxnSpPr>
        <p:spPr>
          <a:xfrm rot="5400000">
            <a:off x="9335887" y="4180513"/>
            <a:ext cx="747214" cy="146247"/>
          </a:xfrm>
          <a:prstGeom prst="bentConnector2">
            <a:avLst/>
          </a:prstGeom>
          <a:ln>
            <a:solidFill>
              <a:srgbClr val="00B050"/>
            </a:solidFill>
            <a:tailEnd type="triangle"/>
          </a:ln>
        </p:spPr>
        <p:style>
          <a:lnRef idx="2">
            <a:schemeClr val="accent1"/>
          </a:lnRef>
          <a:fillRef idx="0">
            <a:schemeClr val="accent1"/>
          </a:fillRef>
          <a:effectRef idx="1">
            <a:schemeClr val="accent1"/>
          </a:effectRef>
          <a:fontRef idx="minor">
            <a:schemeClr val="tx1"/>
          </a:fontRef>
        </p:style>
      </p:cxnSp>
      <p:cxnSp>
        <p:nvCxnSpPr>
          <p:cNvPr id="22" name="Straight Arrow Connector 21">
            <a:extLst>
              <a:ext uri="{FF2B5EF4-FFF2-40B4-BE49-F238E27FC236}">
                <a16:creationId xmlns:a16="http://schemas.microsoft.com/office/drawing/2014/main" id="{C3C2B998-7FD6-8347-8004-0384C50B29E6}"/>
              </a:ext>
            </a:extLst>
          </p:cNvPr>
          <p:cNvCxnSpPr/>
          <p:nvPr/>
        </p:nvCxnSpPr>
        <p:spPr>
          <a:xfrm>
            <a:off x="9236379" y="5029177"/>
            <a:ext cx="0" cy="345280"/>
          </a:xfrm>
          <a:prstGeom prst="straightConnector1">
            <a:avLst/>
          </a:prstGeom>
          <a:ln>
            <a:solidFill>
              <a:srgbClr val="15A548"/>
            </a:solidFill>
            <a:tailEnd type="triangle"/>
          </a:ln>
        </p:spPr>
        <p:style>
          <a:lnRef idx="2">
            <a:schemeClr val="accent1"/>
          </a:lnRef>
          <a:fillRef idx="0">
            <a:schemeClr val="accent1"/>
          </a:fillRef>
          <a:effectRef idx="1">
            <a:schemeClr val="accent1"/>
          </a:effectRef>
          <a:fontRef idx="minor">
            <a:schemeClr val="tx1"/>
          </a:fontRef>
        </p:style>
      </p:cxnSp>
      <p:cxnSp>
        <p:nvCxnSpPr>
          <p:cNvPr id="26" name="Straight Arrow Connector 25">
            <a:extLst>
              <a:ext uri="{FF2B5EF4-FFF2-40B4-BE49-F238E27FC236}">
                <a16:creationId xmlns:a16="http://schemas.microsoft.com/office/drawing/2014/main" id="{60FEE029-5F48-9047-B10E-AF89E755D70A}"/>
              </a:ext>
            </a:extLst>
          </p:cNvPr>
          <p:cNvCxnSpPr/>
          <p:nvPr/>
        </p:nvCxnSpPr>
        <p:spPr>
          <a:xfrm flipV="1">
            <a:off x="8752114" y="5029177"/>
            <a:ext cx="0" cy="345280"/>
          </a:xfrm>
          <a:prstGeom prst="straightConnector1">
            <a:avLst/>
          </a:prstGeom>
          <a:ln>
            <a:solidFill>
              <a:srgbClr val="C00000"/>
            </a:solidFill>
            <a:tailEnd type="triangle"/>
          </a:ln>
        </p:spPr>
        <p:style>
          <a:lnRef idx="2">
            <a:schemeClr val="accent1"/>
          </a:lnRef>
          <a:fillRef idx="0">
            <a:schemeClr val="accent1"/>
          </a:fillRef>
          <a:effectRef idx="1">
            <a:schemeClr val="accent1"/>
          </a:effectRef>
          <a:fontRef idx="minor">
            <a:schemeClr val="tx1"/>
          </a:fontRef>
        </p:style>
      </p:cxnSp>
      <p:sp>
        <p:nvSpPr>
          <p:cNvPr id="28" name="TextBox 27">
            <a:extLst>
              <a:ext uri="{FF2B5EF4-FFF2-40B4-BE49-F238E27FC236}">
                <a16:creationId xmlns:a16="http://schemas.microsoft.com/office/drawing/2014/main" id="{F07233E1-B7E4-154F-AA17-EDDD2C62BE3E}"/>
              </a:ext>
            </a:extLst>
          </p:cNvPr>
          <p:cNvSpPr txBox="1"/>
          <p:nvPr/>
        </p:nvSpPr>
        <p:spPr>
          <a:xfrm>
            <a:off x="8832169" y="1697593"/>
            <a:ext cx="292068" cy="369332"/>
          </a:xfrm>
          <a:prstGeom prst="rect">
            <a:avLst/>
          </a:prstGeom>
          <a:noFill/>
        </p:spPr>
        <p:txBody>
          <a:bodyPr wrap="none" rtlCol="0">
            <a:spAutoFit/>
          </a:bodyPr>
          <a:lstStyle/>
          <a:p>
            <a:r>
              <a:rPr lang="en-US" sz="1800" dirty="0">
                <a:solidFill>
                  <a:srgbClr val="C00000"/>
                </a:solidFill>
              </a:rPr>
              <a:t>?</a:t>
            </a:r>
          </a:p>
        </p:txBody>
      </p:sp>
    </p:spTree>
    <p:extLst>
      <p:ext uri="{BB962C8B-B14F-4D97-AF65-F5344CB8AC3E}">
        <p14:creationId xmlns:p14="http://schemas.microsoft.com/office/powerpoint/2010/main" val="13439622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4"/>
          <p:cNvSpPr txBox="1">
            <a:spLocks noChangeArrowheads="1"/>
          </p:cNvSpPr>
          <p:nvPr/>
        </p:nvSpPr>
        <p:spPr bwMode="auto">
          <a:xfrm>
            <a:off x="288001" y="93600"/>
            <a:ext cx="5498685" cy="523220"/>
          </a:xfrm>
          <a:prstGeom prst="rect">
            <a:avLst/>
          </a:prstGeom>
          <a:noFill/>
          <a:ln>
            <a:noFill/>
          </a:ln>
        </p:spPr>
        <p:txBody>
          <a:bodyPr wrap="none">
            <a:spAutoFit/>
          </a:bodyPr>
          <a:lstStyle>
            <a:lvl1pPr eaLnBrk="0" hangingPunct="0">
              <a:defRPr sz="1200" b="1">
                <a:solidFill>
                  <a:schemeClr val="tx1"/>
                </a:solidFill>
                <a:latin typeface="Arial" charset="0"/>
                <a:ea typeface="ＭＳ Ｐゴシック" charset="0"/>
              </a:defRPr>
            </a:lvl1pPr>
            <a:lvl2pPr marL="742950" indent="-285750" eaLnBrk="0" hangingPunct="0">
              <a:defRPr sz="1200" b="1">
                <a:solidFill>
                  <a:schemeClr val="tx1"/>
                </a:solidFill>
                <a:latin typeface="Arial" charset="0"/>
                <a:ea typeface="ＭＳ Ｐゴシック" charset="0"/>
              </a:defRPr>
            </a:lvl2pPr>
            <a:lvl3pPr marL="1143000" indent="-228600" eaLnBrk="0" hangingPunct="0">
              <a:defRPr sz="1200" b="1">
                <a:solidFill>
                  <a:schemeClr val="tx1"/>
                </a:solidFill>
                <a:latin typeface="Arial" charset="0"/>
                <a:ea typeface="ＭＳ Ｐゴシック" charset="0"/>
              </a:defRPr>
            </a:lvl3pPr>
            <a:lvl4pPr marL="1600200" indent="-228600" eaLnBrk="0" hangingPunct="0">
              <a:defRPr sz="1200" b="1">
                <a:solidFill>
                  <a:schemeClr val="tx1"/>
                </a:solidFill>
                <a:latin typeface="Arial" charset="0"/>
                <a:ea typeface="ＭＳ Ｐゴシック" charset="0"/>
              </a:defRPr>
            </a:lvl4pPr>
            <a:lvl5pPr marL="2057400" indent="-228600" eaLnBrk="0" hangingPunct="0">
              <a:defRPr sz="1200" b="1">
                <a:solidFill>
                  <a:schemeClr val="tx1"/>
                </a:solidFill>
                <a:latin typeface="Arial" charset="0"/>
                <a:ea typeface="ＭＳ Ｐゴシック" charset="0"/>
              </a:defRPr>
            </a:lvl5pPr>
            <a:lvl6pPr marL="2514600" indent="-228600" eaLnBrk="0" fontAlgn="base" hangingPunct="0">
              <a:spcBef>
                <a:spcPct val="0"/>
              </a:spcBef>
              <a:spcAft>
                <a:spcPct val="0"/>
              </a:spcAft>
              <a:defRPr sz="1200" b="1">
                <a:solidFill>
                  <a:schemeClr val="tx1"/>
                </a:solidFill>
                <a:latin typeface="Arial" charset="0"/>
                <a:ea typeface="ＭＳ Ｐゴシック" charset="0"/>
              </a:defRPr>
            </a:lvl6pPr>
            <a:lvl7pPr marL="2971800" indent="-228600" eaLnBrk="0" fontAlgn="base" hangingPunct="0">
              <a:spcBef>
                <a:spcPct val="0"/>
              </a:spcBef>
              <a:spcAft>
                <a:spcPct val="0"/>
              </a:spcAft>
              <a:defRPr sz="1200" b="1">
                <a:solidFill>
                  <a:schemeClr val="tx1"/>
                </a:solidFill>
                <a:latin typeface="Arial" charset="0"/>
                <a:ea typeface="ＭＳ Ｐゴシック" charset="0"/>
              </a:defRPr>
            </a:lvl7pPr>
            <a:lvl8pPr marL="3429000" indent="-228600" eaLnBrk="0" fontAlgn="base" hangingPunct="0">
              <a:spcBef>
                <a:spcPct val="0"/>
              </a:spcBef>
              <a:spcAft>
                <a:spcPct val="0"/>
              </a:spcAft>
              <a:defRPr sz="1200" b="1">
                <a:solidFill>
                  <a:schemeClr val="tx1"/>
                </a:solidFill>
                <a:latin typeface="Arial" charset="0"/>
                <a:ea typeface="ＭＳ Ｐゴシック" charset="0"/>
              </a:defRPr>
            </a:lvl8pPr>
            <a:lvl9pPr marL="3886200" indent="-228600" eaLnBrk="0" fontAlgn="base" hangingPunct="0">
              <a:spcBef>
                <a:spcPct val="0"/>
              </a:spcBef>
              <a:spcAft>
                <a:spcPct val="0"/>
              </a:spcAft>
              <a:defRPr sz="1200" b="1">
                <a:solidFill>
                  <a:schemeClr val="tx1"/>
                </a:solidFill>
                <a:latin typeface="Arial" charset="0"/>
                <a:ea typeface="ＭＳ Ｐゴシック" charset="0"/>
              </a:defRPr>
            </a:lvl9pPr>
          </a:lstStyle>
          <a:p>
            <a:r>
              <a:rPr lang="en-US" sz="2800" b="0" dirty="0">
                <a:solidFill>
                  <a:srgbClr val="4F81BD"/>
                </a:solidFill>
                <a:latin typeface="Calibri" charset="0"/>
                <a:cs typeface="Calibri" charset="0"/>
              </a:rPr>
              <a:t>Calibration – General Considerations</a:t>
            </a:r>
          </a:p>
        </p:txBody>
      </p:sp>
      <p:sp>
        <p:nvSpPr>
          <p:cNvPr id="3" name="TextBox 2"/>
          <p:cNvSpPr txBox="1"/>
          <p:nvPr/>
        </p:nvSpPr>
        <p:spPr>
          <a:xfrm>
            <a:off x="350617" y="1042497"/>
            <a:ext cx="10622183" cy="4955203"/>
          </a:xfrm>
          <a:prstGeom prst="rect">
            <a:avLst/>
          </a:prstGeom>
          <a:noFill/>
        </p:spPr>
        <p:txBody>
          <a:bodyPr wrap="square" rtlCol="0">
            <a:spAutoFit/>
          </a:bodyPr>
          <a:lstStyle/>
          <a:p>
            <a:pPr marL="342900" indent="-342900">
              <a:buFont typeface="Arial" panose="020B0604020202020204" pitchFamily="34" charset="0"/>
              <a:buChar char="•"/>
            </a:pPr>
            <a:r>
              <a:rPr lang="en-US" sz="2000" dirty="0">
                <a:solidFill>
                  <a:srgbClr val="4F81BD"/>
                </a:solidFill>
              </a:rPr>
              <a:t>Most calibration scans consist of both configuration commands and data taking</a:t>
            </a:r>
          </a:p>
          <a:p>
            <a:pPr marL="924961" lvl="1" indent="-342900">
              <a:buFont typeface="Arial" panose="020B0604020202020204" pitchFamily="34" charset="0"/>
              <a:buChar char="•"/>
            </a:pPr>
            <a:r>
              <a:rPr lang="en-US" sz="2000" dirty="0">
                <a:solidFill>
                  <a:srgbClr val="4F81BD"/>
                </a:solidFill>
              </a:rPr>
              <a:t>Need for high level commands that execute scan routines</a:t>
            </a:r>
          </a:p>
          <a:p>
            <a:pPr marL="924961" lvl="1" indent="-342900">
              <a:buFont typeface="Arial" panose="020B0604020202020204" pitchFamily="34" charset="0"/>
              <a:buChar char="•"/>
            </a:pPr>
            <a:r>
              <a:rPr lang="en-US" sz="2000" dirty="0">
                <a:solidFill>
                  <a:srgbClr val="4F81BD"/>
                </a:solidFill>
              </a:rPr>
              <a:t>Analysis in QC framework (e.g. data returned from threshold scans)</a:t>
            </a:r>
          </a:p>
          <a:p>
            <a:pPr marL="924961" lvl="1" indent="-342900">
              <a:buFont typeface="Arial" panose="020B0604020202020204" pitchFamily="34" charset="0"/>
              <a:buChar char="•"/>
            </a:pPr>
            <a:r>
              <a:rPr lang="en-US" sz="2000" dirty="0">
                <a:solidFill>
                  <a:srgbClr val="4F81BD"/>
                </a:solidFill>
              </a:rPr>
              <a:t>Possible procedure: </a:t>
            </a:r>
            <a:br>
              <a:rPr lang="en-US" sz="2000" dirty="0">
                <a:solidFill>
                  <a:srgbClr val="4F81BD"/>
                </a:solidFill>
              </a:rPr>
            </a:br>
            <a:r>
              <a:rPr lang="en-US" sz="2000" dirty="0">
                <a:solidFill>
                  <a:srgbClr val="4F81BD"/>
                </a:solidFill>
              </a:rPr>
              <a:t>Issue command to scan 1 row -&gt; Read events -&gt; Pass to QC for analysis</a:t>
            </a:r>
          </a:p>
          <a:p>
            <a:pPr marL="924961" lvl="1" indent="-342900">
              <a:buFont typeface="Arial" panose="020B0604020202020204" pitchFamily="34" charset="0"/>
              <a:buChar char="•"/>
            </a:pPr>
            <a:r>
              <a:rPr lang="en-US" sz="2000" dirty="0">
                <a:solidFill>
                  <a:srgbClr val="4F81BD"/>
                </a:solidFill>
              </a:rPr>
              <a:t>Needs flow control (can not lose events)</a:t>
            </a:r>
          </a:p>
          <a:p>
            <a:pPr marL="924961" lvl="1" indent="-342900">
              <a:buFont typeface="Arial" panose="020B0604020202020204" pitchFamily="34" charset="0"/>
              <a:buChar char="•"/>
            </a:pPr>
            <a:r>
              <a:rPr lang="en-US" sz="2000" dirty="0">
                <a:solidFill>
                  <a:srgbClr val="4F81BD"/>
                </a:solidFill>
              </a:rPr>
              <a:t>But: Not all calibration tasks return event data, but can also return register readings, voltage measurements etc. (FIFO scan, DAC scan …)</a:t>
            </a:r>
          </a:p>
          <a:p>
            <a:pPr marL="342900" indent="-342900">
              <a:buFont typeface="Arial" panose="020B0604020202020204" pitchFamily="34" charset="0"/>
              <a:buChar char="•"/>
            </a:pPr>
            <a:endParaRPr lang="en-US" sz="2000" dirty="0">
              <a:solidFill>
                <a:srgbClr val="4F81BD"/>
              </a:solidFill>
            </a:endParaRPr>
          </a:p>
          <a:p>
            <a:pPr marL="342900" indent="-342900">
              <a:buFont typeface="Arial" panose="020B0604020202020204" pitchFamily="34" charset="0"/>
              <a:buChar char="•"/>
            </a:pPr>
            <a:r>
              <a:rPr lang="en-US" sz="2000" dirty="0">
                <a:solidFill>
                  <a:srgbClr val="4F81BD"/>
                </a:solidFill>
              </a:rPr>
              <a:t>Output (result) data:</a:t>
            </a:r>
          </a:p>
          <a:p>
            <a:pPr marL="924961" lvl="1" indent="-342900">
              <a:buFont typeface="Arial" panose="020B0604020202020204" pitchFamily="34" charset="0"/>
              <a:buChar char="•"/>
            </a:pPr>
            <a:r>
              <a:rPr lang="en-US" sz="2000" dirty="0">
                <a:solidFill>
                  <a:srgbClr val="4F81BD"/>
                </a:solidFill>
              </a:rPr>
              <a:t>Calibration -&gt; Configuration: part of the calibration results need to go to the configuration database (threshold settings, noisy pixels)</a:t>
            </a:r>
          </a:p>
          <a:p>
            <a:pPr marL="924961" lvl="1" indent="-342900">
              <a:buFont typeface="Arial" panose="020B0604020202020204" pitchFamily="34" charset="0"/>
              <a:buChar char="•"/>
            </a:pPr>
            <a:r>
              <a:rPr lang="en-US" sz="2000" dirty="0">
                <a:solidFill>
                  <a:srgbClr val="4F81BD"/>
                </a:solidFill>
              </a:rPr>
              <a:t>Calibration -&gt; Offline: status of the detector (thresholds, dead regions...) is needed for offline. Save each calibration with period of validity. Calibration database? </a:t>
            </a:r>
          </a:p>
          <a:p>
            <a:pPr marL="924961" lvl="1" indent="-342900">
              <a:buFont typeface="Arial" panose="020B0604020202020204" pitchFamily="34" charset="0"/>
              <a:buChar char="•"/>
            </a:pPr>
            <a:r>
              <a:rPr lang="en-US" sz="2000" dirty="0">
                <a:solidFill>
                  <a:srgbClr val="4F81BD"/>
                </a:solidFill>
              </a:rPr>
              <a:t>Does readout need to know about masked pixels, chips?</a:t>
            </a:r>
          </a:p>
          <a:p>
            <a:pPr marL="285750" indent="-285750">
              <a:buFont typeface="Arial" panose="020B0604020202020204" pitchFamily="34" charset="0"/>
              <a:buChar char="•"/>
            </a:pPr>
            <a:endParaRPr lang="en-US" sz="1600" dirty="0"/>
          </a:p>
        </p:txBody>
      </p:sp>
      <p:sp>
        <p:nvSpPr>
          <p:cNvPr id="4" name="Date Placeholder 3"/>
          <p:cNvSpPr>
            <a:spLocks noGrp="1"/>
          </p:cNvSpPr>
          <p:nvPr>
            <p:ph type="dt" sz="half" idx="10"/>
          </p:nvPr>
        </p:nvSpPr>
        <p:spPr/>
        <p:txBody>
          <a:bodyPr/>
          <a:lstStyle/>
          <a:p>
            <a:fld id="{B2A5CEA0-3A74-DA47-9DC4-3218378DC22F}" type="datetime1">
              <a:rPr lang="en-US" smtClean="0"/>
              <a:t>1/29/19</a:t>
            </a:fld>
            <a:endParaRPr lang="en-US" dirty="0"/>
          </a:p>
        </p:txBody>
      </p:sp>
      <p:sp>
        <p:nvSpPr>
          <p:cNvPr id="5" name="Slide Number Placeholder 4"/>
          <p:cNvSpPr>
            <a:spLocks noGrp="1"/>
          </p:cNvSpPr>
          <p:nvPr>
            <p:ph type="sldNum" sz="quarter" idx="12"/>
          </p:nvPr>
        </p:nvSpPr>
        <p:spPr/>
        <p:txBody>
          <a:bodyPr/>
          <a:lstStyle/>
          <a:p>
            <a:fld id="{B7F62631-D247-0E44-B808-5D23CBBA66F7}" type="slidenum">
              <a:rPr lang="en-US" smtClean="0"/>
              <a:t>19</a:t>
            </a:fld>
            <a:endParaRPr lang="en-US"/>
          </a:p>
        </p:txBody>
      </p:sp>
    </p:spTree>
    <p:extLst>
      <p:ext uri="{BB962C8B-B14F-4D97-AF65-F5344CB8AC3E}">
        <p14:creationId xmlns:p14="http://schemas.microsoft.com/office/powerpoint/2010/main" val="26526148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1659" y="1739902"/>
            <a:ext cx="8686800" cy="1661993"/>
          </a:xfrm>
          <a:prstGeom prst="rect">
            <a:avLst/>
          </a:prstGeom>
          <a:noFill/>
        </p:spPr>
        <p:txBody>
          <a:bodyPr wrap="square" rtlCol="0">
            <a:spAutoFit/>
          </a:bodyPr>
          <a:lstStyle/>
          <a:p>
            <a:pPr>
              <a:lnSpc>
                <a:spcPct val="150000"/>
              </a:lnSpc>
            </a:pPr>
            <a:r>
              <a:rPr lang="en-US" sz="2000" b="1" dirty="0">
                <a:solidFill>
                  <a:srgbClr val="4F81BD"/>
                </a:solidFill>
              </a:rPr>
              <a:t>OUTLINE</a:t>
            </a:r>
          </a:p>
          <a:p>
            <a:pPr marL="914400" lvl="1" indent="-457200">
              <a:lnSpc>
                <a:spcPct val="130000"/>
              </a:lnSpc>
              <a:spcBef>
                <a:spcPts val="1200"/>
              </a:spcBef>
              <a:buSzPct val="70000"/>
              <a:buFont typeface="+mj-ea"/>
              <a:buAutoNum type="circleNumDbPlain"/>
            </a:pPr>
            <a:r>
              <a:rPr lang="en-US" sz="2000" dirty="0">
                <a:solidFill>
                  <a:srgbClr val="4F81BD"/>
                </a:solidFill>
              </a:rPr>
              <a:t>Configuration</a:t>
            </a:r>
          </a:p>
          <a:p>
            <a:pPr marL="914400" lvl="1" indent="-457200">
              <a:lnSpc>
                <a:spcPct val="130000"/>
              </a:lnSpc>
              <a:spcBef>
                <a:spcPts val="1200"/>
              </a:spcBef>
              <a:buSzPct val="70000"/>
              <a:buFont typeface="+mj-ea"/>
              <a:buAutoNum type="circleNumDbPlain"/>
            </a:pPr>
            <a:r>
              <a:rPr lang="en-US" sz="2000" dirty="0">
                <a:solidFill>
                  <a:srgbClr val="4F81BD"/>
                </a:solidFill>
              </a:rPr>
              <a:t>Calibration</a:t>
            </a:r>
          </a:p>
        </p:txBody>
      </p:sp>
      <p:sp>
        <p:nvSpPr>
          <p:cNvPr id="3" name="Date Placeholder 2"/>
          <p:cNvSpPr>
            <a:spLocks noGrp="1"/>
          </p:cNvSpPr>
          <p:nvPr>
            <p:ph type="dt" sz="half" idx="10"/>
          </p:nvPr>
        </p:nvSpPr>
        <p:spPr>
          <a:xfrm>
            <a:off x="603012" y="6356352"/>
            <a:ext cx="2814056" cy="365125"/>
          </a:xfrm>
        </p:spPr>
        <p:txBody>
          <a:bodyPr/>
          <a:lstStyle/>
          <a:p>
            <a:fld id="{B00B5E46-5E03-CD47-96F7-05A35DAFB8CF}" type="datetime1">
              <a:rPr lang="en-US" smtClean="0"/>
              <a:t>1/29/19</a:t>
            </a:fld>
            <a:endParaRPr lang="en-US" dirty="0"/>
          </a:p>
        </p:txBody>
      </p:sp>
      <p:sp>
        <p:nvSpPr>
          <p:cNvPr id="4" name="Slide Number Placeholder 3"/>
          <p:cNvSpPr>
            <a:spLocks noGrp="1"/>
          </p:cNvSpPr>
          <p:nvPr>
            <p:ph type="sldNum" sz="quarter" idx="12"/>
          </p:nvPr>
        </p:nvSpPr>
        <p:spPr>
          <a:xfrm>
            <a:off x="8643170" y="6356352"/>
            <a:ext cx="2814056" cy="365125"/>
          </a:xfrm>
        </p:spPr>
        <p:txBody>
          <a:bodyPr/>
          <a:lstStyle/>
          <a:p>
            <a:fld id="{B7F62631-D247-0E44-B808-5D23CBBA66F7}" type="slidenum">
              <a:rPr lang="en-US" smtClean="0"/>
              <a:pPr/>
              <a:t>2</a:t>
            </a:fld>
            <a:endParaRPr lang="en-US" dirty="0"/>
          </a:p>
        </p:txBody>
      </p:sp>
    </p:spTree>
    <p:extLst>
      <p:ext uri="{BB962C8B-B14F-4D97-AF65-F5344CB8AC3E}">
        <p14:creationId xmlns:p14="http://schemas.microsoft.com/office/powerpoint/2010/main" val="41736735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72132" y="3032661"/>
            <a:ext cx="10622183" cy="646331"/>
          </a:xfrm>
          <a:prstGeom prst="rect">
            <a:avLst/>
          </a:prstGeom>
          <a:noFill/>
        </p:spPr>
        <p:txBody>
          <a:bodyPr wrap="square" rtlCol="0">
            <a:spAutoFit/>
          </a:bodyPr>
          <a:lstStyle/>
          <a:p>
            <a:pPr marL="342900" indent="-342900">
              <a:buFont typeface="Arial" panose="020B0604020202020204" pitchFamily="34" charset="0"/>
              <a:buChar char="•"/>
            </a:pPr>
            <a:r>
              <a:rPr lang="en-US" sz="2000" dirty="0">
                <a:solidFill>
                  <a:srgbClr val="4F81BD"/>
                </a:solidFill>
              </a:rPr>
              <a:t>Backup</a:t>
            </a:r>
          </a:p>
          <a:p>
            <a:pPr marL="285750" indent="-285750">
              <a:buFont typeface="Arial" panose="020B0604020202020204" pitchFamily="34" charset="0"/>
              <a:buChar char="•"/>
            </a:pPr>
            <a:endParaRPr lang="en-US" sz="1600" dirty="0"/>
          </a:p>
        </p:txBody>
      </p:sp>
      <p:sp>
        <p:nvSpPr>
          <p:cNvPr id="4" name="Date Placeholder 3"/>
          <p:cNvSpPr>
            <a:spLocks noGrp="1"/>
          </p:cNvSpPr>
          <p:nvPr>
            <p:ph type="dt" sz="half" idx="10"/>
          </p:nvPr>
        </p:nvSpPr>
        <p:spPr/>
        <p:txBody>
          <a:bodyPr/>
          <a:lstStyle/>
          <a:p>
            <a:fld id="{B2A5CEA0-3A74-DA47-9DC4-3218378DC22F}" type="datetime1">
              <a:rPr lang="en-US" smtClean="0"/>
              <a:t>1/29/19</a:t>
            </a:fld>
            <a:endParaRPr lang="en-US" dirty="0"/>
          </a:p>
        </p:txBody>
      </p:sp>
      <p:sp>
        <p:nvSpPr>
          <p:cNvPr id="5" name="Slide Number Placeholder 4"/>
          <p:cNvSpPr>
            <a:spLocks noGrp="1"/>
          </p:cNvSpPr>
          <p:nvPr>
            <p:ph type="sldNum" sz="quarter" idx="12"/>
          </p:nvPr>
        </p:nvSpPr>
        <p:spPr/>
        <p:txBody>
          <a:bodyPr/>
          <a:lstStyle/>
          <a:p>
            <a:fld id="{B7F62631-D247-0E44-B808-5D23CBBA66F7}" type="slidenum">
              <a:rPr lang="en-US" smtClean="0"/>
              <a:t>20</a:t>
            </a:fld>
            <a:endParaRPr lang="en-US"/>
          </a:p>
        </p:txBody>
      </p:sp>
    </p:spTree>
    <p:extLst>
      <p:ext uri="{BB962C8B-B14F-4D97-AF65-F5344CB8AC3E}">
        <p14:creationId xmlns:p14="http://schemas.microsoft.com/office/powerpoint/2010/main" val="34547516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1659" y="1739902"/>
            <a:ext cx="8686800" cy="2183675"/>
          </a:xfrm>
          <a:prstGeom prst="rect">
            <a:avLst/>
          </a:prstGeom>
          <a:noFill/>
        </p:spPr>
        <p:txBody>
          <a:bodyPr wrap="square" rtlCol="0">
            <a:spAutoFit/>
          </a:bodyPr>
          <a:lstStyle/>
          <a:p>
            <a:pPr>
              <a:lnSpc>
                <a:spcPct val="150000"/>
              </a:lnSpc>
            </a:pPr>
            <a:r>
              <a:rPr lang="en-US" sz="2000" b="1" dirty="0">
                <a:solidFill>
                  <a:srgbClr val="4F81BD"/>
                </a:solidFill>
              </a:rPr>
              <a:t>OUTLINE</a:t>
            </a:r>
          </a:p>
          <a:p>
            <a:pPr marL="914400" lvl="1" indent="-457200">
              <a:lnSpc>
                <a:spcPct val="130000"/>
              </a:lnSpc>
              <a:spcBef>
                <a:spcPts val="1200"/>
              </a:spcBef>
              <a:buSzPct val="70000"/>
              <a:buFont typeface="+mj-ea"/>
              <a:buAutoNum type="circleNumDbPlain"/>
            </a:pPr>
            <a:r>
              <a:rPr lang="en-US" sz="2000" dirty="0">
                <a:solidFill>
                  <a:srgbClr val="4F81BD">
                    <a:alpha val="30000"/>
                  </a:srgbClr>
                </a:solidFill>
              </a:rPr>
              <a:t>Configuration</a:t>
            </a:r>
          </a:p>
          <a:p>
            <a:pPr marL="914400" lvl="1" indent="-457200">
              <a:lnSpc>
                <a:spcPct val="130000"/>
              </a:lnSpc>
              <a:spcBef>
                <a:spcPts val="1200"/>
              </a:spcBef>
              <a:buSzPct val="70000"/>
              <a:buFont typeface="+mj-ea"/>
              <a:buAutoNum type="circleNumDbPlain"/>
            </a:pPr>
            <a:r>
              <a:rPr lang="en-US" sz="2000" dirty="0">
                <a:solidFill>
                  <a:srgbClr val="4F81BD">
                    <a:alpha val="30000"/>
                  </a:srgbClr>
                </a:solidFill>
              </a:rPr>
              <a:t>Calibration</a:t>
            </a:r>
          </a:p>
          <a:p>
            <a:pPr marL="914400" lvl="1" indent="-457200">
              <a:lnSpc>
                <a:spcPct val="130000"/>
              </a:lnSpc>
              <a:spcBef>
                <a:spcPts val="1200"/>
              </a:spcBef>
              <a:buSzPct val="70000"/>
              <a:buFont typeface="+mj-ea"/>
              <a:buAutoNum type="circleNumDbPlain"/>
            </a:pPr>
            <a:r>
              <a:rPr lang="en-US" sz="2000" dirty="0">
                <a:solidFill>
                  <a:srgbClr val="4F81BD"/>
                </a:solidFill>
              </a:rPr>
              <a:t>Monitoring</a:t>
            </a:r>
          </a:p>
        </p:txBody>
      </p:sp>
      <p:sp>
        <p:nvSpPr>
          <p:cNvPr id="3" name="Date Placeholder 2"/>
          <p:cNvSpPr>
            <a:spLocks noGrp="1"/>
          </p:cNvSpPr>
          <p:nvPr>
            <p:ph type="dt" sz="half" idx="10"/>
          </p:nvPr>
        </p:nvSpPr>
        <p:spPr>
          <a:xfrm>
            <a:off x="603012" y="6356352"/>
            <a:ext cx="2814056" cy="365125"/>
          </a:xfrm>
        </p:spPr>
        <p:txBody>
          <a:bodyPr/>
          <a:lstStyle/>
          <a:p>
            <a:fld id="{B00B5E46-5E03-CD47-96F7-05A35DAFB8CF}" type="datetime1">
              <a:rPr lang="en-US" smtClean="0"/>
              <a:t>1/29/19</a:t>
            </a:fld>
            <a:endParaRPr lang="en-US" dirty="0"/>
          </a:p>
        </p:txBody>
      </p:sp>
      <p:sp>
        <p:nvSpPr>
          <p:cNvPr id="4" name="Slide Number Placeholder 3"/>
          <p:cNvSpPr>
            <a:spLocks noGrp="1"/>
          </p:cNvSpPr>
          <p:nvPr>
            <p:ph type="sldNum" sz="quarter" idx="12"/>
          </p:nvPr>
        </p:nvSpPr>
        <p:spPr>
          <a:xfrm>
            <a:off x="8643170" y="6356352"/>
            <a:ext cx="2814056" cy="365125"/>
          </a:xfrm>
        </p:spPr>
        <p:txBody>
          <a:bodyPr/>
          <a:lstStyle/>
          <a:p>
            <a:fld id="{B7F62631-D247-0E44-B808-5D23CBBA66F7}" type="slidenum">
              <a:rPr lang="en-US" smtClean="0"/>
              <a:pPr/>
              <a:t>21</a:t>
            </a:fld>
            <a:endParaRPr lang="en-US" dirty="0"/>
          </a:p>
        </p:txBody>
      </p:sp>
    </p:spTree>
    <p:extLst>
      <p:ext uri="{BB962C8B-B14F-4D97-AF65-F5344CB8AC3E}">
        <p14:creationId xmlns:p14="http://schemas.microsoft.com/office/powerpoint/2010/main" val="8268545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4"/>
          <p:cNvSpPr txBox="1">
            <a:spLocks noChangeArrowheads="1"/>
          </p:cNvSpPr>
          <p:nvPr/>
        </p:nvSpPr>
        <p:spPr bwMode="auto">
          <a:xfrm>
            <a:off x="288001" y="93600"/>
            <a:ext cx="2664832" cy="523220"/>
          </a:xfrm>
          <a:prstGeom prst="rect">
            <a:avLst/>
          </a:prstGeom>
          <a:noFill/>
          <a:ln>
            <a:noFill/>
          </a:ln>
        </p:spPr>
        <p:txBody>
          <a:bodyPr wrap="none">
            <a:spAutoFit/>
          </a:bodyPr>
          <a:lstStyle>
            <a:lvl1pPr eaLnBrk="0" hangingPunct="0">
              <a:defRPr sz="1200" b="1">
                <a:solidFill>
                  <a:schemeClr val="tx1"/>
                </a:solidFill>
                <a:latin typeface="Arial" charset="0"/>
                <a:ea typeface="ＭＳ Ｐゴシック" charset="0"/>
              </a:defRPr>
            </a:lvl1pPr>
            <a:lvl2pPr marL="742950" indent="-285750" eaLnBrk="0" hangingPunct="0">
              <a:defRPr sz="1200" b="1">
                <a:solidFill>
                  <a:schemeClr val="tx1"/>
                </a:solidFill>
                <a:latin typeface="Arial" charset="0"/>
                <a:ea typeface="ＭＳ Ｐゴシック" charset="0"/>
              </a:defRPr>
            </a:lvl2pPr>
            <a:lvl3pPr marL="1143000" indent="-228600" eaLnBrk="0" hangingPunct="0">
              <a:defRPr sz="1200" b="1">
                <a:solidFill>
                  <a:schemeClr val="tx1"/>
                </a:solidFill>
                <a:latin typeface="Arial" charset="0"/>
                <a:ea typeface="ＭＳ Ｐゴシック" charset="0"/>
              </a:defRPr>
            </a:lvl3pPr>
            <a:lvl4pPr marL="1600200" indent="-228600" eaLnBrk="0" hangingPunct="0">
              <a:defRPr sz="1200" b="1">
                <a:solidFill>
                  <a:schemeClr val="tx1"/>
                </a:solidFill>
                <a:latin typeface="Arial" charset="0"/>
                <a:ea typeface="ＭＳ Ｐゴシック" charset="0"/>
              </a:defRPr>
            </a:lvl4pPr>
            <a:lvl5pPr marL="2057400" indent="-228600" eaLnBrk="0" hangingPunct="0">
              <a:defRPr sz="1200" b="1">
                <a:solidFill>
                  <a:schemeClr val="tx1"/>
                </a:solidFill>
                <a:latin typeface="Arial" charset="0"/>
                <a:ea typeface="ＭＳ Ｐゴシック" charset="0"/>
              </a:defRPr>
            </a:lvl5pPr>
            <a:lvl6pPr marL="2514600" indent="-228600" eaLnBrk="0" fontAlgn="base" hangingPunct="0">
              <a:spcBef>
                <a:spcPct val="0"/>
              </a:spcBef>
              <a:spcAft>
                <a:spcPct val="0"/>
              </a:spcAft>
              <a:defRPr sz="1200" b="1">
                <a:solidFill>
                  <a:schemeClr val="tx1"/>
                </a:solidFill>
                <a:latin typeface="Arial" charset="0"/>
                <a:ea typeface="ＭＳ Ｐゴシック" charset="0"/>
              </a:defRPr>
            </a:lvl6pPr>
            <a:lvl7pPr marL="2971800" indent="-228600" eaLnBrk="0" fontAlgn="base" hangingPunct="0">
              <a:spcBef>
                <a:spcPct val="0"/>
              </a:spcBef>
              <a:spcAft>
                <a:spcPct val="0"/>
              </a:spcAft>
              <a:defRPr sz="1200" b="1">
                <a:solidFill>
                  <a:schemeClr val="tx1"/>
                </a:solidFill>
                <a:latin typeface="Arial" charset="0"/>
                <a:ea typeface="ＭＳ Ｐゴシック" charset="0"/>
              </a:defRPr>
            </a:lvl7pPr>
            <a:lvl8pPr marL="3429000" indent="-228600" eaLnBrk="0" fontAlgn="base" hangingPunct="0">
              <a:spcBef>
                <a:spcPct val="0"/>
              </a:spcBef>
              <a:spcAft>
                <a:spcPct val="0"/>
              </a:spcAft>
              <a:defRPr sz="1200" b="1">
                <a:solidFill>
                  <a:schemeClr val="tx1"/>
                </a:solidFill>
                <a:latin typeface="Arial" charset="0"/>
                <a:ea typeface="ＭＳ Ｐゴシック" charset="0"/>
              </a:defRPr>
            </a:lvl8pPr>
            <a:lvl9pPr marL="3886200" indent="-228600" eaLnBrk="0" fontAlgn="base" hangingPunct="0">
              <a:spcBef>
                <a:spcPct val="0"/>
              </a:spcBef>
              <a:spcAft>
                <a:spcPct val="0"/>
              </a:spcAft>
              <a:defRPr sz="1200" b="1">
                <a:solidFill>
                  <a:schemeClr val="tx1"/>
                </a:solidFill>
                <a:latin typeface="Arial" charset="0"/>
                <a:ea typeface="ＭＳ Ｐゴシック" charset="0"/>
              </a:defRPr>
            </a:lvl9pPr>
          </a:lstStyle>
          <a:p>
            <a:r>
              <a:rPr lang="en-US" sz="2800" b="0" dirty="0">
                <a:solidFill>
                  <a:srgbClr val="4F81BD"/>
                </a:solidFill>
                <a:latin typeface="Calibri" charset="0"/>
                <a:cs typeface="Calibri" charset="0"/>
              </a:rPr>
              <a:t>Monitoring Tasks</a:t>
            </a:r>
          </a:p>
        </p:txBody>
      </p:sp>
      <p:sp>
        <p:nvSpPr>
          <p:cNvPr id="3" name="TextBox 2"/>
          <p:cNvSpPr txBox="1"/>
          <p:nvPr/>
        </p:nvSpPr>
        <p:spPr>
          <a:xfrm>
            <a:off x="350617" y="1042497"/>
            <a:ext cx="10622183" cy="5324535"/>
          </a:xfrm>
          <a:prstGeom prst="rect">
            <a:avLst/>
          </a:prstGeom>
          <a:noFill/>
        </p:spPr>
        <p:txBody>
          <a:bodyPr wrap="square" rtlCol="0">
            <a:spAutoFit/>
          </a:bodyPr>
          <a:lstStyle/>
          <a:p>
            <a:r>
              <a:rPr lang="en-US" sz="2000" dirty="0">
                <a:solidFill>
                  <a:srgbClr val="4F81BD"/>
                </a:solidFill>
              </a:rPr>
              <a:t>ALPIDE:</a:t>
            </a:r>
          </a:p>
          <a:p>
            <a:endParaRPr lang="en-US" sz="2000" dirty="0">
              <a:solidFill>
                <a:srgbClr val="4F81BD"/>
              </a:solidFill>
            </a:endParaRPr>
          </a:p>
          <a:p>
            <a:pPr marL="342900" indent="-342900">
              <a:buFont typeface="Arial" panose="020B0604020202020204" pitchFamily="34" charset="0"/>
              <a:buChar char="•"/>
            </a:pPr>
            <a:r>
              <a:rPr lang="en-US" sz="2000" dirty="0">
                <a:solidFill>
                  <a:srgbClr val="4F81BD"/>
                </a:solidFill>
              </a:rPr>
              <a:t>ADCs (Temperatures, Voltages)</a:t>
            </a:r>
          </a:p>
          <a:p>
            <a:pPr marL="342900" indent="-342900">
              <a:buFont typeface="Arial" panose="020B0604020202020204" pitchFamily="34" charset="0"/>
              <a:buChar char="•"/>
            </a:pPr>
            <a:r>
              <a:rPr lang="en-US" sz="2000" dirty="0">
                <a:solidFill>
                  <a:srgbClr val="4F81BD"/>
                </a:solidFill>
              </a:rPr>
              <a:t>Status counters</a:t>
            </a:r>
          </a:p>
          <a:p>
            <a:pPr marL="342900" indent="-342900">
              <a:buFont typeface="Arial" panose="020B0604020202020204" pitchFamily="34" charset="0"/>
              <a:buChar char="•"/>
            </a:pPr>
            <a:r>
              <a:rPr lang="en-US" sz="2000" dirty="0">
                <a:solidFill>
                  <a:srgbClr val="4F81BD"/>
                </a:solidFill>
              </a:rPr>
              <a:t>Debug chain? </a:t>
            </a:r>
          </a:p>
          <a:p>
            <a:pPr marL="342900" indent="-342900">
              <a:buFont typeface="Arial" panose="020B0604020202020204" pitchFamily="34" charset="0"/>
              <a:buChar char="•"/>
            </a:pPr>
            <a:endParaRPr lang="en-US" sz="2000" dirty="0">
              <a:solidFill>
                <a:srgbClr val="4F81BD"/>
              </a:solidFill>
            </a:endParaRPr>
          </a:p>
          <a:p>
            <a:r>
              <a:rPr lang="en-US" sz="2000" dirty="0">
                <a:solidFill>
                  <a:srgbClr val="4F81BD"/>
                </a:solidFill>
              </a:rPr>
              <a:t>Readout Units:</a:t>
            </a:r>
          </a:p>
          <a:p>
            <a:endParaRPr lang="en-US" sz="2000" dirty="0">
              <a:solidFill>
                <a:srgbClr val="4F81BD"/>
              </a:solidFill>
            </a:endParaRPr>
          </a:p>
          <a:p>
            <a:pPr marL="342900" indent="-342900">
              <a:buFont typeface="Arial" panose="020B0604020202020204" pitchFamily="34" charset="0"/>
              <a:buChar char="•"/>
            </a:pPr>
            <a:r>
              <a:rPr lang="en-US" sz="2000" dirty="0">
                <a:solidFill>
                  <a:srgbClr val="4F81BD"/>
                </a:solidFill>
              </a:rPr>
              <a:t>Counters </a:t>
            </a:r>
          </a:p>
          <a:p>
            <a:pPr marL="342900" indent="-342900">
              <a:buFont typeface="Arial" panose="020B0604020202020204" pitchFamily="34" charset="0"/>
              <a:buChar char="•"/>
            </a:pPr>
            <a:r>
              <a:rPr lang="en-US" sz="2000" dirty="0">
                <a:solidFill>
                  <a:srgbClr val="4F81BD"/>
                </a:solidFill>
              </a:rPr>
              <a:t>Summary status</a:t>
            </a:r>
          </a:p>
          <a:p>
            <a:pPr marL="342900" indent="-342900">
              <a:buFont typeface="Arial" panose="020B0604020202020204" pitchFamily="34" charset="0"/>
              <a:buChar char="•"/>
            </a:pPr>
            <a:r>
              <a:rPr lang="en-US" sz="2000" dirty="0">
                <a:solidFill>
                  <a:srgbClr val="4F81BD"/>
                </a:solidFill>
              </a:rPr>
              <a:t>Temperatures, Currents, Voltages</a:t>
            </a:r>
          </a:p>
          <a:p>
            <a:pPr marL="342900" indent="-342900">
              <a:buFont typeface="Arial" panose="020B0604020202020204" pitchFamily="34" charset="0"/>
              <a:buChar char="•"/>
            </a:pPr>
            <a:endParaRPr lang="en-US" sz="2000" dirty="0">
              <a:solidFill>
                <a:srgbClr val="4F81BD"/>
              </a:solidFill>
            </a:endParaRPr>
          </a:p>
          <a:p>
            <a:r>
              <a:rPr lang="en-US" sz="2000" dirty="0">
                <a:solidFill>
                  <a:srgbClr val="4F81BD"/>
                </a:solidFill>
              </a:rPr>
              <a:t>Power boards:</a:t>
            </a:r>
          </a:p>
          <a:p>
            <a:endParaRPr lang="en-US" sz="2000" dirty="0">
              <a:solidFill>
                <a:srgbClr val="4F81BD"/>
              </a:solidFill>
            </a:endParaRPr>
          </a:p>
          <a:p>
            <a:pPr marL="342900" indent="-342900">
              <a:buFont typeface="Arial" panose="020B0604020202020204" pitchFamily="34" charset="0"/>
              <a:buChar char="•"/>
            </a:pPr>
            <a:r>
              <a:rPr lang="en-US" sz="2000" dirty="0">
                <a:solidFill>
                  <a:srgbClr val="4F81BD"/>
                </a:solidFill>
              </a:rPr>
              <a:t>Status</a:t>
            </a:r>
          </a:p>
          <a:p>
            <a:pPr marL="342900" indent="-342900">
              <a:buFont typeface="Arial" panose="020B0604020202020204" pitchFamily="34" charset="0"/>
              <a:buChar char="•"/>
            </a:pPr>
            <a:r>
              <a:rPr lang="en-US" sz="2000" dirty="0">
                <a:solidFill>
                  <a:srgbClr val="4F81BD"/>
                </a:solidFill>
              </a:rPr>
              <a:t>Voltages, Currents, Temperatures</a:t>
            </a:r>
          </a:p>
          <a:p>
            <a:endParaRPr lang="en-US" sz="2000" dirty="0">
              <a:solidFill>
                <a:srgbClr val="4F81BD"/>
              </a:solidFill>
            </a:endParaRPr>
          </a:p>
        </p:txBody>
      </p:sp>
      <p:sp>
        <p:nvSpPr>
          <p:cNvPr id="4" name="Date Placeholder 3"/>
          <p:cNvSpPr>
            <a:spLocks noGrp="1"/>
          </p:cNvSpPr>
          <p:nvPr>
            <p:ph type="dt" sz="half" idx="10"/>
          </p:nvPr>
        </p:nvSpPr>
        <p:spPr/>
        <p:txBody>
          <a:bodyPr/>
          <a:lstStyle/>
          <a:p>
            <a:fld id="{B2A5CEA0-3A74-DA47-9DC4-3218378DC22F}" type="datetime1">
              <a:rPr lang="en-US" smtClean="0"/>
              <a:t>1/29/19</a:t>
            </a:fld>
            <a:endParaRPr lang="en-US" dirty="0"/>
          </a:p>
        </p:txBody>
      </p:sp>
      <p:sp>
        <p:nvSpPr>
          <p:cNvPr id="5" name="Slide Number Placeholder 4"/>
          <p:cNvSpPr>
            <a:spLocks noGrp="1"/>
          </p:cNvSpPr>
          <p:nvPr>
            <p:ph type="sldNum" sz="quarter" idx="12"/>
          </p:nvPr>
        </p:nvSpPr>
        <p:spPr/>
        <p:txBody>
          <a:bodyPr/>
          <a:lstStyle/>
          <a:p>
            <a:fld id="{B7F62631-D247-0E44-B808-5D23CBBA66F7}" type="slidenum">
              <a:rPr lang="en-US" smtClean="0"/>
              <a:t>22</a:t>
            </a:fld>
            <a:endParaRPr lang="en-US"/>
          </a:p>
        </p:txBody>
      </p:sp>
    </p:spTree>
    <p:extLst>
      <p:ext uri="{BB962C8B-B14F-4D97-AF65-F5344CB8AC3E}">
        <p14:creationId xmlns:p14="http://schemas.microsoft.com/office/powerpoint/2010/main" val="11308815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4"/>
          <p:cNvSpPr txBox="1">
            <a:spLocks noChangeArrowheads="1"/>
          </p:cNvSpPr>
          <p:nvPr/>
        </p:nvSpPr>
        <p:spPr bwMode="auto">
          <a:xfrm>
            <a:off x="288001" y="93600"/>
            <a:ext cx="5555560" cy="523220"/>
          </a:xfrm>
          <a:prstGeom prst="rect">
            <a:avLst/>
          </a:prstGeom>
          <a:noFill/>
          <a:ln>
            <a:noFill/>
          </a:ln>
        </p:spPr>
        <p:txBody>
          <a:bodyPr wrap="none">
            <a:spAutoFit/>
          </a:bodyPr>
          <a:lstStyle>
            <a:lvl1pPr eaLnBrk="0" hangingPunct="0">
              <a:defRPr sz="1200" b="1">
                <a:solidFill>
                  <a:schemeClr val="tx1"/>
                </a:solidFill>
                <a:latin typeface="Arial" charset="0"/>
                <a:ea typeface="ＭＳ Ｐゴシック" charset="0"/>
              </a:defRPr>
            </a:lvl1pPr>
            <a:lvl2pPr marL="742950" indent="-285750" eaLnBrk="0" hangingPunct="0">
              <a:defRPr sz="1200" b="1">
                <a:solidFill>
                  <a:schemeClr val="tx1"/>
                </a:solidFill>
                <a:latin typeface="Arial" charset="0"/>
                <a:ea typeface="ＭＳ Ｐゴシック" charset="0"/>
              </a:defRPr>
            </a:lvl2pPr>
            <a:lvl3pPr marL="1143000" indent="-228600" eaLnBrk="0" hangingPunct="0">
              <a:defRPr sz="1200" b="1">
                <a:solidFill>
                  <a:schemeClr val="tx1"/>
                </a:solidFill>
                <a:latin typeface="Arial" charset="0"/>
                <a:ea typeface="ＭＳ Ｐゴシック" charset="0"/>
              </a:defRPr>
            </a:lvl3pPr>
            <a:lvl4pPr marL="1600200" indent="-228600" eaLnBrk="0" hangingPunct="0">
              <a:defRPr sz="1200" b="1">
                <a:solidFill>
                  <a:schemeClr val="tx1"/>
                </a:solidFill>
                <a:latin typeface="Arial" charset="0"/>
                <a:ea typeface="ＭＳ Ｐゴシック" charset="0"/>
              </a:defRPr>
            </a:lvl4pPr>
            <a:lvl5pPr marL="2057400" indent="-228600" eaLnBrk="0" hangingPunct="0">
              <a:defRPr sz="1200" b="1">
                <a:solidFill>
                  <a:schemeClr val="tx1"/>
                </a:solidFill>
                <a:latin typeface="Arial" charset="0"/>
                <a:ea typeface="ＭＳ Ｐゴシック" charset="0"/>
              </a:defRPr>
            </a:lvl5pPr>
            <a:lvl6pPr marL="2514600" indent="-228600" eaLnBrk="0" fontAlgn="base" hangingPunct="0">
              <a:spcBef>
                <a:spcPct val="0"/>
              </a:spcBef>
              <a:spcAft>
                <a:spcPct val="0"/>
              </a:spcAft>
              <a:defRPr sz="1200" b="1">
                <a:solidFill>
                  <a:schemeClr val="tx1"/>
                </a:solidFill>
                <a:latin typeface="Arial" charset="0"/>
                <a:ea typeface="ＭＳ Ｐゴシック" charset="0"/>
              </a:defRPr>
            </a:lvl6pPr>
            <a:lvl7pPr marL="2971800" indent="-228600" eaLnBrk="0" fontAlgn="base" hangingPunct="0">
              <a:spcBef>
                <a:spcPct val="0"/>
              </a:spcBef>
              <a:spcAft>
                <a:spcPct val="0"/>
              </a:spcAft>
              <a:defRPr sz="1200" b="1">
                <a:solidFill>
                  <a:schemeClr val="tx1"/>
                </a:solidFill>
                <a:latin typeface="Arial" charset="0"/>
                <a:ea typeface="ＭＳ Ｐゴシック" charset="0"/>
              </a:defRPr>
            </a:lvl7pPr>
            <a:lvl8pPr marL="3429000" indent="-228600" eaLnBrk="0" fontAlgn="base" hangingPunct="0">
              <a:spcBef>
                <a:spcPct val="0"/>
              </a:spcBef>
              <a:spcAft>
                <a:spcPct val="0"/>
              </a:spcAft>
              <a:defRPr sz="1200" b="1">
                <a:solidFill>
                  <a:schemeClr val="tx1"/>
                </a:solidFill>
                <a:latin typeface="Arial" charset="0"/>
                <a:ea typeface="ＭＳ Ｐゴシック" charset="0"/>
              </a:defRPr>
            </a:lvl8pPr>
            <a:lvl9pPr marL="3886200" indent="-228600" eaLnBrk="0" fontAlgn="base" hangingPunct="0">
              <a:spcBef>
                <a:spcPct val="0"/>
              </a:spcBef>
              <a:spcAft>
                <a:spcPct val="0"/>
              </a:spcAft>
              <a:defRPr sz="1200" b="1">
                <a:solidFill>
                  <a:schemeClr val="tx1"/>
                </a:solidFill>
                <a:latin typeface="Arial" charset="0"/>
                <a:ea typeface="ＭＳ Ｐゴシック" charset="0"/>
              </a:defRPr>
            </a:lvl9pPr>
          </a:lstStyle>
          <a:p>
            <a:r>
              <a:rPr lang="en-US" sz="2800" b="0" dirty="0">
                <a:solidFill>
                  <a:srgbClr val="4F81BD"/>
                </a:solidFill>
                <a:latin typeface="Calibri" charset="0"/>
                <a:cs typeface="Calibri" charset="0"/>
              </a:rPr>
              <a:t>Monitoring – General Considerations</a:t>
            </a:r>
          </a:p>
        </p:txBody>
      </p:sp>
      <p:sp>
        <p:nvSpPr>
          <p:cNvPr id="3" name="TextBox 2"/>
          <p:cNvSpPr txBox="1"/>
          <p:nvPr/>
        </p:nvSpPr>
        <p:spPr>
          <a:xfrm>
            <a:off x="350617" y="1042497"/>
            <a:ext cx="10622183" cy="2492990"/>
          </a:xfrm>
          <a:prstGeom prst="rect">
            <a:avLst/>
          </a:prstGeom>
          <a:noFill/>
        </p:spPr>
        <p:txBody>
          <a:bodyPr wrap="square" rtlCol="0">
            <a:spAutoFit/>
          </a:bodyPr>
          <a:lstStyle/>
          <a:p>
            <a:pPr marL="342900" indent="-342900">
              <a:buFont typeface="Arial" panose="020B0604020202020204" pitchFamily="34" charset="0"/>
              <a:buChar char="•"/>
            </a:pPr>
            <a:r>
              <a:rPr lang="en-US" sz="2000" dirty="0">
                <a:solidFill>
                  <a:srgbClr val="4F81BD"/>
                </a:solidFill>
              </a:rPr>
              <a:t>To be defined / checked: latency, rate, real-time reaction? </a:t>
            </a:r>
          </a:p>
          <a:p>
            <a:pPr marL="342900" indent="-342900">
              <a:buFont typeface="Arial" panose="020B0604020202020204" pitchFamily="34" charset="0"/>
              <a:buChar char="•"/>
            </a:pPr>
            <a:endParaRPr lang="en-US" sz="2000" dirty="0">
              <a:solidFill>
                <a:srgbClr val="4F81BD"/>
              </a:solidFill>
            </a:endParaRPr>
          </a:p>
          <a:p>
            <a:pPr marL="342900" indent="-342900">
              <a:buFont typeface="Arial" panose="020B0604020202020204" pitchFamily="34" charset="0"/>
              <a:buChar char="•"/>
            </a:pPr>
            <a:r>
              <a:rPr lang="en-US" sz="2000" dirty="0">
                <a:solidFill>
                  <a:srgbClr val="4F81BD"/>
                </a:solidFill>
              </a:rPr>
              <a:t>Monitoring needs to generate interrupts (change in conditions during running)</a:t>
            </a:r>
          </a:p>
          <a:p>
            <a:pPr marL="924961" lvl="1" indent="-342900">
              <a:buFont typeface="Arial" panose="020B0604020202020204" pitchFamily="34" charset="0"/>
              <a:buChar char="•"/>
            </a:pPr>
            <a:r>
              <a:rPr lang="en-US" sz="2000" dirty="0">
                <a:solidFill>
                  <a:srgbClr val="4F81BD"/>
                </a:solidFill>
              </a:rPr>
              <a:t>SEL / Module power off</a:t>
            </a:r>
          </a:p>
          <a:p>
            <a:pPr marL="924961" lvl="1" indent="-342900">
              <a:buFont typeface="Arial" panose="020B0604020202020204" pitchFamily="34" charset="0"/>
              <a:buChar char="•"/>
            </a:pPr>
            <a:r>
              <a:rPr lang="en-US" sz="2000" dirty="0">
                <a:solidFill>
                  <a:srgbClr val="4F81BD"/>
                </a:solidFill>
              </a:rPr>
              <a:t>Chip conditions change (some information will also come from QC)</a:t>
            </a:r>
          </a:p>
          <a:p>
            <a:pPr marL="924961" lvl="1" indent="-342900">
              <a:buFont typeface="Arial" panose="020B0604020202020204" pitchFamily="34" charset="0"/>
              <a:buChar char="•"/>
            </a:pPr>
            <a:endParaRPr lang="en-US" sz="2000" dirty="0">
              <a:solidFill>
                <a:srgbClr val="4F81BD"/>
              </a:solidFill>
            </a:endParaRPr>
          </a:p>
          <a:p>
            <a:pPr marL="342900" indent="-342900">
              <a:buFont typeface="Arial" panose="020B0604020202020204" pitchFamily="34" charset="0"/>
              <a:buChar char="•"/>
            </a:pPr>
            <a:r>
              <a:rPr lang="en-US" sz="2000" dirty="0">
                <a:solidFill>
                  <a:srgbClr val="4F81BD"/>
                </a:solidFill>
              </a:rPr>
              <a:t>For reaction on module off: need RU module that links PB channels</a:t>
            </a:r>
          </a:p>
          <a:p>
            <a:pPr marL="285750" indent="-285750">
              <a:buFont typeface="Arial" panose="020B0604020202020204" pitchFamily="34" charset="0"/>
              <a:buChar char="•"/>
            </a:pPr>
            <a:endParaRPr lang="en-US" sz="1600" dirty="0"/>
          </a:p>
        </p:txBody>
      </p:sp>
      <p:sp>
        <p:nvSpPr>
          <p:cNvPr id="4" name="Date Placeholder 3"/>
          <p:cNvSpPr>
            <a:spLocks noGrp="1"/>
          </p:cNvSpPr>
          <p:nvPr>
            <p:ph type="dt" sz="half" idx="10"/>
          </p:nvPr>
        </p:nvSpPr>
        <p:spPr/>
        <p:txBody>
          <a:bodyPr/>
          <a:lstStyle/>
          <a:p>
            <a:fld id="{B2A5CEA0-3A74-DA47-9DC4-3218378DC22F}" type="datetime1">
              <a:rPr lang="en-US" smtClean="0"/>
              <a:t>1/29/19</a:t>
            </a:fld>
            <a:endParaRPr lang="en-US" dirty="0"/>
          </a:p>
        </p:txBody>
      </p:sp>
      <p:sp>
        <p:nvSpPr>
          <p:cNvPr id="5" name="Slide Number Placeholder 4"/>
          <p:cNvSpPr>
            <a:spLocks noGrp="1"/>
          </p:cNvSpPr>
          <p:nvPr>
            <p:ph type="sldNum" sz="quarter" idx="12"/>
          </p:nvPr>
        </p:nvSpPr>
        <p:spPr/>
        <p:txBody>
          <a:bodyPr/>
          <a:lstStyle/>
          <a:p>
            <a:fld id="{B7F62631-D247-0E44-B808-5D23CBBA66F7}" type="slidenum">
              <a:rPr lang="en-US" smtClean="0"/>
              <a:t>23</a:t>
            </a:fld>
            <a:endParaRPr lang="en-US"/>
          </a:p>
        </p:txBody>
      </p:sp>
    </p:spTree>
    <p:extLst>
      <p:ext uri="{BB962C8B-B14F-4D97-AF65-F5344CB8AC3E}">
        <p14:creationId xmlns:p14="http://schemas.microsoft.com/office/powerpoint/2010/main" val="34150736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4"/>
          <p:cNvSpPr txBox="1">
            <a:spLocks noChangeArrowheads="1"/>
          </p:cNvSpPr>
          <p:nvPr/>
        </p:nvSpPr>
        <p:spPr bwMode="auto">
          <a:xfrm>
            <a:off x="288001" y="93600"/>
            <a:ext cx="2475678" cy="523220"/>
          </a:xfrm>
          <a:prstGeom prst="rect">
            <a:avLst/>
          </a:prstGeom>
          <a:noFill/>
          <a:ln>
            <a:noFill/>
          </a:ln>
        </p:spPr>
        <p:txBody>
          <a:bodyPr wrap="none">
            <a:spAutoFit/>
          </a:bodyPr>
          <a:lstStyle>
            <a:lvl1pPr eaLnBrk="0" hangingPunct="0">
              <a:defRPr sz="1200" b="1">
                <a:solidFill>
                  <a:schemeClr val="tx1"/>
                </a:solidFill>
                <a:latin typeface="Arial" charset="0"/>
                <a:ea typeface="ＭＳ Ｐゴシック" charset="0"/>
              </a:defRPr>
            </a:lvl1pPr>
            <a:lvl2pPr marL="742950" indent="-285750" eaLnBrk="0" hangingPunct="0">
              <a:defRPr sz="1200" b="1">
                <a:solidFill>
                  <a:schemeClr val="tx1"/>
                </a:solidFill>
                <a:latin typeface="Arial" charset="0"/>
                <a:ea typeface="ＭＳ Ｐゴシック" charset="0"/>
              </a:defRPr>
            </a:lvl2pPr>
            <a:lvl3pPr marL="1143000" indent="-228600" eaLnBrk="0" hangingPunct="0">
              <a:defRPr sz="1200" b="1">
                <a:solidFill>
                  <a:schemeClr val="tx1"/>
                </a:solidFill>
                <a:latin typeface="Arial" charset="0"/>
                <a:ea typeface="ＭＳ Ｐゴシック" charset="0"/>
              </a:defRPr>
            </a:lvl3pPr>
            <a:lvl4pPr marL="1600200" indent="-228600" eaLnBrk="0" hangingPunct="0">
              <a:defRPr sz="1200" b="1">
                <a:solidFill>
                  <a:schemeClr val="tx1"/>
                </a:solidFill>
                <a:latin typeface="Arial" charset="0"/>
                <a:ea typeface="ＭＳ Ｐゴシック" charset="0"/>
              </a:defRPr>
            </a:lvl4pPr>
            <a:lvl5pPr marL="2057400" indent="-228600" eaLnBrk="0" hangingPunct="0">
              <a:defRPr sz="1200" b="1">
                <a:solidFill>
                  <a:schemeClr val="tx1"/>
                </a:solidFill>
                <a:latin typeface="Arial" charset="0"/>
                <a:ea typeface="ＭＳ Ｐゴシック" charset="0"/>
              </a:defRPr>
            </a:lvl5pPr>
            <a:lvl6pPr marL="2514600" indent="-228600" eaLnBrk="0" fontAlgn="base" hangingPunct="0">
              <a:spcBef>
                <a:spcPct val="0"/>
              </a:spcBef>
              <a:spcAft>
                <a:spcPct val="0"/>
              </a:spcAft>
              <a:defRPr sz="1200" b="1">
                <a:solidFill>
                  <a:schemeClr val="tx1"/>
                </a:solidFill>
                <a:latin typeface="Arial" charset="0"/>
                <a:ea typeface="ＭＳ Ｐゴシック" charset="0"/>
              </a:defRPr>
            </a:lvl6pPr>
            <a:lvl7pPr marL="2971800" indent="-228600" eaLnBrk="0" fontAlgn="base" hangingPunct="0">
              <a:spcBef>
                <a:spcPct val="0"/>
              </a:spcBef>
              <a:spcAft>
                <a:spcPct val="0"/>
              </a:spcAft>
              <a:defRPr sz="1200" b="1">
                <a:solidFill>
                  <a:schemeClr val="tx1"/>
                </a:solidFill>
                <a:latin typeface="Arial" charset="0"/>
                <a:ea typeface="ＭＳ Ｐゴシック" charset="0"/>
              </a:defRPr>
            </a:lvl7pPr>
            <a:lvl8pPr marL="3429000" indent="-228600" eaLnBrk="0" fontAlgn="base" hangingPunct="0">
              <a:spcBef>
                <a:spcPct val="0"/>
              </a:spcBef>
              <a:spcAft>
                <a:spcPct val="0"/>
              </a:spcAft>
              <a:defRPr sz="1200" b="1">
                <a:solidFill>
                  <a:schemeClr val="tx1"/>
                </a:solidFill>
                <a:latin typeface="Arial" charset="0"/>
                <a:ea typeface="ＭＳ Ｐゴシック" charset="0"/>
              </a:defRPr>
            </a:lvl8pPr>
            <a:lvl9pPr marL="3886200" indent="-228600" eaLnBrk="0" fontAlgn="base" hangingPunct="0">
              <a:spcBef>
                <a:spcPct val="0"/>
              </a:spcBef>
              <a:spcAft>
                <a:spcPct val="0"/>
              </a:spcAft>
              <a:defRPr sz="1200" b="1">
                <a:solidFill>
                  <a:schemeClr val="tx1"/>
                </a:solidFill>
                <a:latin typeface="Arial" charset="0"/>
                <a:ea typeface="ＭＳ Ｐゴシック" charset="0"/>
              </a:defRPr>
            </a:lvl9pPr>
          </a:lstStyle>
          <a:p>
            <a:r>
              <a:rPr lang="en-US" sz="2800" b="0" dirty="0">
                <a:solidFill>
                  <a:srgbClr val="4F81BD"/>
                </a:solidFill>
                <a:latin typeface="Calibri" charset="0"/>
                <a:cs typeface="Calibri" charset="0"/>
              </a:rPr>
              <a:t>Threshold Scan</a:t>
            </a:r>
          </a:p>
        </p:txBody>
      </p:sp>
      <p:sp>
        <p:nvSpPr>
          <p:cNvPr id="3" name="TextBox 2"/>
          <p:cNvSpPr txBox="1"/>
          <p:nvPr/>
        </p:nvSpPr>
        <p:spPr>
          <a:xfrm>
            <a:off x="350617" y="1042497"/>
            <a:ext cx="10622183" cy="5324535"/>
          </a:xfrm>
          <a:prstGeom prst="rect">
            <a:avLst/>
          </a:prstGeom>
          <a:noFill/>
        </p:spPr>
        <p:txBody>
          <a:bodyPr wrap="square" rtlCol="0">
            <a:spAutoFit/>
          </a:bodyPr>
          <a:lstStyle/>
          <a:p>
            <a:r>
              <a:rPr lang="en-US" sz="2000" dirty="0">
                <a:solidFill>
                  <a:srgbClr val="4F81BD"/>
                </a:solidFill>
              </a:rPr>
              <a:t>Basic scan sequence </a:t>
            </a:r>
          </a:p>
          <a:p>
            <a:endParaRPr lang="en-US" sz="2000" dirty="0">
              <a:solidFill>
                <a:srgbClr val="4F81BD"/>
              </a:solidFill>
            </a:endParaRPr>
          </a:p>
          <a:p>
            <a:pPr marL="342900" indent="-342900">
              <a:buFont typeface="Arial" panose="020B0604020202020204" pitchFamily="34" charset="0"/>
              <a:buChar char="•"/>
            </a:pPr>
            <a:r>
              <a:rPr lang="en-US" sz="2000" dirty="0">
                <a:solidFill>
                  <a:srgbClr val="4F81BD"/>
                </a:solidFill>
              </a:rPr>
              <a:t>The main scan sequence can be parametrized as follows</a:t>
            </a:r>
          </a:p>
          <a:p>
            <a:pPr marL="342900" indent="-342900">
              <a:buFont typeface="Arial" panose="020B0604020202020204" pitchFamily="34" charset="0"/>
              <a:buChar char="•"/>
            </a:pPr>
            <a:endParaRPr lang="en-US" sz="2000" dirty="0">
              <a:solidFill>
                <a:srgbClr val="4F81BD"/>
              </a:solidFill>
            </a:endParaRPr>
          </a:p>
          <a:p>
            <a:pPr marL="342900" indent="-342900">
              <a:buFont typeface="Arial" panose="020B0604020202020204" pitchFamily="34" charset="0"/>
              <a:buChar char="•"/>
            </a:pPr>
            <a:endParaRPr lang="en-US" sz="2000" dirty="0">
              <a:solidFill>
                <a:srgbClr val="4F81BD"/>
              </a:solidFill>
            </a:endParaRPr>
          </a:p>
          <a:p>
            <a:pPr marL="342900" indent="-342900">
              <a:buFont typeface="Arial" panose="020B0604020202020204" pitchFamily="34" charset="0"/>
              <a:buChar char="•"/>
            </a:pPr>
            <a:endParaRPr lang="en-US" sz="2000" dirty="0">
              <a:solidFill>
                <a:srgbClr val="4F81BD"/>
              </a:solidFill>
            </a:endParaRPr>
          </a:p>
          <a:p>
            <a:pPr marL="342900" indent="-342900">
              <a:buFont typeface="Arial" panose="020B0604020202020204" pitchFamily="34" charset="0"/>
              <a:buChar char="•"/>
            </a:pPr>
            <a:endParaRPr lang="en-US" sz="2000" dirty="0">
              <a:solidFill>
                <a:srgbClr val="4F81BD"/>
              </a:solidFill>
            </a:endParaRPr>
          </a:p>
          <a:p>
            <a:pPr marL="342900" indent="-342900">
              <a:buFont typeface="Arial" panose="020B0604020202020204" pitchFamily="34" charset="0"/>
              <a:buChar char="•"/>
            </a:pPr>
            <a:endParaRPr lang="en-US" sz="2000" dirty="0">
              <a:solidFill>
                <a:srgbClr val="4F81BD"/>
              </a:solidFill>
            </a:endParaRPr>
          </a:p>
          <a:p>
            <a:pPr marL="342900" indent="-342900">
              <a:buFont typeface="Arial" panose="020B0604020202020204" pitchFamily="34" charset="0"/>
              <a:buChar char="•"/>
            </a:pPr>
            <a:r>
              <a:rPr lang="en-US" sz="2000" dirty="0">
                <a:solidFill>
                  <a:srgbClr val="4F81BD"/>
                </a:solidFill>
              </a:rPr>
              <a:t>This corresponds to the full scan of an entire row </a:t>
            </a:r>
          </a:p>
          <a:p>
            <a:pPr marL="342900" indent="-342900">
              <a:buFont typeface="Arial" panose="020B0604020202020204" pitchFamily="34" charset="0"/>
              <a:buChar char="•"/>
            </a:pPr>
            <a:r>
              <a:rPr lang="en-US" sz="2000" dirty="0">
                <a:solidFill>
                  <a:srgbClr val="4F81BD"/>
                </a:solidFill>
              </a:rPr>
              <a:t>With appropriate parameter settings the sequence can be used for threshold scan, threshold tuning and digital scan</a:t>
            </a:r>
          </a:p>
          <a:p>
            <a:pPr marL="342900" indent="-342900">
              <a:buFont typeface="Arial" panose="020B0604020202020204" pitchFamily="34" charset="0"/>
              <a:buChar char="•"/>
            </a:pPr>
            <a:r>
              <a:rPr lang="en-US" sz="2000" dirty="0">
                <a:solidFill>
                  <a:srgbClr val="4F81BD"/>
                </a:solidFill>
              </a:rPr>
              <a:t>This </a:t>
            </a:r>
            <a:r>
              <a:rPr lang="en-US" sz="2000" i="1" u="sng" dirty="0">
                <a:solidFill>
                  <a:srgbClr val="4F81BD"/>
                </a:solidFill>
              </a:rPr>
              <a:t>could be</a:t>
            </a:r>
            <a:r>
              <a:rPr lang="en-US" sz="2000" dirty="0">
                <a:solidFill>
                  <a:srgbClr val="4F81BD"/>
                </a:solidFill>
              </a:rPr>
              <a:t> run from inside the readout unit, but it can also be simply understood as a high-level command that causes the coherent execution of config and pulse commands </a:t>
            </a:r>
          </a:p>
          <a:p>
            <a:pPr marL="342900" indent="-342900">
              <a:buFont typeface="Arial" panose="020B0604020202020204" pitchFamily="34" charset="0"/>
              <a:buChar char="•"/>
            </a:pPr>
            <a:endParaRPr lang="en-US" sz="2000" dirty="0">
              <a:solidFill>
                <a:srgbClr val="4F81BD"/>
              </a:solidFill>
            </a:endParaRPr>
          </a:p>
          <a:p>
            <a:pPr marL="342900" indent="-342900">
              <a:buFont typeface="Arial" panose="020B0604020202020204" pitchFamily="34" charset="0"/>
              <a:buChar char="•"/>
            </a:pPr>
            <a:r>
              <a:rPr lang="en-US" sz="2000" dirty="0">
                <a:solidFill>
                  <a:srgbClr val="4F81BD"/>
                </a:solidFill>
              </a:rPr>
              <a:t>Note that the trigger is generated internally by the chips, only a PULSE op code is sent</a:t>
            </a:r>
          </a:p>
          <a:p>
            <a:pPr marL="342900" indent="-342900">
              <a:buFont typeface="Arial" panose="020B0604020202020204" pitchFamily="34" charset="0"/>
              <a:buChar char="•"/>
            </a:pPr>
            <a:r>
              <a:rPr lang="en-US" sz="2000" dirty="0">
                <a:solidFill>
                  <a:srgbClr val="4F81BD"/>
                </a:solidFill>
              </a:rPr>
              <a:t>The data returning from the sequence needs to be subdivided into 50 packets, each corresponding to </a:t>
            </a:r>
            <a:r>
              <a:rPr lang="en-US" sz="1800" dirty="0">
                <a:latin typeface="Courier New" panose="02070309020205020404" pitchFamily="49" charset="0"/>
                <a:cs typeface="Courier New" panose="02070309020205020404" pitchFamily="49" charset="0"/>
              </a:rPr>
              <a:t>&lt;</a:t>
            </a:r>
            <a:r>
              <a:rPr lang="en-US" sz="1800" dirty="0" err="1">
                <a:latin typeface="Courier New" panose="02070309020205020404" pitchFamily="49" charset="0"/>
                <a:cs typeface="Courier New" panose="02070309020205020404" pitchFamily="49" charset="0"/>
              </a:rPr>
              <a:t>npulse</a:t>
            </a:r>
            <a:r>
              <a:rPr lang="en-US" sz="1800" dirty="0">
                <a:latin typeface="Courier New" panose="02070309020205020404" pitchFamily="49" charset="0"/>
                <a:cs typeface="Courier New" panose="02070309020205020404" pitchFamily="49" charset="0"/>
              </a:rPr>
              <a:t>&gt;</a:t>
            </a:r>
            <a:r>
              <a:rPr lang="en-US" sz="2000" dirty="0">
                <a:solidFill>
                  <a:srgbClr val="4F81BD"/>
                </a:solidFill>
              </a:rPr>
              <a:t> consecutive PULSE commands</a:t>
            </a:r>
          </a:p>
        </p:txBody>
      </p:sp>
      <p:sp>
        <p:nvSpPr>
          <p:cNvPr id="4" name="Date Placeholder 3"/>
          <p:cNvSpPr>
            <a:spLocks noGrp="1"/>
          </p:cNvSpPr>
          <p:nvPr>
            <p:ph type="dt" sz="half" idx="10"/>
          </p:nvPr>
        </p:nvSpPr>
        <p:spPr/>
        <p:txBody>
          <a:bodyPr/>
          <a:lstStyle/>
          <a:p>
            <a:fld id="{B2A5CEA0-3A74-DA47-9DC4-3218378DC22F}" type="datetime1">
              <a:rPr lang="en-US" smtClean="0"/>
              <a:t>1/29/19</a:t>
            </a:fld>
            <a:endParaRPr lang="en-US" dirty="0"/>
          </a:p>
        </p:txBody>
      </p:sp>
      <p:sp>
        <p:nvSpPr>
          <p:cNvPr id="5" name="Slide Number Placeholder 4"/>
          <p:cNvSpPr>
            <a:spLocks noGrp="1"/>
          </p:cNvSpPr>
          <p:nvPr>
            <p:ph type="sldNum" sz="quarter" idx="12"/>
          </p:nvPr>
        </p:nvSpPr>
        <p:spPr/>
        <p:txBody>
          <a:bodyPr/>
          <a:lstStyle/>
          <a:p>
            <a:fld id="{B7F62631-D247-0E44-B808-5D23CBBA66F7}" type="slidenum">
              <a:rPr lang="en-US" smtClean="0"/>
              <a:t>24</a:t>
            </a:fld>
            <a:endParaRPr lang="en-US" dirty="0"/>
          </a:p>
        </p:txBody>
      </p:sp>
      <p:sp>
        <p:nvSpPr>
          <p:cNvPr id="10" name="TextBox 9">
            <a:extLst>
              <a:ext uri="{FF2B5EF4-FFF2-40B4-BE49-F238E27FC236}">
                <a16:creationId xmlns:a16="http://schemas.microsoft.com/office/drawing/2014/main" id="{33DF4061-9914-4F41-ABD2-F7DB3E5ED992}"/>
              </a:ext>
            </a:extLst>
          </p:cNvPr>
          <p:cNvSpPr txBox="1"/>
          <p:nvPr/>
        </p:nvSpPr>
        <p:spPr>
          <a:xfrm>
            <a:off x="3496236" y="2194562"/>
            <a:ext cx="4098663" cy="1169551"/>
          </a:xfrm>
          <a:prstGeom prst="rect">
            <a:avLst/>
          </a:prstGeom>
          <a:noFill/>
          <a:ln>
            <a:solidFill>
              <a:schemeClr val="accent1"/>
            </a:solidFill>
          </a:ln>
        </p:spPr>
        <p:txBody>
          <a:bodyPr wrap="square" rtlCol="0">
            <a:spAutoFit/>
          </a:bodyPr>
          <a:lstStyle/>
          <a:p>
            <a:r>
              <a:rPr lang="en-US" sz="1400" dirty="0">
                <a:latin typeface="Courier New" panose="02070309020205020404" pitchFamily="49" charset="0"/>
                <a:cs typeface="Courier New" panose="02070309020205020404" pitchFamily="49" charset="0"/>
              </a:rPr>
              <a:t>for value = </a:t>
            </a:r>
            <a:r>
              <a:rPr lang="en-US" sz="1400" dirty="0" err="1">
                <a:latin typeface="Courier New" panose="02070309020205020404" pitchFamily="49" charset="0"/>
                <a:cs typeface="Courier New" panose="02070309020205020404" pitchFamily="49" charset="0"/>
              </a:rPr>
              <a:t>start_dac</a:t>
            </a:r>
            <a:r>
              <a:rPr lang="en-US" sz="1400" dirty="0">
                <a:latin typeface="Courier New" panose="02070309020205020404" pitchFamily="49" charset="0"/>
                <a:cs typeface="Courier New" panose="02070309020205020404" pitchFamily="49" charset="0"/>
              </a:rPr>
              <a:t> to </a:t>
            </a:r>
            <a:r>
              <a:rPr lang="en-US" sz="1400" dirty="0" err="1">
                <a:latin typeface="Courier New" panose="02070309020205020404" pitchFamily="49" charset="0"/>
                <a:cs typeface="Courier New" panose="02070309020205020404" pitchFamily="49" charset="0"/>
              </a:rPr>
              <a:t>stop_dac</a:t>
            </a:r>
            <a:r>
              <a:rPr lang="en-US" sz="1400" dirty="0">
                <a:latin typeface="Courier New" panose="02070309020205020404" pitchFamily="49" charset="0"/>
                <a:cs typeface="Courier New" panose="02070309020205020404" pitchFamily="49" charset="0"/>
              </a:rPr>
              <a:t>:</a:t>
            </a:r>
          </a:p>
          <a:p>
            <a:r>
              <a:rPr lang="en-US" sz="1400" dirty="0">
                <a:latin typeface="Courier New" panose="02070309020205020404" pitchFamily="49" charset="0"/>
                <a:cs typeface="Courier New" panose="02070309020205020404" pitchFamily="49" charset="0"/>
              </a:rPr>
              <a:t>	WRITE_BC(</a:t>
            </a:r>
            <a:r>
              <a:rPr lang="en-US" sz="1400" dirty="0" err="1">
                <a:latin typeface="Courier New" panose="02070309020205020404" pitchFamily="49" charset="0"/>
                <a:cs typeface="Courier New" panose="02070309020205020404" pitchFamily="49" charset="0"/>
              </a:rPr>
              <a:t>dac_address</a:t>
            </a:r>
            <a:r>
              <a:rPr lang="en-US" sz="1400" dirty="0">
                <a:latin typeface="Courier New" panose="02070309020205020404" pitchFamily="49" charset="0"/>
                <a:cs typeface="Courier New" panose="02070309020205020404" pitchFamily="49" charset="0"/>
              </a:rPr>
              <a:t>, value)</a:t>
            </a:r>
          </a:p>
          <a:p>
            <a:r>
              <a:rPr lang="en-US" sz="1400" dirty="0">
                <a:latin typeface="Courier New" panose="02070309020205020404" pitchFamily="49" charset="0"/>
                <a:cs typeface="Courier New" panose="02070309020205020404" pitchFamily="49" charset="0"/>
              </a:rPr>
              <a:t>	for </a:t>
            </a:r>
            <a:r>
              <a:rPr lang="en-US" sz="1400" dirty="0" err="1">
                <a:latin typeface="Courier New" panose="02070309020205020404" pitchFamily="49" charset="0"/>
                <a:cs typeface="Courier New" panose="02070309020205020404" pitchFamily="49" charset="0"/>
              </a:rPr>
              <a:t>i</a:t>
            </a:r>
            <a:r>
              <a:rPr lang="en-US" sz="1400" dirty="0">
                <a:latin typeface="Courier New" panose="02070309020205020404" pitchFamily="49" charset="0"/>
                <a:cs typeface="Courier New" panose="02070309020205020404" pitchFamily="49" charset="0"/>
              </a:rPr>
              <a:t> = 0 to </a:t>
            </a:r>
            <a:r>
              <a:rPr lang="en-US" sz="1400" dirty="0" err="1">
                <a:latin typeface="Courier New" panose="02070309020205020404" pitchFamily="49" charset="0"/>
                <a:cs typeface="Courier New" panose="02070309020205020404" pitchFamily="49" charset="0"/>
              </a:rPr>
              <a:t>npulse</a:t>
            </a:r>
            <a:r>
              <a:rPr lang="en-US" sz="1400" dirty="0">
                <a:latin typeface="Courier New" panose="02070309020205020404" pitchFamily="49" charset="0"/>
                <a:cs typeface="Courier New" panose="02070309020205020404" pitchFamily="49" charset="0"/>
              </a:rPr>
              <a:t>:</a:t>
            </a:r>
          </a:p>
          <a:p>
            <a:r>
              <a:rPr lang="en-US" sz="1400" dirty="0">
                <a:latin typeface="Courier New" panose="02070309020205020404" pitchFamily="49" charset="0"/>
                <a:cs typeface="Courier New" panose="02070309020205020404" pitchFamily="49" charset="0"/>
              </a:rPr>
              <a:t>		SEND_OPCODE(PULSE)</a:t>
            </a:r>
          </a:p>
          <a:p>
            <a:r>
              <a:rPr lang="en-US" sz="1400" dirty="0">
                <a:latin typeface="Courier New" panose="02070309020205020404" pitchFamily="49" charset="0"/>
                <a:cs typeface="Courier New" panose="02070309020205020404" pitchFamily="49" charset="0"/>
              </a:rPr>
              <a:t>		WAIT(</a:t>
            </a:r>
            <a:r>
              <a:rPr lang="en-US" sz="1400" dirty="0" err="1">
                <a:latin typeface="Courier New" panose="02070309020205020404" pitchFamily="49" charset="0"/>
                <a:cs typeface="Courier New" panose="02070309020205020404" pitchFamily="49" charset="0"/>
              </a:rPr>
              <a:t>n_wait_cycles</a:t>
            </a:r>
            <a:r>
              <a:rPr lang="en-US" sz="1400" dirty="0">
                <a:latin typeface="Courier New" panose="02070309020205020404" pitchFamily="49" charset="0"/>
                <a:cs typeface="Courier New" panose="02070309020205020404" pitchFamily="49" charset="0"/>
              </a:rPr>
              <a:t>) </a:t>
            </a:r>
          </a:p>
        </p:txBody>
      </p:sp>
    </p:spTree>
    <p:extLst>
      <p:ext uri="{BB962C8B-B14F-4D97-AF65-F5344CB8AC3E}">
        <p14:creationId xmlns:p14="http://schemas.microsoft.com/office/powerpoint/2010/main" val="5903135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4"/>
          <p:cNvSpPr txBox="1">
            <a:spLocks noChangeArrowheads="1"/>
          </p:cNvSpPr>
          <p:nvPr/>
        </p:nvSpPr>
        <p:spPr bwMode="auto">
          <a:xfrm>
            <a:off x="288001" y="93600"/>
            <a:ext cx="2475678" cy="523220"/>
          </a:xfrm>
          <a:prstGeom prst="rect">
            <a:avLst/>
          </a:prstGeom>
          <a:noFill/>
          <a:ln>
            <a:noFill/>
          </a:ln>
        </p:spPr>
        <p:txBody>
          <a:bodyPr wrap="none">
            <a:spAutoFit/>
          </a:bodyPr>
          <a:lstStyle>
            <a:lvl1pPr eaLnBrk="0" hangingPunct="0">
              <a:defRPr sz="1200" b="1">
                <a:solidFill>
                  <a:schemeClr val="tx1"/>
                </a:solidFill>
                <a:latin typeface="Arial" charset="0"/>
                <a:ea typeface="ＭＳ Ｐゴシック" charset="0"/>
              </a:defRPr>
            </a:lvl1pPr>
            <a:lvl2pPr marL="742950" indent="-285750" eaLnBrk="0" hangingPunct="0">
              <a:defRPr sz="1200" b="1">
                <a:solidFill>
                  <a:schemeClr val="tx1"/>
                </a:solidFill>
                <a:latin typeface="Arial" charset="0"/>
                <a:ea typeface="ＭＳ Ｐゴシック" charset="0"/>
              </a:defRPr>
            </a:lvl2pPr>
            <a:lvl3pPr marL="1143000" indent="-228600" eaLnBrk="0" hangingPunct="0">
              <a:defRPr sz="1200" b="1">
                <a:solidFill>
                  <a:schemeClr val="tx1"/>
                </a:solidFill>
                <a:latin typeface="Arial" charset="0"/>
                <a:ea typeface="ＭＳ Ｐゴシック" charset="0"/>
              </a:defRPr>
            </a:lvl3pPr>
            <a:lvl4pPr marL="1600200" indent="-228600" eaLnBrk="0" hangingPunct="0">
              <a:defRPr sz="1200" b="1">
                <a:solidFill>
                  <a:schemeClr val="tx1"/>
                </a:solidFill>
                <a:latin typeface="Arial" charset="0"/>
                <a:ea typeface="ＭＳ Ｐゴシック" charset="0"/>
              </a:defRPr>
            </a:lvl4pPr>
            <a:lvl5pPr marL="2057400" indent="-228600" eaLnBrk="0" hangingPunct="0">
              <a:defRPr sz="1200" b="1">
                <a:solidFill>
                  <a:schemeClr val="tx1"/>
                </a:solidFill>
                <a:latin typeface="Arial" charset="0"/>
                <a:ea typeface="ＭＳ Ｐゴシック" charset="0"/>
              </a:defRPr>
            </a:lvl5pPr>
            <a:lvl6pPr marL="2514600" indent="-228600" eaLnBrk="0" fontAlgn="base" hangingPunct="0">
              <a:spcBef>
                <a:spcPct val="0"/>
              </a:spcBef>
              <a:spcAft>
                <a:spcPct val="0"/>
              </a:spcAft>
              <a:defRPr sz="1200" b="1">
                <a:solidFill>
                  <a:schemeClr val="tx1"/>
                </a:solidFill>
                <a:latin typeface="Arial" charset="0"/>
                <a:ea typeface="ＭＳ Ｐゴシック" charset="0"/>
              </a:defRPr>
            </a:lvl6pPr>
            <a:lvl7pPr marL="2971800" indent="-228600" eaLnBrk="0" fontAlgn="base" hangingPunct="0">
              <a:spcBef>
                <a:spcPct val="0"/>
              </a:spcBef>
              <a:spcAft>
                <a:spcPct val="0"/>
              </a:spcAft>
              <a:defRPr sz="1200" b="1">
                <a:solidFill>
                  <a:schemeClr val="tx1"/>
                </a:solidFill>
                <a:latin typeface="Arial" charset="0"/>
                <a:ea typeface="ＭＳ Ｐゴシック" charset="0"/>
              </a:defRPr>
            </a:lvl7pPr>
            <a:lvl8pPr marL="3429000" indent="-228600" eaLnBrk="0" fontAlgn="base" hangingPunct="0">
              <a:spcBef>
                <a:spcPct val="0"/>
              </a:spcBef>
              <a:spcAft>
                <a:spcPct val="0"/>
              </a:spcAft>
              <a:defRPr sz="1200" b="1">
                <a:solidFill>
                  <a:schemeClr val="tx1"/>
                </a:solidFill>
                <a:latin typeface="Arial" charset="0"/>
                <a:ea typeface="ＭＳ Ｐゴシック" charset="0"/>
              </a:defRPr>
            </a:lvl8pPr>
            <a:lvl9pPr marL="3886200" indent="-228600" eaLnBrk="0" fontAlgn="base" hangingPunct="0">
              <a:spcBef>
                <a:spcPct val="0"/>
              </a:spcBef>
              <a:spcAft>
                <a:spcPct val="0"/>
              </a:spcAft>
              <a:defRPr sz="1200" b="1">
                <a:solidFill>
                  <a:schemeClr val="tx1"/>
                </a:solidFill>
                <a:latin typeface="Arial" charset="0"/>
                <a:ea typeface="ＭＳ Ｐゴシック" charset="0"/>
              </a:defRPr>
            </a:lvl9pPr>
          </a:lstStyle>
          <a:p>
            <a:r>
              <a:rPr lang="en-US" sz="2800" b="0" dirty="0">
                <a:solidFill>
                  <a:srgbClr val="4F81BD"/>
                </a:solidFill>
                <a:latin typeface="Calibri" charset="0"/>
                <a:cs typeface="Calibri" charset="0"/>
              </a:rPr>
              <a:t>Threshold Scan</a:t>
            </a:r>
          </a:p>
        </p:txBody>
      </p:sp>
      <p:sp>
        <p:nvSpPr>
          <p:cNvPr id="3" name="TextBox 2"/>
          <p:cNvSpPr txBox="1"/>
          <p:nvPr/>
        </p:nvSpPr>
        <p:spPr>
          <a:xfrm>
            <a:off x="350617" y="1042497"/>
            <a:ext cx="10622183" cy="2246769"/>
          </a:xfrm>
          <a:prstGeom prst="rect">
            <a:avLst/>
          </a:prstGeom>
          <a:noFill/>
        </p:spPr>
        <p:txBody>
          <a:bodyPr wrap="square" rtlCol="0">
            <a:spAutoFit/>
          </a:bodyPr>
          <a:lstStyle/>
          <a:p>
            <a:r>
              <a:rPr lang="en-US" sz="2000" dirty="0">
                <a:solidFill>
                  <a:srgbClr val="4F81BD"/>
                </a:solidFill>
              </a:rPr>
              <a:t>Full scan would look like this: </a:t>
            </a:r>
          </a:p>
          <a:p>
            <a:endParaRPr lang="en-US" sz="2000" dirty="0">
              <a:solidFill>
                <a:srgbClr val="4F81BD"/>
              </a:solidFill>
            </a:endParaRPr>
          </a:p>
          <a:p>
            <a:pPr marL="342900" indent="-342900">
              <a:buFont typeface="Arial" panose="020B0604020202020204" pitchFamily="34" charset="0"/>
              <a:buChar char="•"/>
            </a:pPr>
            <a:endParaRPr lang="en-US" sz="2000" dirty="0">
              <a:solidFill>
                <a:srgbClr val="4F81BD"/>
              </a:solidFill>
            </a:endParaRPr>
          </a:p>
          <a:p>
            <a:pPr marL="342900" indent="-342900">
              <a:buFont typeface="Arial" panose="020B0604020202020204" pitchFamily="34" charset="0"/>
              <a:buChar char="•"/>
            </a:pPr>
            <a:endParaRPr lang="en-US" sz="2000" dirty="0">
              <a:solidFill>
                <a:srgbClr val="4F81BD"/>
              </a:solidFill>
            </a:endParaRPr>
          </a:p>
          <a:p>
            <a:pPr marL="342900" indent="-342900">
              <a:buFont typeface="Arial" panose="020B0604020202020204" pitchFamily="34" charset="0"/>
              <a:buChar char="•"/>
            </a:pPr>
            <a:endParaRPr lang="en-US" sz="2000" dirty="0">
              <a:solidFill>
                <a:srgbClr val="4F81BD"/>
              </a:solidFill>
            </a:endParaRPr>
          </a:p>
          <a:p>
            <a:pPr marL="342900" indent="-342900">
              <a:buFont typeface="Arial" panose="020B0604020202020204" pitchFamily="34" charset="0"/>
              <a:buChar char="•"/>
            </a:pPr>
            <a:endParaRPr lang="en-US" sz="2000" dirty="0">
              <a:solidFill>
                <a:srgbClr val="4F81BD"/>
              </a:solidFill>
            </a:endParaRPr>
          </a:p>
          <a:p>
            <a:pPr marL="342900" indent="-342900">
              <a:buFont typeface="Arial" panose="020B0604020202020204" pitchFamily="34" charset="0"/>
              <a:buChar char="•"/>
            </a:pPr>
            <a:endParaRPr lang="en-US" sz="2000" dirty="0">
              <a:solidFill>
                <a:srgbClr val="4F81BD"/>
              </a:solidFill>
            </a:endParaRPr>
          </a:p>
        </p:txBody>
      </p:sp>
      <p:sp>
        <p:nvSpPr>
          <p:cNvPr id="4" name="Date Placeholder 3"/>
          <p:cNvSpPr>
            <a:spLocks noGrp="1"/>
          </p:cNvSpPr>
          <p:nvPr>
            <p:ph type="dt" sz="half" idx="10"/>
          </p:nvPr>
        </p:nvSpPr>
        <p:spPr/>
        <p:txBody>
          <a:bodyPr/>
          <a:lstStyle/>
          <a:p>
            <a:fld id="{B2A5CEA0-3A74-DA47-9DC4-3218378DC22F}" type="datetime1">
              <a:rPr lang="en-US" smtClean="0"/>
              <a:t>1/29/19</a:t>
            </a:fld>
            <a:endParaRPr lang="en-US" dirty="0"/>
          </a:p>
        </p:txBody>
      </p:sp>
      <p:sp>
        <p:nvSpPr>
          <p:cNvPr id="5" name="Slide Number Placeholder 4"/>
          <p:cNvSpPr>
            <a:spLocks noGrp="1"/>
          </p:cNvSpPr>
          <p:nvPr>
            <p:ph type="sldNum" sz="quarter" idx="12"/>
          </p:nvPr>
        </p:nvSpPr>
        <p:spPr/>
        <p:txBody>
          <a:bodyPr/>
          <a:lstStyle/>
          <a:p>
            <a:fld id="{B7F62631-D247-0E44-B808-5D23CBBA66F7}" type="slidenum">
              <a:rPr lang="en-US" smtClean="0"/>
              <a:t>25</a:t>
            </a:fld>
            <a:endParaRPr lang="en-US" dirty="0"/>
          </a:p>
        </p:txBody>
      </p:sp>
      <p:sp>
        <p:nvSpPr>
          <p:cNvPr id="10" name="TextBox 9">
            <a:extLst>
              <a:ext uri="{FF2B5EF4-FFF2-40B4-BE49-F238E27FC236}">
                <a16:creationId xmlns:a16="http://schemas.microsoft.com/office/drawing/2014/main" id="{33DF4061-9914-4F41-ABD2-F7DB3E5ED992}"/>
              </a:ext>
            </a:extLst>
          </p:cNvPr>
          <p:cNvSpPr txBox="1"/>
          <p:nvPr/>
        </p:nvSpPr>
        <p:spPr>
          <a:xfrm>
            <a:off x="3496236" y="3743666"/>
            <a:ext cx="4098663" cy="1169551"/>
          </a:xfrm>
          <a:prstGeom prst="rect">
            <a:avLst/>
          </a:prstGeom>
          <a:noFill/>
          <a:ln>
            <a:solidFill>
              <a:schemeClr val="accent1"/>
            </a:solidFill>
          </a:ln>
        </p:spPr>
        <p:txBody>
          <a:bodyPr wrap="square" rtlCol="0">
            <a:spAutoFit/>
          </a:bodyPr>
          <a:lstStyle/>
          <a:p>
            <a:r>
              <a:rPr lang="en-US" sz="1400" dirty="0">
                <a:latin typeface="Courier New" panose="02070309020205020404" pitchFamily="49" charset="0"/>
                <a:cs typeface="Courier New" panose="02070309020205020404" pitchFamily="49" charset="0"/>
              </a:rPr>
              <a:t>for value = </a:t>
            </a:r>
            <a:r>
              <a:rPr lang="en-US" sz="1400" dirty="0" err="1">
                <a:latin typeface="Courier New" panose="02070309020205020404" pitchFamily="49" charset="0"/>
                <a:cs typeface="Courier New" panose="02070309020205020404" pitchFamily="49" charset="0"/>
              </a:rPr>
              <a:t>start_dac</a:t>
            </a:r>
            <a:r>
              <a:rPr lang="en-US" sz="1400" dirty="0">
                <a:latin typeface="Courier New" panose="02070309020205020404" pitchFamily="49" charset="0"/>
                <a:cs typeface="Courier New" panose="02070309020205020404" pitchFamily="49" charset="0"/>
              </a:rPr>
              <a:t> to </a:t>
            </a:r>
            <a:r>
              <a:rPr lang="en-US" sz="1400" dirty="0" err="1">
                <a:latin typeface="Courier New" panose="02070309020205020404" pitchFamily="49" charset="0"/>
                <a:cs typeface="Courier New" panose="02070309020205020404" pitchFamily="49" charset="0"/>
              </a:rPr>
              <a:t>stop_dac</a:t>
            </a:r>
            <a:r>
              <a:rPr lang="en-US" sz="1400" dirty="0">
                <a:latin typeface="Courier New" panose="02070309020205020404" pitchFamily="49" charset="0"/>
                <a:cs typeface="Courier New" panose="02070309020205020404" pitchFamily="49" charset="0"/>
              </a:rPr>
              <a:t>:</a:t>
            </a:r>
          </a:p>
          <a:p>
            <a:r>
              <a:rPr lang="en-US" sz="1400" dirty="0">
                <a:latin typeface="Courier New" panose="02070309020205020404" pitchFamily="49" charset="0"/>
                <a:cs typeface="Courier New" panose="02070309020205020404" pitchFamily="49" charset="0"/>
              </a:rPr>
              <a:t>	WRITE_BC(</a:t>
            </a:r>
            <a:r>
              <a:rPr lang="en-US" sz="1400" dirty="0" err="1">
                <a:latin typeface="Courier New" panose="02070309020205020404" pitchFamily="49" charset="0"/>
                <a:cs typeface="Courier New" panose="02070309020205020404" pitchFamily="49" charset="0"/>
              </a:rPr>
              <a:t>dac_address</a:t>
            </a:r>
            <a:r>
              <a:rPr lang="en-US" sz="1400" dirty="0">
                <a:latin typeface="Courier New" panose="02070309020205020404" pitchFamily="49" charset="0"/>
                <a:cs typeface="Courier New" panose="02070309020205020404" pitchFamily="49" charset="0"/>
              </a:rPr>
              <a:t>, value)</a:t>
            </a:r>
          </a:p>
          <a:p>
            <a:r>
              <a:rPr lang="en-US" sz="1400" dirty="0">
                <a:latin typeface="Courier New" panose="02070309020205020404" pitchFamily="49" charset="0"/>
                <a:cs typeface="Courier New" panose="02070309020205020404" pitchFamily="49" charset="0"/>
              </a:rPr>
              <a:t>	for </a:t>
            </a:r>
            <a:r>
              <a:rPr lang="en-US" sz="1400" dirty="0" err="1">
                <a:latin typeface="Courier New" panose="02070309020205020404" pitchFamily="49" charset="0"/>
                <a:cs typeface="Courier New" panose="02070309020205020404" pitchFamily="49" charset="0"/>
              </a:rPr>
              <a:t>i</a:t>
            </a:r>
            <a:r>
              <a:rPr lang="en-US" sz="1400" dirty="0">
                <a:latin typeface="Courier New" panose="02070309020205020404" pitchFamily="49" charset="0"/>
                <a:cs typeface="Courier New" panose="02070309020205020404" pitchFamily="49" charset="0"/>
              </a:rPr>
              <a:t> = 0 to </a:t>
            </a:r>
            <a:r>
              <a:rPr lang="en-US" sz="1400" dirty="0" err="1">
                <a:latin typeface="Courier New" panose="02070309020205020404" pitchFamily="49" charset="0"/>
                <a:cs typeface="Courier New" panose="02070309020205020404" pitchFamily="49" charset="0"/>
              </a:rPr>
              <a:t>npulse</a:t>
            </a:r>
            <a:r>
              <a:rPr lang="en-US" sz="1400" dirty="0">
                <a:latin typeface="Courier New" panose="02070309020205020404" pitchFamily="49" charset="0"/>
                <a:cs typeface="Courier New" panose="02070309020205020404" pitchFamily="49" charset="0"/>
              </a:rPr>
              <a:t>:</a:t>
            </a:r>
          </a:p>
          <a:p>
            <a:r>
              <a:rPr lang="en-US" sz="1400" dirty="0">
                <a:latin typeface="Courier New" panose="02070309020205020404" pitchFamily="49" charset="0"/>
                <a:cs typeface="Courier New" panose="02070309020205020404" pitchFamily="49" charset="0"/>
              </a:rPr>
              <a:t>		SEND_OPCODE(PULSE)</a:t>
            </a:r>
          </a:p>
          <a:p>
            <a:r>
              <a:rPr lang="en-US" sz="1400" dirty="0">
                <a:latin typeface="Courier New" panose="02070309020205020404" pitchFamily="49" charset="0"/>
                <a:cs typeface="Courier New" panose="02070309020205020404" pitchFamily="49" charset="0"/>
              </a:rPr>
              <a:t>		WAIT(</a:t>
            </a:r>
            <a:r>
              <a:rPr lang="en-US" sz="1400" dirty="0" err="1">
                <a:latin typeface="Courier New" panose="02070309020205020404" pitchFamily="49" charset="0"/>
                <a:cs typeface="Courier New" panose="02070309020205020404" pitchFamily="49" charset="0"/>
              </a:rPr>
              <a:t>n_wait_cycles</a:t>
            </a:r>
            <a:r>
              <a:rPr lang="en-US" sz="1400" dirty="0">
                <a:latin typeface="Courier New" panose="02070309020205020404" pitchFamily="49" charset="0"/>
                <a:cs typeface="Courier New" panose="02070309020205020404" pitchFamily="49" charset="0"/>
              </a:rPr>
              <a:t>) </a:t>
            </a:r>
          </a:p>
        </p:txBody>
      </p:sp>
      <p:sp>
        <p:nvSpPr>
          <p:cNvPr id="7" name="Rounded Rectangle 6">
            <a:extLst>
              <a:ext uri="{FF2B5EF4-FFF2-40B4-BE49-F238E27FC236}">
                <a16:creationId xmlns:a16="http://schemas.microsoft.com/office/drawing/2014/main" id="{BAE6582C-9CD0-E64F-A144-0CEA6FC91497}"/>
              </a:ext>
            </a:extLst>
          </p:cNvPr>
          <p:cNvSpPr/>
          <p:nvPr/>
        </p:nvSpPr>
        <p:spPr>
          <a:xfrm>
            <a:off x="3496236" y="2926541"/>
            <a:ext cx="4098663" cy="473336"/>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Configuration: Select Row</a:t>
            </a:r>
          </a:p>
        </p:txBody>
      </p:sp>
      <p:sp>
        <p:nvSpPr>
          <p:cNvPr id="11" name="Rounded Rectangle 10">
            <a:extLst>
              <a:ext uri="{FF2B5EF4-FFF2-40B4-BE49-F238E27FC236}">
                <a16:creationId xmlns:a16="http://schemas.microsoft.com/office/drawing/2014/main" id="{51948E51-6DA3-FB4B-BB3A-C6C52774AA38}"/>
              </a:ext>
            </a:extLst>
          </p:cNvPr>
          <p:cNvSpPr/>
          <p:nvPr/>
        </p:nvSpPr>
        <p:spPr>
          <a:xfrm>
            <a:off x="3496235" y="1756272"/>
            <a:ext cx="4098663" cy="473336"/>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Start Configuration</a:t>
            </a:r>
          </a:p>
        </p:txBody>
      </p:sp>
      <p:cxnSp>
        <p:nvCxnSpPr>
          <p:cNvPr id="12" name="Straight Arrow Connector 11">
            <a:extLst>
              <a:ext uri="{FF2B5EF4-FFF2-40B4-BE49-F238E27FC236}">
                <a16:creationId xmlns:a16="http://schemas.microsoft.com/office/drawing/2014/main" id="{F3BC7802-8BFB-6B40-AD91-CCE2459C5863}"/>
              </a:ext>
            </a:extLst>
          </p:cNvPr>
          <p:cNvCxnSpPr>
            <a:stCxn id="11" idx="2"/>
            <a:endCxn id="7" idx="0"/>
          </p:cNvCxnSpPr>
          <p:nvPr/>
        </p:nvCxnSpPr>
        <p:spPr>
          <a:xfrm>
            <a:off x="5545567" y="2229608"/>
            <a:ext cx="1" cy="696933"/>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4" name="Straight Arrow Connector 13">
            <a:extLst>
              <a:ext uri="{FF2B5EF4-FFF2-40B4-BE49-F238E27FC236}">
                <a16:creationId xmlns:a16="http://schemas.microsoft.com/office/drawing/2014/main" id="{B04E08B5-5750-9A4E-B43E-3682B26319C3}"/>
              </a:ext>
            </a:extLst>
          </p:cNvPr>
          <p:cNvCxnSpPr>
            <a:stCxn id="7" idx="2"/>
            <a:endCxn id="10" idx="0"/>
          </p:cNvCxnSpPr>
          <p:nvPr/>
        </p:nvCxnSpPr>
        <p:spPr>
          <a:xfrm>
            <a:off x="5545568" y="3399877"/>
            <a:ext cx="0" cy="343789"/>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43" name="Elbow Connector 42">
            <a:extLst>
              <a:ext uri="{FF2B5EF4-FFF2-40B4-BE49-F238E27FC236}">
                <a16:creationId xmlns:a16="http://schemas.microsoft.com/office/drawing/2014/main" id="{8DB7EF81-F93E-694C-9CB0-853CF1A5528D}"/>
              </a:ext>
            </a:extLst>
          </p:cNvPr>
          <p:cNvCxnSpPr>
            <a:stCxn id="10" idx="2"/>
          </p:cNvCxnSpPr>
          <p:nvPr/>
        </p:nvCxnSpPr>
        <p:spPr>
          <a:xfrm rot="5400000" flipH="1">
            <a:off x="4336845" y="3704495"/>
            <a:ext cx="2417443" cy="2"/>
          </a:xfrm>
          <a:prstGeom prst="bentConnector5">
            <a:avLst>
              <a:gd name="adj1" fmla="val -9456"/>
              <a:gd name="adj2" fmla="val 113896600000"/>
              <a:gd name="adj3" fmla="val 100000"/>
            </a:avLst>
          </a:prstGeom>
          <a:ln>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778697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4"/>
          <p:cNvSpPr txBox="1">
            <a:spLocks noChangeArrowheads="1"/>
          </p:cNvSpPr>
          <p:nvPr/>
        </p:nvSpPr>
        <p:spPr bwMode="auto">
          <a:xfrm>
            <a:off x="288001" y="93600"/>
            <a:ext cx="2475678" cy="523220"/>
          </a:xfrm>
          <a:prstGeom prst="rect">
            <a:avLst/>
          </a:prstGeom>
          <a:noFill/>
          <a:ln>
            <a:noFill/>
          </a:ln>
        </p:spPr>
        <p:txBody>
          <a:bodyPr wrap="none">
            <a:spAutoFit/>
          </a:bodyPr>
          <a:lstStyle>
            <a:lvl1pPr eaLnBrk="0" hangingPunct="0">
              <a:defRPr sz="1200" b="1">
                <a:solidFill>
                  <a:schemeClr val="tx1"/>
                </a:solidFill>
                <a:latin typeface="Arial" charset="0"/>
                <a:ea typeface="ＭＳ Ｐゴシック" charset="0"/>
              </a:defRPr>
            </a:lvl1pPr>
            <a:lvl2pPr marL="742950" indent="-285750" eaLnBrk="0" hangingPunct="0">
              <a:defRPr sz="1200" b="1">
                <a:solidFill>
                  <a:schemeClr val="tx1"/>
                </a:solidFill>
                <a:latin typeface="Arial" charset="0"/>
                <a:ea typeface="ＭＳ Ｐゴシック" charset="0"/>
              </a:defRPr>
            </a:lvl2pPr>
            <a:lvl3pPr marL="1143000" indent="-228600" eaLnBrk="0" hangingPunct="0">
              <a:defRPr sz="1200" b="1">
                <a:solidFill>
                  <a:schemeClr val="tx1"/>
                </a:solidFill>
                <a:latin typeface="Arial" charset="0"/>
                <a:ea typeface="ＭＳ Ｐゴシック" charset="0"/>
              </a:defRPr>
            </a:lvl3pPr>
            <a:lvl4pPr marL="1600200" indent="-228600" eaLnBrk="0" hangingPunct="0">
              <a:defRPr sz="1200" b="1">
                <a:solidFill>
                  <a:schemeClr val="tx1"/>
                </a:solidFill>
                <a:latin typeface="Arial" charset="0"/>
                <a:ea typeface="ＭＳ Ｐゴシック" charset="0"/>
              </a:defRPr>
            </a:lvl4pPr>
            <a:lvl5pPr marL="2057400" indent="-228600" eaLnBrk="0" hangingPunct="0">
              <a:defRPr sz="1200" b="1">
                <a:solidFill>
                  <a:schemeClr val="tx1"/>
                </a:solidFill>
                <a:latin typeface="Arial" charset="0"/>
                <a:ea typeface="ＭＳ Ｐゴシック" charset="0"/>
              </a:defRPr>
            </a:lvl5pPr>
            <a:lvl6pPr marL="2514600" indent="-228600" eaLnBrk="0" fontAlgn="base" hangingPunct="0">
              <a:spcBef>
                <a:spcPct val="0"/>
              </a:spcBef>
              <a:spcAft>
                <a:spcPct val="0"/>
              </a:spcAft>
              <a:defRPr sz="1200" b="1">
                <a:solidFill>
                  <a:schemeClr val="tx1"/>
                </a:solidFill>
                <a:latin typeface="Arial" charset="0"/>
                <a:ea typeface="ＭＳ Ｐゴシック" charset="0"/>
              </a:defRPr>
            </a:lvl6pPr>
            <a:lvl7pPr marL="2971800" indent="-228600" eaLnBrk="0" fontAlgn="base" hangingPunct="0">
              <a:spcBef>
                <a:spcPct val="0"/>
              </a:spcBef>
              <a:spcAft>
                <a:spcPct val="0"/>
              </a:spcAft>
              <a:defRPr sz="1200" b="1">
                <a:solidFill>
                  <a:schemeClr val="tx1"/>
                </a:solidFill>
                <a:latin typeface="Arial" charset="0"/>
                <a:ea typeface="ＭＳ Ｐゴシック" charset="0"/>
              </a:defRPr>
            </a:lvl7pPr>
            <a:lvl8pPr marL="3429000" indent="-228600" eaLnBrk="0" fontAlgn="base" hangingPunct="0">
              <a:spcBef>
                <a:spcPct val="0"/>
              </a:spcBef>
              <a:spcAft>
                <a:spcPct val="0"/>
              </a:spcAft>
              <a:defRPr sz="1200" b="1">
                <a:solidFill>
                  <a:schemeClr val="tx1"/>
                </a:solidFill>
                <a:latin typeface="Arial" charset="0"/>
                <a:ea typeface="ＭＳ Ｐゴシック" charset="0"/>
              </a:defRPr>
            </a:lvl8pPr>
            <a:lvl9pPr marL="3886200" indent="-228600" eaLnBrk="0" fontAlgn="base" hangingPunct="0">
              <a:spcBef>
                <a:spcPct val="0"/>
              </a:spcBef>
              <a:spcAft>
                <a:spcPct val="0"/>
              </a:spcAft>
              <a:defRPr sz="1200" b="1">
                <a:solidFill>
                  <a:schemeClr val="tx1"/>
                </a:solidFill>
                <a:latin typeface="Arial" charset="0"/>
                <a:ea typeface="ＭＳ Ｐゴシック" charset="0"/>
              </a:defRPr>
            </a:lvl9pPr>
          </a:lstStyle>
          <a:p>
            <a:r>
              <a:rPr lang="en-US" sz="2800" b="0" dirty="0">
                <a:solidFill>
                  <a:srgbClr val="4F81BD"/>
                </a:solidFill>
                <a:latin typeface="Calibri" charset="0"/>
                <a:cs typeface="Calibri" charset="0"/>
              </a:rPr>
              <a:t>Threshold Scan</a:t>
            </a:r>
          </a:p>
        </p:txBody>
      </p:sp>
      <p:sp>
        <p:nvSpPr>
          <p:cNvPr id="3" name="TextBox 2"/>
          <p:cNvSpPr txBox="1"/>
          <p:nvPr/>
        </p:nvSpPr>
        <p:spPr>
          <a:xfrm>
            <a:off x="350617" y="891885"/>
            <a:ext cx="10622183" cy="1015663"/>
          </a:xfrm>
          <a:prstGeom prst="rect">
            <a:avLst/>
          </a:prstGeom>
          <a:noFill/>
        </p:spPr>
        <p:txBody>
          <a:bodyPr wrap="square" rtlCol="0">
            <a:spAutoFit/>
          </a:bodyPr>
          <a:lstStyle/>
          <a:p>
            <a:r>
              <a:rPr lang="en-US" sz="2000" dirty="0">
                <a:solidFill>
                  <a:srgbClr val="4F81BD"/>
                </a:solidFill>
              </a:rPr>
              <a:t>Data flow in the threshold scan; data types and volume for </a:t>
            </a:r>
            <a:r>
              <a:rPr lang="en-US" sz="2000" u="sng" dirty="0">
                <a:solidFill>
                  <a:srgbClr val="4F81BD"/>
                </a:solidFill>
              </a:rPr>
              <a:t>one single row</a:t>
            </a:r>
          </a:p>
          <a:p>
            <a:r>
              <a:rPr lang="en-US" sz="2000" dirty="0">
                <a:solidFill>
                  <a:srgbClr val="4F81BD"/>
                </a:solidFill>
              </a:rPr>
              <a:t>*: to be done after completion of all rows</a:t>
            </a:r>
          </a:p>
          <a:p>
            <a:endParaRPr lang="en-US" sz="2000" dirty="0">
              <a:solidFill>
                <a:srgbClr val="4F81BD"/>
              </a:solidFill>
            </a:endParaRPr>
          </a:p>
        </p:txBody>
      </p:sp>
      <p:sp>
        <p:nvSpPr>
          <p:cNvPr id="4" name="Date Placeholder 3"/>
          <p:cNvSpPr>
            <a:spLocks noGrp="1"/>
          </p:cNvSpPr>
          <p:nvPr>
            <p:ph type="dt" sz="half" idx="10"/>
          </p:nvPr>
        </p:nvSpPr>
        <p:spPr/>
        <p:txBody>
          <a:bodyPr/>
          <a:lstStyle/>
          <a:p>
            <a:fld id="{B2A5CEA0-3A74-DA47-9DC4-3218378DC22F}" type="datetime1">
              <a:rPr lang="en-US" smtClean="0"/>
              <a:t>1/29/19</a:t>
            </a:fld>
            <a:endParaRPr lang="en-US" dirty="0"/>
          </a:p>
        </p:txBody>
      </p:sp>
      <p:sp>
        <p:nvSpPr>
          <p:cNvPr id="5" name="Slide Number Placeholder 4"/>
          <p:cNvSpPr>
            <a:spLocks noGrp="1"/>
          </p:cNvSpPr>
          <p:nvPr>
            <p:ph type="sldNum" sz="quarter" idx="12"/>
          </p:nvPr>
        </p:nvSpPr>
        <p:spPr/>
        <p:txBody>
          <a:bodyPr/>
          <a:lstStyle/>
          <a:p>
            <a:fld id="{B7F62631-D247-0E44-B808-5D23CBBA66F7}" type="slidenum">
              <a:rPr lang="en-US" smtClean="0"/>
              <a:t>26</a:t>
            </a:fld>
            <a:endParaRPr lang="en-US" dirty="0"/>
          </a:p>
        </p:txBody>
      </p:sp>
      <p:sp>
        <p:nvSpPr>
          <p:cNvPr id="10" name="Rounded Rectangle 9">
            <a:extLst>
              <a:ext uri="{FF2B5EF4-FFF2-40B4-BE49-F238E27FC236}">
                <a16:creationId xmlns:a16="http://schemas.microsoft.com/office/drawing/2014/main" id="{F12A3A9F-8543-9B47-915A-C7AB5F143E04}"/>
              </a:ext>
            </a:extLst>
          </p:cNvPr>
          <p:cNvSpPr/>
          <p:nvPr/>
        </p:nvSpPr>
        <p:spPr>
          <a:xfrm>
            <a:off x="603011" y="1828800"/>
            <a:ext cx="1354881" cy="785308"/>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a:t>Raw Data from Stave</a:t>
            </a:r>
          </a:p>
        </p:txBody>
      </p:sp>
      <p:sp>
        <p:nvSpPr>
          <p:cNvPr id="11" name="Rounded Rectangle 10">
            <a:extLst>
              <a:ext uri="{FF2B5EF4-FFF2-40B4-BE49-F238E27FC236}">
                <a16:creationId xmlns:a16="http://schemas.microsoft.com/office/drawing/2014/main" id="{1A80AE37-86DA-1F44-BCBD-5408D2DCB093}"/>
              </a:ext>
            </a:extLst>
          </p:cNvPr>
          <p:cNvSpPr/>
          <p:nvPr/>
        </p:nvSpPr>
        <p:spPr>
          <a:xfrm>
            <a:off x="2578259" y="1828800"/>
            <a:ext cx="1354881" cy="785308"/>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a:t>Event Decoding</a:t>
            </a:r>
          </a:p>
        </p:txBody>
      </p:sp>
      <p:sp>
        <p:nvSpPr>
          <p:cNvPr id="12" name="Rounded Rectangle 11">
            <a:extLst>
              <a:ext uri="{FF2B5EF4-FFF2-40B4-BE49-F238E27FC236}">
                <a16:creationId xmlns:a16="http://schemas.microsoft.com/office/drawing/2014/main" id="{15B64A72-49D0-1C47-AB91-9764C5E2C3A6}"/>
              </a:ext>
            </a:extLst>
          </p:cNvPr>
          <p:cNvSpPr/>
          <p:nvPr/>
        </p:nvSpPr>
        <p:spPr>
          <a:xfrm>
            <a:off x="4561241" y="1828800"/>
            <a:ext cx="1721224" cy="785308"/>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a:t>Histogramming</a:t>
            </a:r>
            <a:endParaRPr lang="en-US" sz="1800" dirty="0"/>
          </a:p>
        </p:txBody>
      </p:sp>
      <p:sp>
        <p:nvSpPr>
          <p:cNvPr id="13" name="Rounded Rectangle 12">
            <a:extLst>
              <a:ext uri="{FF2B5EF4-FFF2-40B4-BE49-F238E27FC236}">
                <a16:creationId xmlns:a16="http://schemas.microsoft.com/office/drawing/2014/main" id="{7612D023-3693-FA41-B2BD-44D344CB9D21}"/>
              </a:ext>
            </a:extLst>
          </p:cNvPr>
          <p:cNvSpPr/>
          <p:nvPr/>
        </p:nvSpPr>
        <p:spPr>
          <a:xfrm>
            <a:off x="6890162" y="1828800"/>
            <a:ext cx="1070495" cy="785308"/>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a:t>Fitting</a:t>
            </a:r>
          </a:p>
        </p:txBody>
      </p:sp>
      <p:sp>
        <p:nvSpPr>
          <p:cNvPr id="14" name="Rounded Rectangle 13">
            <a:extLst>
              <a:ext uri="{FF2B5EF4-FFF2-40B4-BE49-F238E27FC236}">
                <a16:creationId xmlns:a16="http://schemas.microsoft.com/office/drawing/2014/main" id="{5EC47B95-FAC8-FB4D-9374-0AFC7F035F9D}"/>
              </a:ext>
            </a:extLst>
          </p:cNvPr>
          <p:cNvSpPr/>
          <p:nvPr/>
        </p:nvSpPr>
        <p:spPr>
          <a:xfrm>
            <a:off x="8600138" y="1828800"/>
            <a:ext cx="1329169" cy="785308"/>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a:t>Averaging*</a:t>
            </a:r>
          </a:p>
        </p:txBody>
      </p:sp>
      <p:cxnSp>
        <p:nvCxnSpPr>
          <p:cNvPr id="16" name="Straight Arrow Connector 15">
            <a:extLst>
              <a:ext uri="{FF2B5EF4-FFF2-40B4-BE49-F238E27FC236}">
                <a16:creationId xmlns:a16="http://schemas.microsoft.com/office/drawing/2014/main" id="{A8ABBDDE-0A44-0F44-ACBD-B3A7812430B7}"/>
              </a:ext>
            </a:extLst>
          </p:cNvPr>
          <p:cNvCxnSpPr>
            <a:stCxn id="10" idx="3"/>
            <a:endCxn id="11" idx="1"/>
          </p:cNvCxnSpPr>
          <p:nvPr/>
        </p:nvCxnSpPr>
        <p:spPr>
          <a:xfrm>
            <a:off x="1957892" y="2221454"/>
            <a:ext cx="620367"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8" name="Straight Arrow Connector 17">
            <a:extLst>
              <a:ext uri="{FF2B5EF4-FFF2-40B4-BE49-F238E27FC236}">
                <a16:creationId xmlns:a16="http://schemas.microsoft.com/office/drawing/2014/main" id="{302E39CF-F924-1044-BD7D-F043B41FB4C8}"/>
              </a:ext>
            </a:extLst>
          </p:cNvPr>
          <p:cNvCxnSpPr>
            <a:stCxn id="11" idx="3"/>
            <a:endCxn id="12" idx="1"/>
          </p:cNvCxnSpPr>
          <p:nvPr/>
        </p:nvCxnSpPr>
        <p:spPr>
          <a:xfrm>
            <a:off x="3933140" y="2221454"/>
            <a:ext cx="628101"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0" name="Straight Arrow Connector 19">
            <a:extLst>
              <a:ext uri="{FF2B5EF4-FFF2-40B4-BE49-F238E27FC236}">
                <a16:creationId xmlns:a16="http://schemas.microsoft.com/office/drawing/2014/main" id="{B5EBB4CE-306D-824B-8BB6-FE1ACCF86258}"/>
              </a:ext>
            </a:extLst>
          </p:cNvPr>
          <p:cNvCxnSpPr>
            <a:stCxn id="12" idx="3"/>
            <a:endCxn id="13" idx="1"/>
          </p:cNvCxnSpPr>
          <p:nvPr/>
        </p:nvCxnSpPr>
        <p:spPr>
          <a:xfrm>
            <a:off x="6282465" y="2221454"/>
            <a:ext cx="607697"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2" name="Straight Arrow Connector 21">
            <a:extLst>
              <a:ext uri="{FF2B5EF4-FFF2-40B4-BE49-F238E27FC236}">
                <a16:creationId xmlns:a16="http://schemas.microsoft.com/office/drawing/2014/main" id="{18B97B65-9F23-284E-B1C5-5BA32A530813}"/>
              </a:ext>
            </a:extLst>
          </p:cNvPr>
          <p:cNvCxnSpPr>
            <a:stCxn id="13" idx="3"/>
            <a:endCxn id="14" idx="1"/>
          </p:cNvCxnSpPr>
          <p:nvPr/>
        </p:nvCxnSpPr>
        <p:spPr>
          <a:xfrm>
            <a:off x="7960657" y="2221454"/>
            <a:ext cx="639481"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4" name="Straight Arrow Connector 23">
            <a:extLst>
              <a:ext uri="{FF2B5EF4-FFF2-40B4-BE49-F238E27FC236}">
                <a16:creationId xmlns:a16="http://schemas.microsoft.com/office/drawing/2014/main" id="{1B9E960E-1F7D-E147-B11A-7D786928AB4F}"/>
              </a:ext>
            </a:extLst>
          </p:cNvPr>
          <p:cNvCxnSpPr/>
          <p:nvPr/>
        </p:nvCxnSpPr>
        <p:spPr>
          <a:xfrm>
            <a:off x="2226833" y="2221454"/>
            <a:ext cx="0" cy="1070386"/>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5" name="Straight Arrow Connector 24">
            <a:extLst>
              <a:ext uri="{FF2B5EF4-FFF2-40B4-BE49-F238E27FC236}">
                <a16:creationId xmlns:a16="http://schemas.microsoft.com/office/drawing/2014/main" id="{4127BF69-48BA-704B-9B45-ED8469023266}"/>
              </a:ext>
            </a:extLst>
          </p:cNvPr>
          <p:cNvCxnSpPr/>
          <p:nvPr/>
        </p:nvCxnSpPr>
        <p:spPr>
          <a:xfrm>
            <a:off x="4218791" y="2221454"/>
            <a:ext cx="0" cy="1070386"/>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6" name="Straight Arrow Connector 25">
            <a:extLst>
              <a:ext uri="{FF2B5EF4-FFF2-40B4-BE49-F238E27FC236}">
                <a16:creationId xmlns:a16="http://schemas.microsoft.com/office/drawing/2014/main" id="{871770EC-FC13-F14D-9B7B-83688DB5AE3A}"/>
              </a:ext>
            </a:extLst>
          </p:cNvPr>
          <p:cNvCxnSpPr/>
          <p:nvPr/>
        </p:nvCxnSpPr>
        <p:spPr>
          <a:xfrm>
            <a:off x="6576509" y="2221454"/>
            <a:ext cx="0" cy="1070386"/>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7" name="Straight Arrow Connector 26">
            <a:extLst>
              <a:ext uri="{FF2B5EF4-FFF2-40B4-BE49-F238E27FC236}">
                <a16:creationId xmlns:a16="http://schemas.microsoft.com/office/drawing/2014/main" id="{F72BDF00-C726-3643-985C-85FE5954993A}"/>
              </a:ext>
            </a:extLst>
          </p:cNvPr>
          <p:cNvCxnSpPr/>
          <p:nvPr/>
        </p:nvCxnSpPr>
        <p:spPr>
          <a:xfrm>
            <a:off x="8267253" y="2221454"/>
            <a:ext cx="0" cy="1070386"/>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9" name="Elbow Connector 28">
            <a:extLst>
              <a:ext uri="{FF2B5EF4-FFF2-40B4-BE49-F238E27FC236}">
                <a16:creationId xmlns:a16="http://schemas.microsoft.com/office/drawing/2014/main" id="{5A267FAD-73F1-4641-AF1E-4F877615D9CD}"/>
              </a:ext>
            </a:extLst>
          </p:cNvPr>
          <p:cNvCxnSpPr>
            <a:stCxn id="14" idx="3"/>
          </p:cNvCxnSpPr>
          <p:nvPr/>
        </p:nvCxnSpPr>
        <p:spPr>
          <a:xfrm>
            <a:off x="9929307" y="2221454"/>
            <a:ext cx="462580" cy="1070386"/>
          </a:xfrm>
          <a:prstGeom prst="bentConnector2">
            <a:avLst/>
          </a:prstGeom>
          <a:ln>
            <a:tailEnd type="triangle"/>
          </a:ln>
        </p:spPr>
        <p:style>
          <a:lnRef idx="2">
            <a:schemeClr val="accent1"/>
          </a:lnRef>
          <a:fillRef idx="0">
            <a:schemeClr val="accent1"/>
          </a:fillRef>
          <a:effectRef idx="1">
            <a:schemeClr val="accent1"/>
          </a:effectRef>
          <a:fontRef idx="minor">
            <a:schemeClr val="tx1"/>
          </a:fontRef>
        </p:style>
      </p:cxnSp>
      <p:sp>
        <p:nvSpPr>
          <p:cNvPr id="30" name="Rounded Rectangle 29">
            <a:extLst>
              <a:ext uri="{FF2B5EF4-FFF2-40B4-BE49-F238E27FC236}">
                <a16:creationId xmlns:a16="http://schemas.microsoft.com/office/drawing/2014/main" id="{AC04F824-9A67-B543-8CEA-1190EF53B9A2}"/>
              </a:ext>
            </a:extLst>
          </p:cNvPr>
          <p:cNvSpPr/>
          <p:nvPr/>
        </p:nvSpPr>
        <p:spPr>
          <a:xfrm>
            <a:off x="1366221" y="3285753"/>
            <a:ext cx="1753497" cy="2599528"/>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r>
              <a:rPr lang="en-US" sz="1400" dirty="0"/>
              <a:t>2500 * 196 chip events</a:t>
            </a:r>
          </a:p>
          <a:p>
            <a:endParaRPr lang="en-US" sz="1400" dirty="0"/>
          </a:p>
          <a:p>
            <a:r>
              <a:rPr lang="en-US" sz="1400" dirty="0"/>
              <a:t>Should be treated as 50 packets, each corresponding to 50 consecutive PULSE commands</a:t>
            </a:r>
          </a:p>
          <a:p>
            <a:endParaRPr lang="en-US" sz="1400" dirty="0"/>
          </a:p>
          <a:p>
            <a:r>
              <a:rPr lang="en-US" sz="1400" dirty="0"/>
              <a:t>~1 GB of raw data</a:t>
            </a:r>
          </a:p>
          <a:p>
            <a:endParaRPr lang="en-US" sz="1400" dirty="0"/>
          </a:p>
        </p:txBody>
      </p:sp>
      <p:sp>
        <p:nvSpPr>
          <p:cNvPr id="31" name="Rounded Rectangle 30">
            <a:extLst>
              <a:ext uri="{FF2B5EF4-FFF2-40B4-BE49-F238E27FC236}">
                <a16:creationId xmlns:a16="http://schemas.microsoft.com/office/drawing/2014/main" id="{94298F7E-99DB-4643-83B4-938E8393C56B}"/>
              </a:ext>
            </a:extLst>
          </p:cNvPr>
          <p:cNvSpPr/>
          <p:nvPr/>
        </p:nvSpPr>
        <p:spPr>
          <a:xfrm>
            <a:off x="3342042" y="3285753"/>
            <a:ext cx="1753497" cy="2599528"/>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r>
              <a:rPr lang="en-US" sz="1400" dirty="0"/>
              <a:t>~500M pixel hits</a:t>
            </a:r>
          </a:p>
          <a:p>
            <a:endParaRPr lang="en-US" sz="1400" dirty="0"/>
          </a:p>
          <a:p>
            <a:r>
              <a:rPr lang="en-US" sz="1400" dirty="0"/>
              <a:t>To be divided into 50 packets, analogously to raw data</a:t>
            </a:r>
          </a:p>
          <a:p>
            <a:endParaRPr lang="en-US" sz="1400" dirty="0"/>
          </a:p>
        </p:txBody>
      </p:sp>
      <p:sp>
        <p:nvSpPr>
          <p:cNvPr id="32" name="Rounded Rectangle 31">
            <a:extLst>
              <a:ext uri="{FF2B5EF4-FFF2-40B4-BE49-F238E27FC236}">
                <a16:creationId xmlns:a16="http://schemas.microsoft.com/office/drawing/2014/main" id="{115E97C2-F2C5-8243-B8A9-FEC83D204B26}"/>
              </a:ext>
            </a:extLst>
          </p:cNvPr>
          <p:cNvSpPr/>
          <p:nvPr/>
        </p:nvSpPr>
        <p:spPr>
          <a:xfrm>
            <a:off x="5425435" y="3285753"/>
            <a:ext cx="1753497" cy="2599528"/>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r>
              <a:rPr lang="en-US" sz="1400" dirty="0"/>
              <a:t>200k 50-bin histograms </a:t>
            </a:r>
            <a:br>
              <a:rPr lang="en-US" sz="1400" dirty="0"/>
            </a:br>
            <a:r>
              <a:rPr lang="en-US" sz="1400" dirty="0"/>
              <a:t>(8-bit per bin sufficient) </a:t>
            </a:r>
          </a:p>
          <a:p>
            <a:endParaRPr lang="en-US" sz="1400" dirty="0"/>
          </a:p>
          <a:p>
            <a:r>
              <a:rPr lang="en-US" sz="1400" dirty="0"/>
              <a:t>Entries correspond to counts per pixel per trigger packet (0-50)</a:t>
            </a:r>
          </a:p>
          <a:p>
            <a:endParaRPr lang="en-US" sz="1400" dirty="0"/>
          </a:p>
        </p:txBody>
      </p:sp>
      <p:sp>
        <p:nvSpPr>
          <p:cNvPr id="33" name="Rounded Rectangle 32">
            <a:extLst>
              <a:ext uri="{FF2B5EF4-FFF2-40B4-BE49-F238E27FC236}">
                <a16:creationId xmlns:a16="http://schemas.microsoft.com/office/drawing/2014/main" id="{F2116E96-A477-1045-B09F-9BFF543315F1}"/>
              </a:ext>
            </a:extLst>
          </p:cNvPr>
          <p:cNvSpPr/>
          <p:nvPr/>
        </p:nvSpPr>
        <p:spPr>
          <a:xfrm>
            <a:off x="7390504" y="3285753"/>
            <a:ext cx="1753497" cy="2599528"/>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r>
              <a:rPr lang="en-US" sz="1400" dirty="0"/>
              <a:t>Error function fit to histograms yields 3 floats per pixel </a:t>
            </a:r>
            <a:br>
              <a:rPr lang="en-US" sz="1400" dirty="0"/>
            </a:br>
            <a:r>
              <a:rPr lang="en-US" sz="1400" dirty="0"/>
              <a:t>(thresh, noise, </a:t>
            </a:r>
            <a:r>
              <a:rPr lang="en-US" sz="1400" dirty="0">
                <a:latin typeface="Symbol" pitchFamily="2" charset="2"/>
              </a:rPr>
              <a:t>c</a:t>
            </a:r>
            <a:r>
              <a:rPr lang="en-US" sz="1400" baseline="30000" dirty="0"/>
              <a:t>2</a:t>
            </a:r>
            <a:r>
              <a:rPr lang="en-US" sz="1400" dirty="0"/>
              <a:t>)</a:t>
            </a:r>
          </a:p>
          <a:p>
            <a:endParaRPr lang="en-US" sz="1400" dirty="0"/>
          </a:p>
          <a:p>
            <a:r>
              <a:rPr lang="en-US" sz="1400" dirty="0"/>
              <a:t>-&gt; 3 x 200k floats</a:t>
            </a:r>
          </a:p>
          <a:p>
            <a:endParaRPr lang="en-US" sz="1400" dirty="0"/>
          </a:p>
          <a:p>
            <a:r>
              <a:rPr lang="en-US" sz="1400" dirty="0"/>
              <a:t>(For speed: differentiate </a:t>
            </a:r>
            <a:r>
              <a:rPr lang="en-US" sz="1400" dirty="0" err="1"/>
              <a:t>histo</a:t>
            </a:r>
            <a:r>
              <a:rPr lang="en-US" sz="1400" dirty="0"/>
              <a:t> and use </a:t>
            </a:r>
            <a:r>
              <a:rPr lang="en-US" sz="1400" dirty="0" err="1"/>
              <a:t>avg</a:t>
            </a:r>
            <a:r>
              <a:rPr lang="en-US" sz="1400" dirty="0"/>
              <a:t>, </a:t>
            </a:r>
            <a:r>
              <a:rPr lang="en-US" sz="1400" dirty="0" err="1"/>
              <a:t>rms</a:t>
            </a:r>
            <a:r>
              <a:rPr lang="en-US" sz="1400" dirty="0"/>
              <a:t>)</a:t>
            </a:r>
          </a:p>
          <a:p>
            <a:endParaRPr lang="en-US" sz="1400" dirty="0"/>
          </a:p>
        </p:txBody>
      </p:sp>
      <p:sp>
        <p:nvSpPr>
          <p:cNvPr id="35" name="Rounded Rectangle 34">
            <a:extLst>
              <a:ext uri="{FF2B5EF4-FFF2-40B4-BE49-F238E27FC236}">
                <a16:creationId xmlns:a16="http://schemas.microsoft.com/office/drawing/2014/main" id="{B1B11440-727C-B945-92D2-E9F34A65AB3A}"/>
              </a:ext>
            </a:extLst>
          </p:cNvPr>
          <p:cNvSpPr/>
          <p:nvPr/>
        </p:nvSpPr>
        <p:spPr>
          <a:xfrm>
            <a:off x="9515138" y="3285753"/>
            <a:ext cx="1753497" cy="2599528"/>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r>
              <a:rPr lang="en-US" sz="1400" dirty="0"/>
              <a:t>4 floats per chip</a:t>
            </a:r>
            <a:br>
              <a:rPr lang="en-US" sz="1400" dirty="0"/>
            </a:br>
            <a:r>
              <a:rPr lang="en-US" sz="1400" dirty="0"/>
              <a:t>(threshold, noise, both with RMS)</a:t>
            </a:r>
          </a:p>
          <a:p>
            <a:endParaRPr lang="en-US" sz="1400" dirty="0"/>
          </a:p>
          <a:p>
            <a:r>
              <a:rPr lang="en-US" sz="1400" dirty="0"/>
              <a:t>To be stored in DB</a:t>
            </a:r>
          </a:p>
          <a:p>
            <a:endParaRPr lang="en-US" sz="1400" dirty="0"/>
          </a:p>
          <a:p>
            <a:r>
              <a:rPr lang="en-US" sz="1400" dirty="0"/>
              <a:t>+ number (lists?) of dead pixels</a:t>
            </a:r>
          </a:p>
          <a:p>
            <a:endParaRPr lang="en-US" sz="1400" dirty="0"/>
          </a:p>
        </p:txBody>
      </p:sp>
    </p:spTree>
    <p:extLst>
      <p:ext uri="{BB962C8B-B14F-4D97-AF65-F5344CB8AC3E}">
        <p14:creationId xmlns:p14="http://schemas.microsoft.com/office/powerpoint/2010/main" val="26428663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4"/>
          <p:cNvSpPr txBox="1">
            <a:spLocks noChangeArrowheads="1"/>
          </p:cNvSpPr>
          <p:nvPr/>
        </p:nvSpPr>
        <p:spPr bwMode="auto">
          <a:xfrm>
            <a:off x="288001" y="93600"/>
            <a:ext cx="2475678" cy="523220"/>
          </a:xfrm>
          <a:prstGeom prst="rect">
            <a:avLst/>
          </a:prstGeom>
          <a:noFill/>
          <a:ln>
            <a:noFill/>
          </a:ln>
        </p:spPr>
        <p:txBody>
          <a:bodyPr wrap="none">
            <a:spAutoFit/>
          </a:bodyPr>
          <a:lstStyle>
            <a:lvl1pPr eaLnBrk="0" hangingPunct="0">
              <a:defRPr sz="1200" b="1">
                <a:solidFill>
                  <a:schemeClr val="tx1"/>
                </a:solidFill>
                <a:latin typeface="Arial" charset="0"/>
                <a:ea typeface="ＭＳ Ｐゴシック" charset="0"/>
              </a:defRPr>
            </a:lvl1pPr>
            <a:lvl2pPr marL="742950" indent="-285750" eaLnBrk="0" hangingPunct="0">
              <a:defRPr sz="1200" b="1">
                <a:solidFill>
                  <a:schemeClr val="tx1"/>
                </a:solidFill>
                <a:latin typeface="Arial" charset="0"/>
                <a:ea typeface="ＭＳ Ｐゴシック" charset="0"/>
              </a:defRPr>
            </a:lvl2pPr>
            <a:lvl3pPr marL="1143000" indent="-228600" eaLnBrk="0" hangingPunct="0">
              <a:defRPr sz="1200" b="1">
                <a:solidFill>
                  <a:schemeClr val="tx1"/>
                </a:solidFill>
                <a:latin typeface="Arial" charset="0"/>
                <a:ea typeface="ＭＳ Ｐゴシック" charset="0"/>
              </a:defRPr>
            </a:lvl3pPr>
            <a:lvl4pPr marL="1600200" indent="-228600" eaLnBrk="0" hangingPunct="0">
              <a:defRPr sz="1200" b="1">
                <a:solidFill>
                  <a:schemeClr val="tx1"/>
                </a:solidFill>
                <a:latin typeface="Arial" charset="0"/>
                <a:ea typeface="ＭＳ Ｐゴシック" charset="0"/>
              </a:defRPr>
            </a:lvl4pPr>
            <a:lvl5pPr marL="2057400" indent="-228600" eaLnBrk="0" hangingPunct="0">
              <a:defRPr sz="1200" b="1">
                <a:solidFill>
                  <a:schemeClr val="tx1"/>
                </a:solidFill>
                <a:latin typeface="Arial" charset="0"/>
                <a:ea typeface="ＭＳ Ｐゴシック" charset="0"/>
              </a:defRPr>
            </a:lvl5pPr>
            <a:lvl6pPr marL="2514600" indent="-228600" eaLnBrk="0" fontAlgn="base" hangingPunct="0">
              <a:spcBef>
                <a:spcPct val="0"/>
              </a:spcBef>
              <a:spcAft>
                <a:spcPct val="0"/>
              </a:spcAft>
              <a:defRPr sz="1200" b="1">
                <a:solidFill>
                  <a:schemeClr val="tx1"/>
                </a:solidFill>
                <a:latin typeface="Arial" charset="0"/>
                <a:ea typeface="ＭＳ Ｐゴシック" charset="0"/>
              </a:defRPr>
            </a:lvl6pPr>
            <a:lvl7pPr marL="2971800" indent="-228600" eaLnBrk="0" fontAlgn="base" hangingPunct="0">
              <a:spcBef>
                <a:spcPct val="0"/>
              </a:spcBef>
              <a:spcAft>
                <a:spcPct val="0"/>
              </a:spcAft>
              <a:defRPr sz="1200" b="1">
                <a:solidFill>
                  <a:schemeClr val="tx1"/>
                </a:solidFill>
                <a:latin typeface="Arial" charset="0"/>
                <a:ea typeface="ＭＳ Ｐゴシック" charset="0"/>
              </a:defRPr>
            </a:lvl7pPr>
            <a:lvl8pPr marL="3429000" indent="-228600" eaLnBrk="0" fontAlgn="base" hangingPunct="0">
              <a:spcBef>
                <a:spcPct val="0"/>
              </a:spcBef>
              <a:spcAft>
                <a:spcPct val="0"/>
              </a:spcAft>
              <a:defRPr sz="1200" b="1">
                <a:solidFill>
                  <a:schemeClr val="tx1"/>
                </a:solidFill>
                <a:latin typeface="Arial" charset="0"/>
                <a:ea typeface="ＭＳ Ｐゴシック" charset="0"/>
              </a:defRPr>
            </a:lvl8pPr>
            <a:lvl9pPr marL="3886200" indent="-228600" eaLnBrk="0" fontAlgn="base" hangingPunct="0">
              <a:spcBef>
                <a:spcPct val="0"/>
              </a:spcBef>
              <a:spcAft>
                <a:spcPct val="0"/>
              </a:spcAft>
              <a:defRPr sz="1200" b="1">
                <a:solidFill>
                  <a:schemeClr val="tx1"/>
                </a:solidFill>
                <a:latin typeface="Arial" charset="0"/>
                <a:ea typeface="ＭＳ Ｐゴシック" charset="0"/>
              </a:defRPr>
            </a:lvl9pPr>
          </a:lstStyle>
          <a:p>
            <a:r>
              <a:rPr lang="en-US" sz="2800" b="0" dirty="0">
                <a:solidFill>
                  <a:srgbClr val="4F81BD"/>
                </a:solidFill>
                <a:latin typeface="Calibri" charset="0"/>
                <a:cs typeface="Calibri" charset="0"/>
              </a:rPr>
              <a:t>Threshold Scan</a:t>
            </a:r>
          </a:p>
        </p:txBody>
      </p:sp>
      <p:sp>
        <p:nvSpPr>
          <p:cNvPr id="3" name="TextBox 2"/>
          <p:cNvSpPr txBox="1"/>
          <p:nvPr/>
        </p:nvSpPr>
        <p:spPr>
          <a:xfrm>
            <a:off x="350617" y="1042497"/>
            <a:ext cx="10622183" cy="5324535"/>
          </a:xfrm>
          <a:prstGeom prst="rect">
            <a:avLst/>
          </a:prstGeom>
          <a:noFill/>
        </p:spPr>
        <p:txBody>
          <a:bodyPr wrap="square" rtlCol="0">
            <a:spAutoFit/>
          </a:bodyPr>
          <a:lstStyle/>
          <a:p>
            <a:r>
              <a:rPr lang="en-US" sz="2000" dirty="0">
                <a:solidFill>
                  <a:srgbClr val="4F81BD"/>
                </a:solidFill>
              </a:rPr>
              <a:t>Timing Considerations:</a:t>
            </a:r>
          </a:p>
          <a:p>
            <a:endParaRPr lang="en-US" sz="2000" dirty="0">
              <a:solidFill>
                <a:srgbClr val="4F81BD"/>
              </a:solidFill>
            </a:endParaRPr>
          </a:p>
          <a:p>
            <a:r>
              <a:rPr lang="en-US" sz="2000" dirty="0">
                <a:solidFill>
                  <a:srgbClr val="4F81BD"/>
                </a:solidFill>
              </a:rPr>
              <a:t>HIC Local Bus: </a:t>
            </a:r>
          </a:p>
          <a:p>
            <a:pPr marL="342900" indent="-342900">
              <a:buFont typeface="Arial" panose="020B0604020202020204" pitchFamily="34" charset="0"/>
              <a:buChar char="•"/>
            </a:pPr>
            <a:r>
              <a:rPr lang="en-US" sz="2000" dirty="0">
                <a:solidFill>
                  <a:srgbClr val="4F81BD"/>
                </a:solidFill>
              </a:rPr>
              <a:t>1 event corresponds to 1024 x 7 hits per local bus:</a:t>
            </a:r>
            <a:br>
              <a:rPr lang="en-US" sz="2000" dirty="0">
                <a:solidFill>
                  <a:srgbClr val="4F81BD"/>
                </a:solidFill>
              </a:rPr>
            </a:br>
            <a:r>
              <a:rPr lang="en-US" sz="2000" dirty="0">
                <a:solidFill>
                  <a:srgbClr val="4F81BD"/>
                </a:solidFill>
              </a:rPr>
              <a:t>			1024 x 7 hits</a:t>
            </a:r>
            <a:br>
              <a:rPr lang="en-US" sz="2000" dirty="0">
                <a:solidFill>
                  <a:srgbClr val="4F81BD"/>
                </a:solidFill>
              </a:rPr>
            </a:br>
            <a:r>
              <a:rPr lang="en-US" sz="2000" dirty="0">
                <a:solidFill>
                  <a:srgbClr val="4F81BD"/>
                </a:solidFill>
              </a:rPr>
              <a:t>		= 	14336 Byte (no clustering, neglecting headers)</a:t>
            </a:r>
            <a:br>
              <a:rPr lang="en-US" sz="2000" dirty="0">
                <a:solidFill>
                  <a:srgbClr val="4F81BD"/>
                </a:solidFill>
              </a:rPr>
            </a:br>
            <a:r>
              <a:rPr lang="en-US" sz="2000" dirty="0">
                <a:solidFill>
                  <a:srgbClr val="4F81BD"/>
                </a:solidFill>
              </a:rPr>
              <a:t>		-&gt; 	28672 clock cycles (80 MHz)</a:t>
            </a:r>
            <a:br>
              <a:rPr lang="en-US" sz="2000" dirty="0">
                <a:solidFill>
                  <a:srgbClr val="4F81BD"/>
                </a:solidFill>
              </a:rPr>
            </a:br>
            <a:r>
              <a:rPr lang="en-US" sz="2000" dirty="0">
                <a:solidFill>
                  <a:srgbClr val="4F81BD"/>
                </a:solidFill>
              </a:rPr>
              <a:t>		= 	358 </a:t>
            </a:r>
            <a:r>
              <a:rPr lang="en-US" sz="2000" dirty="0" err="1">
                <a:solidFill>
                  <a:srgbClr val="4F81BD"/>
                </a:solidFill>
                <a:latin typeface="Symbol" pitchFamily="2" charset="2"/>
              </a:rPr>
              <a:t>m</a:t>
            </a:r>
            <a:r>
              <a:rPr lang="en-US" sz="2000" dirty="0" err="1">
                <a:solidFill>
                  <a:srgbClr val="4F81BD"/>
                </a:solidFill>
              </a:rPr>
              <a:t>s</a:t>
            </a:r>
            <a:endParaRPr lang="en-US" sz="2000" dirty="0">
              <a:solidFill>
                <a:srgbClr val="4F81BD"/>
              </a:solidFill>
            </a:endParaRPr>
          </a:p>
          <a:p>
            <a:pPr marL="342900" indent="-342900">
              <a:buFont typeface="Arial" panose="020B0604020202020204" pitchFamily="34" charset="0"/>
              <a:buChar char="•"/>
            </a:pPr>
            <a:r>
              <a:rPr lang="en-US" sz="2000" dirty="0">
                <a:solidFill>
                  <a:srgbClr val="4F81BD"/>
                </a:solidFill>
              </a:rPr>
              <a:t>-&gt; Maximum sustained trigger rate ~2.5 kHz</a:t>
            </a:r>
            <a:br>
              <a:rPr lang="en-US" sz="2000" dirty="0">
                <a:solidFill>
                  <a:srgbClr val="4F81BD"/>
                </a:solidFill>
              </a:rPr>
            </a:br>
            <a:r>
              <a:rPr lang="en-US" sz="2000" dirty="0">
                <a:solidFill>
                  <a:srgbClr val="4F81BD"/>
                </a:solidFill>
              </a:rPr>
              <a:t>-&gt; 1 s per row (2500 triggers) + time needed for configuration changes</a:t>
            </a:r>
          </a:p>
          <a:p>
            <a:pPr marL="342900" indent="-342900">
              <a:buFont typeface="Arial" panose="020B0604020202020204" pitchFamily="34" charset="0"/>
              <a:buChar char="•"/>
            </a:pPr>
            <a:endParaRPr lang="en-US" sz="2000" dirty="0">
              <a:solidFill>
                <a:srgbClr val="4F81BD"/>
              </a:solidFill>
            </a:endParaRPr>
          </a:p>
          <a:p>
            <a:r>
              <a:rPr lang="en-US" sz="2000" dirty="0">
                <a:solidFill>
                  <a:srgbClr val="4F81BD"/>
                </a:solidFill>
              </a:rPr>
              <a:t>HS Data lines:</a:t>
            </a:r>
          </a:p>
          <a:p>
            <a:pPr marL="342900" indent="-342900">
              <a:buFont typeface="Arial" panose="020B0604020202020204" pitchFamily="34" charset="0"/>
              <a:buChar char="•"/>
            </a:pPr>
            <a:r>
              <a:rPr lang="en-US" sz="2000" dirty="0">
                <a:solidFill>
                  <a:srgbClr val="4F81BD"/>
                </a:solidFill>
              </a:rPr>
              <a:t>Data transfer on local bus corresponds to 320 </a:t>
            </a:r>
            <a:r>
              <a:rPr lang="en-US" sz="2000" dirty="0" err="1">
                <a:solidFill>
                  <a:srgbClr val="4F81BD"/>
                </a:solidFill>
              </a:rPr>
              <a:t>Mbps</a:t>
            </a:r>
            <a:r>
              <a:rPr lang="en-US" sz="2000" dirty="0">
                <a:solidFill>
                  <a:srgbClr val="4F81BD"/>
                </a:solidFill>
              </a:rPr>
              <a:t>; 400 </a:t>
            </a:r>
            <a:r>
              <a:rPr lang="en-US" sz="2000" dirty="0" err="1">
                <a:solidFill>
                  <a:srgbClr val="4F81BD"/>
                </a:solidFill>
              </a:rPr>
              <a:t>Mbps</a:t>
            </a:r>
            <a:r>
              <a:rPr lang="en-US" sz="2000" dirty="0">
                <a:solidFill>
                  <a:srgbClr val="4F81BD"/>
                </a:solidFill>
              </a:rPr>
              <a:t> on the HS data lines with 8b10b encoding correspond to 320Mbps without -&gt; the HS data lines have same bandwidth as local bus</a:t>
            </a:r>
          </a:p>
          <a:p>
            <a:pPr marL="342900" indent="-342900">
              <a:buFont typeface="Arial" panose="020B0604020202020204" pitchFamily="34" charset="0"/>
              <a:buChar char="•"/>
            </a:pPr>
            <a:endParaRPr lang="en-US" sz="2000" dirty="0">
              <a:solidFill>
                <a:srgbClr val="4F81BD"/>
              </a:solidFill>
            </a:endParaRPr>
          </a:p>
          <a:p>
            <a:r>
              <a:rPr lang="en-US" sz="2000" dirty="0">
                <a:solidFill>
                  <a:srgbClr val="4F81BD"/>
                </a:solidFill>
              </a:rPr>
              <a:t>-&gt; Time for triggering and readout ~ 10 minutes (8.5 min + overhead for config changes)</a:t>
            </a:r>
          </a:p>
          <a:p>
            <a:pPr marL="342900" indent="-342900">
              <a:buFont typeface="Arial" panose="020B0604020202020204" pitchFamily="34" charset="0"/>
              <a:buChar char="•"/>
            </a:pPr>
            <a:endParaRPr lang="en-US" sz="2000" dirty="0">
              <a:solidFill>
                <a:srgbClr val="4F81BD"/>
              </a:solidFill>
            </a:endParaRPr>
          </a:p>
        </p:txBody>
      </p:sp>
      <p:sp>
        <p:nvSpPr>
          <p:cNvPr id="4" name="Date Placeholder 3"/>
          <p:cNvSpPr>
            <a:spLocks noGrp="1"/>
          </p:cNvSpPr>
          <p:nvPr>
            <p:ph type="dt" sz="half" idx="10"/>
          </p:nvPr>
        </p:nvSpPr>
        <p:spPr/>
        <p:txBody>
          <a:bodyPr/>
          <a:lstStyle/>
          <a:p>
            <a:fld id="{B2A5CEA0-3A74-DA47-9DC4-3218378DC22F}" type="datetime1">
              <a:rPr lang="en-US" smtClean="0"/>
              <a:t>1/29/19</a:t>
            </a:fld>
            <a:endParaRPr lang="en-US" dirty="0"/>
          </a:p>
        </p:txBody>
      </p:sp>
      <p:sp>
        <p:nvSpPr>
          <p:cNvPr id="5" name="Slide Number Placeholder 4"/>
          <p:cNvSpPr>
            <a:spLocks noGrp="1"/>
          </p:cNvSpPr>
          <p:nvPr>
            <p:ph type="sldNum" sz="quarter" idx="12"/>
          </p:nvPr>
        </p:nvSpPr>
        <p:spPr/>
        <p:txBody>
          <a:bodyPr/>
          <a:lstStyle/>
          <a:p>
            <a:fld id="{B7F62631-D247-0E44-B808-5D23CBBA66F7}" type="slidenum">
              <a:rPr lang="en-US" smtClean="0"/>
              <a:t>27</a:t>
            </a:fld>
            <a:endParaRPr lang="en-US"/>
          </a:p>
        </p:txBody>
      </p:sp>
    </p:spTree>
    <p:extLst>
      <p:ext uri="{BB962C8B-B14F-4D97-AF65-F5344CB8AC3E}">
        <p14:creationId xmlns:p14="http://schemas.microsoft.com/office/powerpoint/2010/main" val="30186328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4"/>
          <p:cNvSpPr txBox="1">
            <a:spLocks noChangeArrowheads="1"/>
          </p:cNvSpPr>
          <p:nvPr/>
        </p:nvSpPr>
        <p:spPr bwMode="auto">
          <a:xfrm>
            <a:off x="288001" y="93600"/>
            <a:ext cx="2475678" cy="523220"/>
          </a:xfrm>
          <a:prstGeom prst="rect">
            <a:avLst/>
          </a:prstGeom>
          <a:noFill/>
          <a:ln>
            <a:noFill/>
          </a:ln>
        </p:spPr>
        <p:txBody>
          <a:bodyPr wrap="none">
            <a:spAutoFit/>
          </a:bodyPr>
          <a:lstStyle>
            <a:lvl1pPr eaLnBrk="0" hangingPunct="0">
              <a:defRPr sz="1200" b="1">
                <a:solidFill>
                  <a:schemeClr val="tx1"/>
                </a:solidFill>
                <a:latin typeface="Arial" charset="0"/>
                <a:ea typeface="ＭＳ Ｐゴシック" charset="0"/>
              </a:defRPr>
            </a:lvl1pPr>
            <a:lvl2pPr marL="742950" indent="-285750" eaLnBrk="0" hangingPunct="0">
              <a:defRPr sz="1200" b="1">
                <a:solidFill>
                  <a:schemeClr val="tx1"/>
                </a:solidFill>
                <a:latin typeface="Arial" charset="0"/>
                <a:ea typeface="ＭＳ Ｐゴシック" charset="0"/>
              </a:defRPr>
            </a:lvl2pPr>
            <a:lvl3pPr marL="1143000" indent="-228600" eaLnBrk="0" hangingPunct="0">
              <a:defRPr sz="1200" b="1">
                <a:solidFill>
                  <a:schemeClr val="tx1"/>
                </a:solidFill>
                <a:latin typeface="Arial" charset="0"/>
                <a:ea typeface="ＭＳ Ｐゴシック" charset="0"/>
              </a:defRPr>
            </a:lvl3pPr>
            <a:lvl4pPr marL="1600200" indent="-228600" eaLnBrk="0" hangingPunct="0">
              <a:defRPr sz="1200" b="1">
                <a:solidFill>
                  <a:schemeClr val="tx1"/>
                </a:solidFill>
                <a:latin typeface="Arial" charset="0"/>
                <a:ea typeface="ＭＳ Ｐゴシック" charset="0"/>
              </a:defRPr>
            </a:lvl4pPr>
            <a:lvl5pPr marL="2057400" indent="-228600" eaLnBrk="0" hangingPunct="0">
              <a:defRPr sz="1200" b="1">
                <a:solidFill>
                  <a:schemeClr val="tx1"/>
                </a:solidFill>
                <a:latin typeface="Arial" charset="0"/>
                <a:ea typeface="ＭＳ Ｐゴシック" charset="0"/>
              </a:defRPr>
            </a:lvl5pPr>
            <a:lvl6pPr marL="2514600" indent="-228600" eaLnBrk="0" fontAlgn="base" hangingPunct="0">
              <a:spcBef>
                <a:spcPct val="0"/>
              </a:spcBef>
              <a:spcAft>
                <a:spcPct val="0"/>
              </a:spcAft>
              <a:defRPr sz="1200" b="1">
                <a:solidFill>
                  <a:schemeClr val="tx1"/>
                </a:solidFill>
                <a:latin typeface="Arial" charset="0"/>
                <a:ea typeface="ＭＳ Ｐゴシック" charset="0"/>
              </a:defRPr>
            </a:lvl6pPr>
            <a:lvl7pPr marL="2971800" indent="-228600" eaLnBrk="0" fontAlgn="base" hangingPunct="0">
              <a:spcBef>
                <a:spcPct val="0"/>
              </a:spcBef>
              <a:spcAft>
                <a:spcPct val="0"/>
              </a:spcAft>
              <a:defRPr sz="1200" b="1">
                <a:solidFill>
                  <a:schemeClr val="tx1"/>
                </a:solidFill>
                <a:latin typeface="Arial" charset="0"/>
                <a:ea typeface="ＭＳ Ｐゴシック" charset="0"/>
              </a:defRPr>
            </a:lvl7pPr>
            <a:lvl8pPr marL="3429000" indent="-228600" eaLnBrk="0" fontAlgn="base" hangingPunct="0">
              <a:spcBef>
                <a:spcPct val="0"/>
              </a:spcBef>
              <a:spcAft>
                <a:spcPct val="0"/>
              </a:spcAft>
              <a:defRPr sz="1200" b="1">
                <a:solidFill>
                  <a:schemeClr val="tx1"/>
                </a:solidFill>
                <a:latin typeface="Arial" charset="0"/>
                <a:ea typeface="ＭＳ Ｐゴシック" charset="0"/>
              </a:defRPr>
            </a:lvl8pPr>
            <a:lvl9pPr marL="3886200" indent="-228600" eaLnBrk="0" fontAlgn="base" hangingPunct="0">
              <a:spcBef>
                <a:spcPct val="0"/>
              </a:spcBef>
              <a:spcAft>
                <a:spcPct val="0"/>
              </a:spcAft>
              <a:defRPr sz="1200" b="1">
                <a:solidFill>
                  <a:schemeClr val="tx1"/>
                </a:solidFill>
                <a:latin typeface="Arial" charset="0"/>
                <a:ea typeface="ＭＳ Ｐゴシック" charset="0"/>
              </a:defRPr>
            </a:lvl9pPr>
          </a:lstStyle>
          <a:p>
            <a:r>
              <a:rPr lang="en-US" sz="2800" b="0" dirty="0">
                <a:solidFill>
                  <a:srgbClr val="4F81BD"/>
                </a:solidFill>
                <a:latin typeface="Calibri" charset="0"/>
                <a:cs typeface="Calibri" charset="0"/>
              </a:rPr>
              <a:t>Threshold Scan</a:t>
            </a:r>
          </a:p>
        </p:txBody>
      </p:sp>
      <p:sp>
        <p:nvSpPr>
          <p:cNvPr id="3" name="TextBox 2"/>
          <p:cNvSpPr txBox="1"/>
          <p:nvPr/>
        </p:nvSpPr>
        <p:spPr>
          <a:xfrm>
            <a:off x="350617" y="1042497"/>
            <a:ext cx="10622183" cy="4401205"/>
          </a:xfrm>
          <a:prstGeom prst="rect">
            <a:avLst/>
          </a:prstGeom>
          <a:noFill/>
        </p:spPr>
        <p:txBody>
          <a:bodyPr wrap="square" rtlCol="0">
            <a:spAutoFit/>
          </a:bodyPr>
          <a:lstStyle/>
          <a:p>
            <a:r>
              <a:rPr lang="en-US" sz="2000" dirty="0">
                <a:solidFill>
                  <a:srgbClr val="4F81BD"/>
                </a:solidFill>
              </a:rPr>
              <a:t>Timing Considerations:</a:t>
            </a:r>
          </a:p>
          <a:p>
            <a:endParaRPr lang="en-US" sz="2000" dirty="0">
              <a:solidFill>
                <a:srgbClr val="4F81BD"/>
              </a:solidFill>
            </a:endParaRPr>
          </a:p>
          <a:p>
            <a:r>
              <a:rPr lang="en-US" sz="2000" dirty="0">
                <a:solidFill>
                  <a:srgbClr val="4F81BD"/>
                </a:solidFill>
              </a:rPr>
              <a:t>Event size / Flow control</a:t>
            </a:r>
          </a:p>
          <a:p>
            <a:pPr marL="342900" indent="-342900">
              <a:buFont typeface="Arial" panose="020B0604020202020204" pitchFamily="34" charset="0"/>
              <a:buChar char="•"/>
            </a:pPr>
            <a:endParaRPr lang="en-US" sz="2000" dirty="0">
              <a:solidFill>
                <a:srgbClr val="4F81BD"/>
              </a:solidFill>
            </a:endParaRPr>
          </a:p>
          <a:p>
            <a:pPr marL="342900" indent="-342900">
              <a:buFont typeface="Arial" panose="020B0604020202020204" pitchFamily="34" charset="0"/>
              <a:buChar char="•"/>
            </a:pPr>
            <a:r>
              <a:rPr lang="en-US" sz="2000" dirty="0">
                <a:solidFill>
                  <a:srgbClr val="4F81BD"/>
                </a:solidFill>
              </a:rPr>
              <a:t>1 event corresponds to 1024 x 196 hits per OL stave:</a:t>
            </a:r>
            <a:br>
              <a:rPr lang="en-US" sz="2000" dirty="0">
                <a:solidFill>
                  <a:srgbClr val="4F81BD"/>
                </a:solidFill>
              </a:rPr>
            </a:br>
            <a:r>
              <a:rPr lang="en-US" sz="2000" dirty="0">
                <a:solidFill>
                  <a:srgbClr val="4F81BD"/>
                </a:solidFill>
              </a:rPr>
              <a:t>			200k hits</a:t>
            </a:r>
            <a:br>
              <a:rPr lang="en-US" sz="2000" dirty="0">
                <a:solidFill>
                  <a:srgbClr val="4F81BD"/>
                </a:solidFill>
              </a:rPr>
            </a:br>
            <a:r>
              <a:rPr lang="en-US" sz="2000" dirty="0">
                <a:solidFill>
                  <a:srgbClr val="4F81BD"/>
                </a:solidFill>
              </a:rPr>
              <a:t>		= 	400 </a:t>
            </a:r>
            <a:r>
              <a:rPr lang="en-US" sz="2000" dirty="0" err="1">
                <a:solidFill>
                  <a:srgbClr val="4F81BD"/>
                </a:solidFill>
              </a:rPr>
              <a:t>kByte</a:t>
            </a:r>
            <a:r>
              <a:rPr lang="en-US" sz="2000" dirty="0">
                <a:solidFill>
                  <a:srgbClr val="4F81BD"/>
                </a:solidFill>
              </a:rPr>
              <a:t> (no clustering, neglecting headers)</a:t>
            </a:r>
            <a:br>
              <a:rPr lang="en-US" sz="2000" dirty="0">
                <a:solidFill>
                  <a:srgbClr val="4F81BD"/>
                </a:solidFill>
              </a:rPr>
            </a:br>
            <a:endParaRPr lang="en-US" sz="2000" dirty="0">
              <a:solidFill>
                <a:srgbClr val="4F81BD"/>
              </a:solidFill>
            </a:endParaRPr>
          </a:p>
          <a:p>
            <a:pPr marL="342900" indent="-342900">
              <a:buFont typeface="Arial" panose="020B0604020202020204" pitchFamily="34" charset="0"/>
              <a:buChar char="•"/>
            </a:pPr>
            <a:r>
              <a:rPr lang="en-US" sz="2000" dirty="0">
                <a:solidFill>
                  <a:srgbClr val="4F81BD"/>
                </a:solidFill>
              </a:rPr>
              <a:t>Can the readout chain handle events of this size?</a:t>
            </a:r>
          </a:p>
          <a:p>
            <a:pPr marL="342900" indent="-342900">
              <a:buFont typeface="Arial" panose="020B0604020202020204" pitchFamily="34" charset="0"/>
              <a:buChar char="•"/>
            </a:pPr>
            <a:r>
              <a:rPr lang="en-US" sz="2000" dirty="0">
                <a:solidFill>
                  <a:srgbClr val="4F81BD"/>
                </a:solidFill>
              </a:rPr>
              <a:t>For calibration no event should be dropped</a:t>
            </a:r>
          </a:p>
          <a:p>
            <a:pPr marL="924961" lvl="1" indent="-342900">
              <a:buFont typeface="Arial" panose="020B0604020202020204" pitchFamily="34" charset="0"/>
              <a:buChar char="•"/>
            </a:pPr>
            <a:r>
              <a:rPr lang="en-US" sz="2000" dirty="0">
                <a:solidFill>
                  <a:srgbClr val="4F81BD"/>
                </a:solidFill>
              </a:rPr>
              <a:t>Do we need a handshake for this?</a:t>
            </a:r>
          </a:p>
          <a:p>
            <a:pPr marL="924961" lvl="1" indent="-342900">
              <a:buFont typeface="Arial" panose="020B0604020202020204" pitchFamily="34" charset="0"/>
              <a:buChar char="•"/>
            </a:pPr>
            <a:r>
              <a:rPr lang="en-US" sz="2000" dirty="0">
                <a:solidFill>
                  <a:srgbClr val="4F81BD"/>
                </a:solidFill>
              </a:rPr>
              <a:t>Can this be ensured via the trigger rate? </a:t>
            </a:r>
          </a:p>
          <a:p>
            <a:pPr marL="342900" indent="-342900">
              <a:buFont typeface="Arial" panose="020B0604020202020204" pitchFamily="34" charset="0"/>
              <a:buChar char="•"/>
            </a:pPr>
            <a:endParaRPr lang="en-US" sz="2000" dirty="0">
              <a:solidFill>
                <a:srgbClr val="4F81BD"/>
              </a:solidFill>
            </a:endParaRPr>
          </a:p>
          <a:p>
            <a:pPr marL="342900" indent="-342900">
              <a:buFont typeface="Arial" panose="020B0604020202020204" pitchFamily="34" charset="0"/>
              <a:buChar char="•"/>
            </a:pPr>
            <a:endParaRPr lang="en-US" sz="2000" dirty="0">
              <a:solidFill>
                <a:srgbClr val="4F81BD"/>
              </a:solidFill>
            </a:endParaRPr>
          </a:p>
        </p:txBody>
      </p:sp>
      <p:sp>
        <p:nvSpPr>
          <p:cNvPr id="4" name="Date Placeholder 3"/>
          <p:cNvSpPr>
            <a:spLocks noGrp="1"/>
          </p:cNvSpPr>
          <p:nvPr>
            <p:ph type="dt" sz="half" idx="10"/>
          </p:nvPr>
        </p:nvSpPr>
        <p:spPr/>
        <p:txBody>
          <a:bodyPr/>
          <a:lstStyle/>
          <a:p>
            <a:fld id="{B2A5CEA0-3A74-DA47-9DC4-3218378DC22F}" type="datetime1">
              <a:rPr lang="en-US" smtClean="0"/>
              <a:t>1/29/19</a:t>
            </a:fld>
            <a:endParaRPr lang="en-US" dirty="0"/>
          </a:p>
        </p:txBody>
      </p:sp>
      <p:sp>
        <p:nvSpPr>
          <p:cNvPr id="5" name="Slide Number Placeholder 4"/>
          <p:cNvSpPr>
            <a:spLocks noGrp="1"/>
          </p:cNvSpPr>
          <p:nvPr>
            <p:ph type="sldNum" sz="quarter" idx="12"/>
          </p:nvPr>
        </p:nvSpPr>
        <p:spPr/>
        <p:txBody>
          <a:bodyPr/>
          <a:lstStyle/>
          <a:p>
            <a:fld id="{B7F62631-D247-0E44-B808-5D23CBBA66F7}" type="slidenum">
              <a:rPr lang="en-US" smtClean="0"/>
              <a:t>28</a:t>
            </a:fld>
            <a:endParaRPr lang="en-US"/>
          </a:p>
        </p:txBody>
      </p:sp>
    </p:spTree>
    <p:extLst>
      <p:ext uri="{BB962C8B-B14F-4D97-AF65-F5344CB8AC3E}">
        <p14:creationId xmlns:p14="http://schemas.microsoft.com/office/powerpoint/2010/main" val="15881627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4"/>
          <p:cNvSpPr txBox="1">
            <a:spLocks noChangeArrowheads="1"/>
          </p:cNvSpPr>
          <p:nvPr/>
        </p:nvSpPr>
        <p:spPr bwMode="auto">
          <a:xfrm>
            <a:off x="288001" y="93600"/>
            <a:ext cx="3764300" cy="523220"/>
          </a:xfrm>
          <a:prstGeom prst="rect">
            <a:avLst/>
          </a:prstGeom>
          <a:noFill/>
          <a:ln>
            <a:noFill/>
          </a:ln>
        </p:spPr>
        <p:txBody>
          <a:bodyPr wrap="none">
            <a:spAutoFit/>
          </a:bodyPr>
          <a:lstStyle>
            <a:lvl1pPr eaLnBrk="0" hangingPunct="0">
              <a:defRPr sz="1200" b="1">
                <a:solidFill>
                  <a:schemeClr val="tx1"/>
                </a:solidFill>
                <a:latin typeface="Arial" charset="0"/>
                <a:ea typeface="ＭＳ Ｐゴシック" charset="0"/>
              </a:defRPr>
            </a:lvl1pPr>
            <a:lvl2pPr marL="742950" indent="-285750" eaLnBrk="0" hangingPunct="0">
              <a:defRPr sz="1200" b="1">
                <a:solidFill>
                  <a:schemeClr val="tx1"/>
                </a:solidFill>
                <a:latin typeface="Arial" charset="0"/>
                <a:ea typeface="ＭＳ Ｐゴシック" charset="0"/>
              </a:defRPr>
            </a:lvl2pPr>
            <a:lvl3pPr marL="1143000" indent="-228600" eaLnBrk="0" hangingPunct="0">
              <a:defRPr sz="1200" b="1">
                <a:solidFill>
                  <a:schemeClr val="tx1"/>
                </a:solidFill>
                <a:latin typeface="Arial" charset="0"/>
                <a:ea typeface="ＭＳ Ｐゴシック" charset="0"/>
              </a:defRPr>
            </a:lvl3pPr>
            <a:lvl4pPr marL="1600200" indent="-228600" eaLnBrk="0" hangingPunct="0">
              <a:defRPr sz="1200" b="1">
                <a:solidFill>
                  <a:schemeClr val="tx1"/>
                </a:solidFill>
                <a:latin typeface="Arial" charset="0"/>
                <a:ea typeface="ＭＳ Ｐゴシック" charset="0"/>
              </a:defRPr>
            </a:lvl4pPr>
            <a:lvl5pPr marL="2057400" indent="-228600" eaLnBrk="0" hangingPunct="0">
              <a:defRPr sz="1200" b="1">
                <a:solidFill>
                  <a:schemeClr val="tx1"/>
                </a:solidFill>
                <a:latin typeface="Arial" charset="0"/>
                <a:ea typeface="ＭＳ Ｐゴシック" charset="0"/>
              </a:defRPr>
            </a:lvl5pPr>
            <a:lvl6pPr marL="2514600" indent="-228600" eaLnBrk="0" fontAlgn="base" hangingPunct="0">
              <a:spcBef>
                <a:spcPct val="0"/>
              </a:spcBef>
              <a:spcAft>
                <a:spcPct val="0"/>
              </a:spcAft>
              <a:defRPr sz="1200" b="1">
                <a:solidFill>
                  <a:schemeClr val="tx1"/>
                </a:solidFill>
                <a:latin typeface="Arial" charset="0"/>
                <a:ea typeface="ＭＳ Ｐゴシック" charset="0"/>
              </a:defRPr>
            </a:lvl6pPr>
            <a:lvl7pPr marL="2971800" indent="-228600" eaLnBrk="0" fontAlgn="base" hangingPunct="0">
              <a:spcBef>
                <a:spcPct val="0"/>
              </a:spcBef>
              <a:spcAft>
                <a:spcPct val="0"/>
              </a:spcAft>
              <a:defRPr sz="1200" b="1">
                <a:solidFill>
                  <a:schemeClr val="tx1"/>
                </a:solidFill>
                <a:latin typeface="Arial" charset="0"/>
                <a:ea typeface="ＭＳ Ｐゴシック" charset="0"/>
              </a:defRPr>
            </a:lvl7pPr>
            <a:lvl8pPr marL="3429000" indent="-228600" eaLnBrk="0" fontAlgn="base" hangingPunct="0">
              <a:spcBef>
                <a:spcPct val="0"/>
              </a:spcBef>
              <a:spcAft>
                <a:spcPct val="0"/>
              </a:spcAft>
              <a:defRPr sz="1200" b="1">
                <a:solidFill>
                  <a:schemeClr val="tx1"/>
                </a:solidFill>
                <a:latin typeface="Arial" charset="0"/>
                <a:ea typeface="ＭＳ Ｐゴシック" charset="0"/>
              </a:defRPr>
            </a:lvl8pPr>
            <a:lvl9pPr marL="3886200" indent="-228600" eaLnBrk="0" fontAlgn="base" hangingPunct="0">
              <a:spcBef>
                <a:spcPct val="0"/>
              </a:spcBef>
              <a:spcAft>
                <a:spcPct val="0"/>
              </a:spcAft>
              <a:defRPr sz="1200" b="1">
                <a:solidFill>
                  <a:schemeClr val="tx1"/>
                </a:solidFill>
                <a:latin typeface="Arial" charset="0"/>
                <a:ea typeface="ＭＳ Ｐゴシック" charset="0"/>
              </a:defRPr>
            </a:lvl9pPr>
          </a:lstStyle>
          <a:p>
            <a:r>
              <a:rPr lang="en-US" sz="2800" b="0" dirty="0">
                <a:solidFill>
                  <a:srgbClr val="4F81BD"/>
                </a:solidFill>
                <a:latin typeface="Calibri" charset="0"/>
                <a:cs typeface="Calibri" charset="0"/>
              </a:rPr>
              <a:t>ALPIDE Control Registers</a:t>
            </a:r>
          </a:p>
        </p:txBody>
      </p:sp>
      <p:sp>
        <p:nvSpPr>
          <p:cNvPr id="4" name="Date Placeholder 3"/>
          <p:cNvSpPr>
            <a:spLocks noGrp="1"/>
          </p:cNvSpPr>
          <p:nvPr>
            <p:ph type="dt" sz="half" idx="10"/>
          </p:nvPr>
        </p:nvSpPr>
        <p:spPr/>
        <p:txBody>
          <a:bodyPr/>
          <a:lstStyle/>
          <a:p>
            <a:fld id="{B2A5CEA0-3A74-DA47-9DC4-3218378DC22F}" type="datetime1">
              <a:rPr lang="en-US" smtClean="0"/>
              <a:t>1/29/19</a:t>
            </a:fld>
            <a:endParaRPr lang="en-US" dirty="0"/>
          </a:p>
        </p:txBody>
      </p:sp>
      <p:sp>
        <p:nvSpPr>
          <p:cNvPr id="5" name="Slide Number Placeholder 4"/>
          <p:cNvSpPr>
            <a:spLocks noGrp="1"/>
          </p:cNvSpPr>
          <p:nvPr>
            <p:ph type="sldNum" sz="quarter" idx="12"/>
          </p:nvPr>
        </p:nvSpPr>
        <p:spPr/>
        <p:txBody>
          <a:bodyPr/>
          <a:lstStyle/>
          <a:p>
            <a:fld id="{B7F62631-D247-0E44-B808-5D23CBBA66F7}" type="slidenum">
              <a:rPr lang="en-US" smtClean="0"/>
              <a:t>29</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1535932686"/>
              </p:ext>
            </p:extLst>
          </p:nvPr>
        </p:nvGraphicFramePr>
        <p:xfrm>
          <a:off x="603012" y="748947"/>
          <a:ext cx="10284064" cy="5633720"/>
        </p:xfrm>
        <a:graphic>
          <a:graphicData uri="http://schemas.openxmlformats.org/drawingml/2006/table">
            <a:tbl>
              <a:tblPr firstRow="1" bandRow="1">
                <a:tableStyleId>{5C22544A-7EE6-4342-B048-85BDC9FD1C3A}</a:tableStyleId>
              </a:tblPr>
              <a:tblGrid>
                <a:gridCol w="1197213">
                  <a:extLst>
                    <a:ext uri="{9D8B030D-6E8A-4147-A177-3AD203B41FA5}">
                      <a16:colId xmlns:a16="http://schemas.microsoft.com/office/drawing/2014/main" val="20000"/>
                    </a:ext>
                  </a:extLst>
                </a:gridCol>
                <a:gridCol w="3919784">
                  <a:extLst>
                    <a:ext uri="{9D8B030D-6E8A-4147-A177-3AD203B41FA5}">
                      <a16:colId xmlns:a16="http://schemas.microsoft.com/office/drawing/2014/main" val="20001"/>
                    </a:ext>
                  </a:extLst>
                </a:gridCol>
                <a:gridCol w="1738231">
                  <a:extLst>
                    <a:ext uri="{9D8B030D-6E8A-4147-A177-3AD203B41FA5}">
                      <a16:colId xmlns:a16="http://schemas.microsoft.com/office/drawing/2014/main" val="20002"/>
                    </a:ext>
                  </a:extLst>
                </a:gridCol>
                <a:gridCol w="1714418">
                  <a:extLst>
                    <a:ext uri="{9D8B030D-6E8A-4147-A177-3AD203B41FA5}">
                      <a16:colId xmlns:a16="http://schemas.microsoft.com/office/drawing/2014/main" val="20003"/>
                    </a:ext>
                  </a:extLst>
                </a:gridCol>
                <a:gridCol w="1714418">
                  <a:extLst>
                    <a:ext uri="{9D8B030D-6E8A-4147-A177-3AD203B41FA5}">
                      <a16:colId xmlns:a16="http://schemas.microsoft.com/office/drawing/2014/main" val="20004"/>
                    </a:ext>
                  </a:extLst>
                </a:gridCol>
              </a:tblGrid>
              <a:tr h="370840">
                <a:tc>
                  <a:txBody>
                    <a:bodyPr/>
                    <a:lstStyle/>
                    <a:p>
                      <a:r>
                        <a:rPr lang="en-US" dirty="0"/>
                        <a:t>Address</a:t>
                      </a:r>
                    </a:p>
                  </a:txBody>
                  <a:tcPr/>
                </a:tc>
                <a:tc>
                  <a:txBody>
                    <a:bodyPr/>
                    <a:lstStyle/>
                    <a:p>
                      <a:r>
                        <a:rPr lang="en-US" dirty="0"/>
                        <a:t>Register</a:t>
                      </a:r>
                    </a:p>
                  </a:txBody>
                  <a:tcPr/>
                </a:tc>
                <a:tc>
                  <a:txBody>
                    <a:bodyPr/>
                    <a:lstStyle/>
                    <a:p>
                      <a:pPr algn="ctr"/>
                      <a:r>
                        <a:rPr lang="en-US" dirty="0"/>
                        <a:t>Broadcast</a:t>
                      </a:r>
                    </a:p>
                  </a:txBody>
                  <a:tcPr/>
                </a:tc>
                <a:tc>
                  <a:txBody>
                    <a:bodyPr/>
                    <a:lstStyle/>
                    <a:p>
                      <a:pPr algn="ctr"/>
                      <a:r>
                        <a:rPr lang="en-US" dirty="0"/>
                        <a:t>Single cast</a:t>
                      </a:r>
                    </a:p>
                  </a:txBody>
                  <a:tcPr/>
                </a:tc>
                <a:tc>
                  <a:txBody>
                    <a:bodyPr/>
                    <a:lstStyle/>
                    <a:p>
                      <a:pPr algn="ctr"/>
                      <a:r>
                        <a:rPr lang="en-US" dirty="0"/>
                        <a:t>Monitor</a:t>
                      </a:r>
                    </a:p>
                  </a:txBody>
                  <a:tcPr/>
                </a:tc>
                <a:extLst>
                  <a:ext uri="{0D108BD9-81ED-4DB2-BD59-A6C34878D82A}">
                    <a16:rowId xmlns:a16="http://schemas.microsoft.com/office/drawing/2014/main" val="10000"/>
                  </a:ext>
                </a:extLst>
              </a:tr>
              <a:tr h="370840">
                <a:tc>
                  <a:txBody>
                    <a:bodyPr/>
                    <a:lstStyle/>
                    <a:p>
                      <a:r>
                        <a:rPr lang="en-US" sz="1400" dirty="0"/>
                        <a:t>0x0000</a:t>
                      </a:r>
                    </a:p>
                  </a:txBody>
                  <a:tcPr/>
                </a:tc>
                <a:tc>
                  <a:txBody>
                    <a:bodyPr/>
                    <a:lstStyle/>
                    <a:p>
                      <a:r>
                        <a:rPr lang="en-US" sz="1400" dirty="0"/>
                        <a:t>Command Register</a:t>
                      </a:r>
                    </a:p>
                  </a:txBody>
                  <a:tcPr/>
                </a:tc>
                <a:tc>
                  <a:txBody>
                    <a:bodyPr/>
                    <a:lstStyle/>
                    <a:p>
                      <a:pPr algn="ctr"/>
                      <a:r>
                        <a:rPr lang="en-US" sz="1400" dirty="0"/>
                        <a:t>-</a:t>
                      </a:r>
                    </a:p>
                  </a:txBody>
                  <a:tcPr/>
                </a:tc>
                <a:tc>
                  <a:txBody>
                    <a:bodyPr/>
                    <a:lstStyle/>
                    <a:p>
                      <a:pPr algn="ctr"/>
                      <a:r>
                        <a:rPr lang="en-US" sz="1400" dirty="0"/>
                        <a:t>-</a:t>
                      </a:r>
                    </a:p>
                  </a:txBody>
                  <a:tcPr/>
                </a:tc>
                <a:tc>
                  <a:txBody>
                    <a:bodyPr/>
                    <a:lstStyle/>
                    <a:p>
                      <a:pPr algn="ctr"/>
                      <a:endParaRPr lang="en-US" sz="1400" dirty="0"/>
                    </a:p>
                  </a:txBody>
                  <a:tcPr/>
                </a:tc>
                <a:extLst>
                  <a:ext uri="{0D108BD9-81ED-4DB2-BD59-A6C34878D82A}">
                    <a16:rowId xmlns:a16="http://schemas.microsoft.com/office/drawing/2014/main" val="10001"/>
                  </a:ext>
                </a:extLst>
              </a:tr>
              <a:tr h="370840">
                <a:tc>
                  <a:txBody>
                    <a:bodyPr/>
                    <a:lstStyle/>
                    <a:p>
                      <a:r>
                        <a:rPr lang="en-US" sz="1400" dirty="0"/>
                        <a:t>0x0001</a:t>
                      </a:r>
                    </a:p>
                  </a:txBody>
                  <a:tcPr/>
                </a:tc>
                <a:tc>
                  <a:txBody>
                    <a:bodyPr/>
                    <a:lstStyle/>
                    <a:p>
                      <a:r>
                        <a:rPr lang="en-US" sz="1400" dirty="0"/>
                        <a:t>Mode Control</a:t>
                      </a:r>
                      <a:r>
                        <a:rPr lang="en-US" sz="1400" baseline="0" dirty="0"/>
                        <a:t> Register</a:t>
                      </a:r>
                      <a:endParaRPr lang="en-US" sz="1400" dirty="0"/>
                    </a:p>
                  </a:txBody>
                  <a:tcPr/>
                </a:tc>
                <a:tc>
                  <a:txBody>
                    <a:bodyPr/>
                    <a:lstStyle/>
                    <a:p>
                      <a:pPr marL="0" marR="0" indent="0" algn="ctr" defTabSz="582061" rtl="0" eaLnBrk="1" fontAlgn="auto" latinLnBrk="0" hangingPunct="1">
                        <a:lnSpc>
                          <a:spcPct val="100000"/>
                        </a:lnSpc>
                        <a:spcBef>
                          <a:spcPts val="0"/>
                        </a:spcBef>
                        <a:spcAft>
                          <a:spcPts val="0"/>
                        </a:spcAft>
                        <a:buClrTx/>
                        <a:buSzTx/>
                        <a:buFontTx/>
                        <a:buNone/>
                        <a:tabLst/>
                        <a:defRPr/>
                      </a:pPr>
                      <a:r>
                        <a:rPr lang="en-US" sz="1400" dirty="0">
                          <a:solidFill>
                            <a:srgbClr val="00B050"/>
                          </a:solidFill>
                        </a:rPr>
                        <a:t>✓</a:t>
                      </a:r>
                    </a:p>
                  </a:txBody>
                  <a:tcPr/>
                </a:tc>
                <a:tc>
                  <a:txBody>
                    <a:bodyPr/>
                    <a:lstStyle/>
                    <a:p>
                      <a:pPr algn="ctr"/>
                      <a:endParaRPr lang="en-US" sz="1400" dirty="0"/>
                    </a:p>
                  </a:txBody>
                  <a:tcPr/>
                </a:tc>
                <a:tc>
                  <a:txBody>
                    <a:bodyPr/>
                    <a:lstStyle/>
                    <a:p>
                      <a:pPr algn="ctr"/>
                      <a:endParaRPr lang="en-US" sz="1400" dirty="0"/>
                    </a:p>
                  </a:txBody>
                  <a:tcPr/>
                </a:tc>
                <a:extLst>
                  <a:ext uri="{0D108BD9-81ED-4DB2-BD59-A6C34878D82A}">
                    <a16:rowId xmlns:a16="http://schemas.microsoft.com/office/drawing/2014/main" val="10002"/>
                  </a:ext>
                </a:extLst>
              </a:tr>
              <a:tr h="370840">
                <a:tc>
                  <a:txBody>
                    <a:bodyPr/>
                    <a:lstStyle/>
                    <a:p>
                      <a:r>
                        <a:rPr lang="en-US" sz="1400" dirty="0"/>
                        <a:t>0x0002</a:t>
                      </a:r>
                    </a:p>
                  </a:txBody>
                  <a:tcPr/>
                </a:tc>
                <a:tc>
                  <a:txBody>
                    <a:bodyPr/>
                    <a:lstStyle/>
                    <a:p>
                      <a:r>
                        <a:rPr lang="en-US" sz="1400" dirty="0"/>
                        <a:t>Region Disable 0-15</a:t>
                      </a:r>
                    </a:p>
                  </a:txBody>
                  <a:tcPr/>
                </a:tc>
                <a:tc>
                  <a:txBody>
                    <a:bodyPr/>
                    <a:lstStyle/>
                    <a:p>
                      <a:pPr algn="ctr"/>
                      <a:endParaRPr lang="en-US" sz="1400"/>
                    </a:p>
                  </a:txBody>
                  <a:tcPr/>
                </a:tc>
                <a:tc>
                  <a:txBody>
                    <a:bodyPr/>
                    <a:lstStyle/>
                    <a:p>
                      <a:pPr algn="ctr"/>
                      <a:r>
                        <a:rPr lang="en-US" sz="1400" dirty="0">
                          <a:solidFill>
                            <a:srgbClr val="00B050"/>
                          </a:solidFill>
                        </a:rPr>
                        <a:t>✓</a:t>
                      </a:r>
                    </a:p>
                  </a:txBody>
                  <a:tcPr/>
                </a:tc>
                <a:tc>
                  <a:txBody>
                    <a:bodyPr/>
                    <a:lstStyle/>
                    <a:p>
                      <a:pPr algn="ctr"/>
                      <a:endParaRPr lang="en-US" sz="1400" dirty="0">
                        <a:solidFill>
                          <a:srgbClr val="00B050"/>
                        </a:solidFill>
                      </a:endParaRPr>
                    </a:p>
                  </a:txBody>
                  <a:tcPr/>
                </a:tc>
                <a:extLst>
                  <a:ext uri="{0D108BD9-81ED-4DB2-BD59-A6C34878D82A}">
                    <a16:rowId xmlns:a16="http://schemas.microsoft.com/office/drawing/2014/main" val="10003"/>
                  </a:ext>
                </a:extLst>
              </a:tr>
              <a:tr h="370840">
                <a:tc>
                  <a:txBody>
                    <a:bodyPr/>
                    <a:lstStyle/>
                    <a:p>
                      <a:r>
                        <a:rPr lang="en-US" sz="1400" dirty="0"/>
                        <a:t>0x0003</a:t>
                      </a:r>
                    </a:p>
                  </a:txBody>
                  <a:tcPr/>
                </a:tc>
                <a:tc>
                  <a:txBody>
                    <a:bodyPr/>
                    <a:lstStyle/>
                    <a:p>
                      <a:r>
                        <a:rPr lang="en-US" sz="1400" dirty="0"/>
                        <a:t>Region Disable 16-31</a:t>
                      </a:r>
                    </a:p>
                  </a:txBody>
                  <a:tcPr/>
                </a:tc>
                <a:tc>
                  <a:txBody>
                    <a:bodyPr/>
                    <a:lstStyle/>
                    <a:p>
                      <a:pPr algn="ctr"/>
                      <a:endParaRPr lang="en-US" sz="1400"/>
                    </a:p>
                  </a:txBody>
                  <a:tcPr/>
                </a:tc>
                <a:tc>
                  <a:txBody>
                    <a:bodyPr/>
                    <a:lstStyle/>
                    <a:p>
                      <a:pPr marL="0" marR="0" indent="0" algn="ctr" defTabSz="582061" rtl="0" eaLnBrk="1" fontAlgn="auto" latinLnBrk="0" hangingPunct="1">
                        <a:lnSpc>
                          <a:spcPct val="100000"/>
                        </a:lnSpc>
                        <a:spcBef>
                          <a:spcPts val="0"/>
                        </a:spcBef>
                        <a:spcAft>
                          <a:spcPts val="0"/>
                        </a:spcAft>
                        <a:buClrTx/>
                        <a:buSzTx/>
                        <a:buFontTx/>
                        <a:buNone/>
                        <a:tabLst/>
                        <a:defRPr/>
                      </a:pPr>
                      <a:r>
                        <a:rPr lang="en-US" sz="1400" dirty="0">
                          <a:solidFill>
                            <a:srgbClr val="00B050"/>
                          </a:solidFill>
                        </a:rPr>
                        <a:t>✓</a:t>
                      </a:r>
                    </a:p>
                  </a:txBody>
                  <a:tcPr/>
                </a:tc>
                <a:tc>
                  <a:txBody>
                    <a:bodyPr/>
                    <a:lstStyle/>
                    <a:p>
                      <a:pPr marL="0" marR="0" indent="0" algn="ctr" defTabSz="582061" rtl="0" eaLnBrk="1" fontAlgn="auto" latinLnBrk="0" hangingPunct="1">
                        <a:lnSpc>
                          <a:spcPct val="100000"/>
                        </a:lnSpc>
                        <a:spcBef>
                          <a:spcPts val="0"/>
                        </a:spcBef>
                        <a:spcAft>
                          <a:spcPts val="0"/>
                        </a:spcAft>
                        <a:buClrTx/>
                        <a:buSzTx/>
                        <a:buFontTx/>
                        <a:buNone/>
                        <a:tabLst/>
                        <a:defRPr/>
                      </a:pPr>
                      <a:endParaRPr lang="en-US" sz="1400" dirty="0">
                        <a:solidFill>
                          <a:srgbClr val="00B050"/>
                        </a:solidFill>
                      </a:endParaRPr>
                    </a:p>
                  </a:txBody>
                  <a:tcPr/>
                </a:tc>
                <a:extLst>
                  <a:ext uri="{0D108BD9-81ED-4DB2-BD59-A6C34878D82A}">
                    <a16:rowId xmlns:a16="http://schemas.microsoft.com/office/drawing/2014/main" val="10004"/>
                  </a:ext>
                </a:extLst>
              </a:tr>
              <a:tr h="370840">
                <a:tc>
                  <a:txBody>
                    <a:bodyPr/>
                    <a:lstStyle/>
                    <a:p>
                      <a:r>
                        <a:rPr lang="en-US" sz="1400" dirty="0"/>
                        <a:t>0x0004</a:t>
                      </a:r>
                    </a:p>
                  </a:txBody>
                  <a:tcPr/>
                </a:tc>
                <a:tc>
                  <a:txBody>
                    <a:bodyPr/>
                    <a:lstStyle/>
                    <a:p>
                      <a:r>
                        <a:rPr lang="en-US" sz="1400" dirty="0"/>
                        <a:t>FROMU Configuration</a:t>
                      </a:r>
                      <a:r>
                        <a:rPr lang="en-US" sz="1400" baseline="0" dirty="0"/>
                        <a:t> Register 1</a:t>
                      </a:r>
                      <a:endParaRPr lang="en-US" sz="1400" dirty="0"/>
                    </a:p>
                  </a:txBody>
                  <a:tcPr/>
                </a:tc>
                <a:tc>
                  <a:txBody>
                    <a:bodyPr/>
                    <a:lstStyle/>
                    <a:p>
                      <a:pPr marL="0" marR="0" indent="0" algn="ctr" defTabSz="582061" rtl="0" eaLnBrk="1" fontAlgn="auto" latinLnBrk="0" hangingPunct="1">
                        <a:lnSpc>
                          <a:spcPct val="100000"/>
                        </a:lnSpc>
                        <a:spcBef>
                          <a:spcPts val="0"/>
                        </a:spcBef>
                        <a:spcAft>
                          <a:spcPts val="0"/>
                        </a:spcAft>
                        <a:buClrTx/>
                        <a:buSzTx/>
                        <a:buFontTx/>
                        <a:buNone/>
                        <a:tabLst/>
                        <a:defRPr/>
                      </a:pPr>
                      <a:r>
                        <a:rPr lang="en-US" sz="1400" dirty="0">
                          <a:solidFill>
                            <a:srgbClr val="00B050"/>
                          </a:solidFill>
                        </a:rPr>
                        <a:t>✓</a:t>
                      </a:r>
                    </a:p>
                  </a:txBody>
                  <a:tcPr/>
                </a:tc>
                <a:tc>
                  <a:txBody>
                    <a:bodyPr/>
                    <a:lstStyle/>
                    <a:p>
                      <a:pPr algn="ctr"/>
                      <a:r>
                        <a:rPr lang="en-US" sz="1400" dirty="0"/>
                        <a:t>? (MEB Masking?)</a:t>
                      </a:r>
                    </a:p>
                  </a:txBody>
                  <a:tcPr/>
                </a:tc>
                <a:tc>
                  <a:txBody>
                    <a:bodyPr/>
                    <a:lstStyle/>
                    <a:p>
                      <a:pPr algn="ctr"/>
                      <a:endParaRPr lang="en-US" sz="1400"/>
                    </a:p>
                  </a:txBody>
                  <a:tcPr/>
                </a:tc>
                <a:extLst>
                  <a:ext uri="{0D108BD9-81ED-4DB2-BD59-A6C34878D82A}">
                    <a16:rowId xmlns:a16="http://schemas.microsoft.com/office/drawing/2014/main" val="10005"/>
                  </a:ext>
                </a:extLst>
              </a:tr>
              <a:tr h="370840">
                <a:tc>
                  <a:txBody>
                    <a:bodyPr/>
                    <a:lstStyle/>
                    <a:p>
                      <a:r>
                        <a:rPr lang="en-US" sz="1400" dirty="0"/>
                        <a:t>0x0005</a:t>
                      </a:r>
                    </a:p>
                  </a:txBody>
                  <a:tcPr/>
                </a:tc>
                <a:tc>
                  <a:txBody>
                    <a:bodyPr/>
                    <a:lstStyle/>
                    <a:p>
                      <a:pPr marL="0" marR="0" indent="0" algn="l" defTabSz="582061" rtl="0" eaLnBrk="1" fontAlgn="auto" latinLnBrk="0" hangingPunct="1">
                        <a:lnSpc>
                          <a:spcPct val="100000"/>
                        </a:lnSpc>
                        <a:spcBef>
                          <a:spcPts val="0"/>
                        </a:spcBef>
                        <a:spcAft>
                          <a:spcPts val="0"/>
                        </a:spcAft>
                        <a:buClrTx/>
                        <a:buSzTx/>
                        <a:buFontTx/>
                        <a:buNone/>
                        <a:tabLst/>
                        <a:defRPr/>
                      </a:pPr>
                      <a:r>
                        <a:rPr lang="en-US" sz="1400" dirty="0"/>
                        <a:t>FROMU Configuration</a:t>
                      </a:r>
                      <a:r>
                        <a:rPr lang="en-US" sz="1400" baseline="0" dirty="0"/>
                        <a:t> Register 2</a:t>
                      </a:r>
                      <a:endParaRPr lang="en-US" sz="1400" dirty="0"/>
                    </a:p>
                  </a:txBody>
                  <a:tcPr/>
                </a:tc>
                <a:tc>
                  <a:txBody>
                    <a:bodyPr/>
                    <a:lstStyle/>
                    <a:p>
                      <a:pPr marL="0" marR="0" indent="0" algn="ctr" defTabSz="582061" rtl="0" eaLnBrk="1" fontAlgn="auto" latinLnBrk="0" hangingPunct="1">
                        <a:lnSpc>
                          <a:spcPct val="100000"/>
                        </a:lnSpc>
                        <a:spcBef>
                          <a:spcPts val="0"/>
                        </a:spcBef>
                        <a:spcAft>
                          <a:spcPts val="0"/>
                        </a:spcAft>
                        <a:buClrTx/>
                        <a:buSzTx/>
                        <a:buFontTx/>
                        <a:buNone/>
                        <a:tabLst/>
                        <a:defRPr/>
                      </a:pPr>
                      <a:r>
                        <a:rPr lang="en-US" sz="1400" dirty="0">
                          <a:solidFill>
                            <a:srgbClr val="00B050"/>
                          </a:solidFill>
                        </a:rPr>
                        <a:t>✓</a:t>
                      </a:r>
                    </a:p>
                  </a:txBody>
                  <a:tcPr/>
                </a:tc>
                <a:tc>
                  <a:txBody>
                    <a:bodyPr/>
                    <a:lstStyle/>
                    <a:p>
                      <a:pPr algn="ctr"/>
                      <a:r>
                        <a:rPr lang="en-US" sz="1400" dirty="0"/>
                        <a:t>-</a:t>
                      </a:r>
                    </a:p>
                  </a:txBody>
                  <a:tcPr/>
                </a:tc>
                <a:tc>
                  <a:txBody>
                    <a:bodyPr/>
                    <a:lstStyle/>
                    <a:p>
                      <a:pPr algn="ctr"/>
                      <a:endParaRPr lang="en-US" sz="1400"/>
                    </a:p>
                  </a:txBody>
                  <a:tcPr/>
                </a:tc>
                <a:extLst>
                  <a:ext uri="{0D108BD9-81ED-4DB2-BD59-A6C34878D82A}">
                    <a16:rowId xmlns:a16="http://schemas.microsoft.com/office/drawing/2014/main" val="10006"/>
                  </a:ext>
                </a:extLst>
              </a:tr>
              <a:tr h="370840">
                <a:tc>
                  <a:txBody>
                    <a:bodyPr/>
                    <a:lstStyle/>
                    <a:p>
                      <a:r>
                        <a:rPr lang="en-US" sz="1400" dirty="0"/>
                        <a:t>0x0006</a:t>
                      </a:r>
                    </a:p>
                  </a:txBody>
                  <a:tcPr/>
                </a:tc>
                <a:tc>
                  <a:txBody>
                    <a:bodyPr/>
                    <a:lstStyle/>
                    <a:p>
                      <a:pPr marL="0" marR="0" indent="0" algn="l" defTabSz="582061" rtl="0" eaLnBrk="1" fontAlgn="auto" latinLnBrk="0" hangingPunct="1">
                        <a:lnSpc>
                          <a:spcPct val="100000"/>
                        </a:lnSpc>
                        <a:spcBef>
                          <a:spcPts val="0"/>
                        </a:spcBef>
                        <a:spcAft>
                          <a:spcPts val="0"/>
                        </a:spcAft>
                        <a:buClrTx/>
                        <a:buSzTx/>
                        <a:buFontTx/>
                        <a:buNone/>
                        <a:tabLst/>
                        <a:defRPr/>
                      </a:pPr>
                      <a:r>
                        <a:rPr lang="en-US" sz="1400" dirty="0"/>
                        <a:t>FROMU Configuration</a:t>
                      </a:r>
                      <a:r>
                        <a:rPr lang="en-US" sz="1400" baseline="0" dirty="0"/>
                        <a:t> Register 3</a:t>
                      </a:r>
                      <a:endParaRPr lang="en-US" sz="1400" dirty="0"/>
                    </a:p>
                  </a:txBody>
                  <a:tcPr/>
                </a:tc>
                <a:tc>
                  <a:txBody>
                    <a:bodyPr/>
                    <a:lstStyle/>
                    <a:p>
                      <a:pPr marL="0" marR="0" indent="0" algn="ctr" defTabSz="582061" rtl="0" eaLnBrk="1" fontAlgn="auto" latinLnBrk="0" hangingPunct="1">
                        <a:lnSpc>
                          <a:spcPct val="100000"/>
                        </a:lnSpc>
                        <a:spcBef>
                          <a:spcPts val="0"/>
                        </a:spcBef>
                        <a:spcAft>
                          <a:spcPts val="0"/>
                        </a:spcAft>
                        <a:buClrTx/>
                        <a:buSzTx/>
                        <a:buFontTx/>
                        <a:buNone/>
                        <a:tabLst/>
                        <a:defRPr/>
                      </a:pPr>
                      <a:r>
                        <a:rPr lang="en-US" sz="1400" dirty="0">
                          <a:solidFill>
                            <a:srgbClr val="00B050"/>
                          </a:solidFill>
                        </a:rPr>
                        <a:t>✓ (</a:t>
                      </a:r>
                      <a:r>
                        <a:rPr lang="en-US" sz="1400" dirty="0" err="1">
                          <a:solidFill>
                            <a:srgbClr val="00B050"/>
                          </a:solidFill>
                        </a:rPr>
                        <a:t>calib</a:t>
                      </a:r>
                      <a:r>
                        <a:rPr lang="en-US" sz="1400" dirty="0">
                          <a:solidFill>
                            <a:srgbClr val="00B050"/>
                          </a:solidFill>
                        </a:rPr>
                        <a:t> only)</a:t>
                      </a:r>
                    </a:p>
                  </a:txBody>
                  <a:tcPr/>
                </a:tc>
                <a:tc>
                  <a:txBody>
                    <a:bodyPr/>
                    <a:lstStyle/>
                    <a:p>
                      <a:pPr algn="ctr"/>
                      <a:r>
                        <a:rPr lang="en-US" sz="1400" dirty="0"/>
                        <a:t>-</a:t>
                      </a:r>
                    </a:p>
                  </a:txBody>
                  <a:tcPr/>
                </a:tc>
                <a:tc>
                  <a:txBody>
                    <a:bodyPr/>
                    <a:lstStyle/>
                    <a:p>
                      <a:pPr algn="ctr"/>
                      <a:endParaRPr lang="en-US" sz="1400"/>
                    </a:p>
                  </a:txBody>
                  <a:tcPr/>
                </a:tc>
                <a:extLst>
                  <a:ext uri="{0D108BD9-81ED-4DB2-BD59-A6C34878D82A}">
                    <a16:rowId xmlns:a16="http://schemas.microsoft.com/office/drawing/2014/main" val="10007"/>
                  </a:ext>
                </a:extLst>
              </a:tr>
              <a:tr h="370840">
                <a:tc>
                  <a:txBody>
                    <a:bodyPr/>
                    <a:lstStyle/>
                    <a:p>
                      <a:r>
                        <a:rPr lang="en-US" sz="1400" dirty="0"/>
                        <a:t>0x0007</a:t>
                      </a:r>
                    </a:p>
                  </a:txBody>
                  <a:tcPr/>
                </a:tc>
                <a:tc>
                  <a:txBody>
                    <a:bodyPr/>
                    <a:lstStyle/>
                    <a:p>
                      <a:r>
                        <a:rPr lang="en-US" sz="1400" dirty="0"/>
                        <a:t>FROMU Pulsing Register</a:t>
                      </a:r>
                      <a:r>
                        <a:rPr lang="en-US" sz="1400" baseline="0" dirty="0"/>
                        <a:t> 1</a:t>
                      </a:r>
                      <a:endParaRPr lang="en-US" sz="1400" dirty="0"/>
                    </a:p>
                  </a:txBody>
                  <a:tcPr/>
                </a:tc>
                <a:tc>
                  <a:txBody>
                    <a:bodyPr/>
                    <a:lstStyle/>
                    <a:p>
                      <a:pPr marL="0" marR="0" indent="0" algn="ctr" defTabSz="582061" rtl="0" eaLnBrk="1" fontAlgn="auto" latinLnBrk="0" hangingPunct="1">
                        <a:lnSpc>
                          <a:spcPct val="100000"/>
                        </a:lnSpc>
                        <a:spcBef>
                          <a:spcPts val="0"/>
                        </a:spcBef>
                        <a:spcAft>
                          <a:spcPts val="0"/>
                        </a:spcAft>
                        <a:buClrTx/>
                        <a:buSzTx/>
                        <a:buFontTx/>
                        <a:buNone/>
                        <a:tabLst/>
                        <a:defRPr/>
                      </a:pPr>
                      <a:r>
                        <a:rPr lang="en-US" sz="1400" dirty="0">
                          <a:solidFill>
                            <a:srgbClr val="00B050"/>
                          </a:solidFill>
                        </a:rPr>
                        <a:t>✓(</a:t>
                      </a:r>
                      <a:r>
                        <a:rPr lang="en-US" sz="1400" dirty="0" err="1">
                          <a:solidFill>
                            <a:srgbClr val="00B050"/>
                          </a:solidFill>
                        </a:rPr>
                        <a:t>calib</a:t>
                      </a:r>
                      <a:r>
                        <a:rPr lang="en-US" sz="1400" dirty="0">
                          <a:solidFill>
                            <a:srgbClr val="00B050"/>
                          </a:solidFill>
                        </a:rPr>
                        <a:t> only)</a:t>
                      </a:r>
                    </a:p>
                  </a:txBody>
                  <a:tcPr/>
                </a:tc>
                <a:tc>
                  <a:txBody>
                    <a:bodyPr/>
                    <a:lstStyle/>
                    <a:p>
                      <a:pPr algn="ctr"/>
                      <a:r>
                        <a:rPr lang="en-US" sz="1400" dirty="0"/>
                        <a:t>-</a:t>
                      </a:r>
                    </a:p>
                  </a:txBody>
                  <a:tcPr/>
                </a:tc>
                <a:tc>
                  <a:txBody>
                    <a:bodyPr/>
                    <a:lstStyle/>
                    <a:p>
                      <a:pPr algn="ctr"/>
                      <a:endParaRPr lang="en-US" sz="1400"/>
                    </a:p>
                  </a:txBody>
                  <a:tcPr/>
                </a:tc>
                <a:extLst>
                  <a:ext uri="{0D108BD9-81ED-4DB2-BD59-A6C34878D82A}">
                    <a16:rowId xmlns:a16="http://schemas.microsoft.com/office/drawing/2014/main" val="10008"/>
                  </a:ext>
                </a:extLst>
              </a:tr>
              <a:tr h="370840">
                <a:tc>
                  <a:txBody>
                    <a:bodyPr/>
                    <a:lstStyle/>
                    <a:p>
                      <a:r>
                        <a:rPr lang="en-US" sz="1400" dirty="0"/>
                        <a:t>0x0008</a:t>
                      </a:r>
                    </a:p>
                  </a:txBody>
                  <a:tcPr/>
                </a:tc>
                <a:tc>
                  <a:txBody>
                    <a:bodyPr/>
                    <a:lstStyle/>
                    <a:p>
                      <a:r>
                        <a:rPr lang="en-US" sz="1400" dirty="0"/>
                        <a:t>FROMU Pulsing Register 2</a:t>
                      </a:r>
                    </a:p>
                  </a:txBody>
                  <a:tcPr/>
                </a:tc>
                <a:tc>
                  <a:txBody>
                    <a:bodyPr/>
                    <a:lstStyle/>
                    <a:p>
                      <a:pPr marL="0" marR="0" indent="0" algn="ctr" defTabSz="582061" rtl="0" eaLnBrk="1" fontAlgn="auto" latinLnBrk="0" hangingPunct="1">
                        <a:lnSpc>
                          <a:spcPct val="100000"/>
                        </a:lnSpc>
                        <a:spcBef>
                          <a:spcPts val="0"/>
                        </a:spcBef>
                        <a:spcAft>
                          <a:spcPts val="0"/>
                        </a:spcAft>
                        <a:buClrTx/>
                        <a:buSzTx/>
                        <a:buFontTx/>
                        <a:buNone/>
                        <a:tabLst/>
                        <a:defRPr/>
                      </a:pPr>
                      <a:r>
                        <a:rPr lang="en-US" sz="1400" dirty="0">
                          <a:solidFill>
                            <a:srgbClr val="00B050"/>
                          </a:solidFill>
                        </a:rPr>
                        <a:t>✓(</a:t>
                      </a:r>
                      <a:r>
                        <a:rPr lang="en-US" sz="1400" dirty="0" err="1">
                          <a:solidFill>
                            <a:srgbClr val="00B050"/>
                          </a:solidFill>
                        </a:rPr>
                        <a:t>calib</a:t>
                      </a:r>
                      <a:r>
                        <a:rPr lang="en-US" sz="1400" dirty="0">
                          <a:solidFill>
                            <a:srgbClr val="00B050"/>
                          </a:solidFill>
                        </a:rPr>
                        <a:t> only)</a:t>
                      </a:r>
                    </a:p>
                  </a:txBody>
                  <a:tcPr/>
                </a:tc>
                <a:tc>
                  <a:txBody>
                    <a:bodyPr/>
                    <a:lstStyle/>
                    <a:p>
                      <a:pPr algn="ctr"/>
                      <a:r>
                        <a:rPr lang="en-US" sz="1400" dirty="0"/>
                        <a:t>-</a:t>
                      </a:r>
                    </a:p>
                  </a:txBody>
                  <a:tcPr/>
                </a:tc>
                <a:tc>
                  <a:txBody>
                    <a:bodyPr/>
                    <a:lstStyle/>
                    <a:p>
                      <a:pPr algn="ctr"/>
                      <a:endParaRPr lang="en-US" sz="1400"/>
                    </a:p>
                  </a:txBody>
                  <a:tcPr/>
                </a:tc>
                <a:extLst>
                  <a:ext uri="{0D108BD9-81ED-4DB2-BD59-A6C34878D82A}">
                    <a16:rowId xmlns:a16="http://schemas.microsoft.com/office/drawing/2014/main" val="10009"/>
                  </a:ext>
                </a:extLst>
              </a:tr>
              <a:tr h="370840">
                <a:tc>
                  <a:txBody>
                    <a:bodyPr/>
                    <a:lstStyle/>
                    <a:p>
                      <a:r>
                        <a:rPr lang="en-US" sz="1400" dirty="0"/>
                        <a:t>0x0009</a:t>
                      </a:r>
                    </a:p>
                  </a:txBody>
                  <a:tcPr/>
                </a:tc>
                <a:tc>
                  <a:txBody>
                    <a:bodyPr/>
                    <a:lstStyle/>
                    <a:p>
                      <a:r>
                        <a:rPr lang="en-US" sz="1400" dirty="0"/>
                        <a:t>FROMU Status Register 1</a:t>
                      </a:r>
                    </a:p>
                  </a:txBody>
                  <a:tcPr/>
                </a:tc>
                <a:tc>
                  <a:txBody>
                    <a:bodyPr/>
                    <a:lstStyle/>
                    <a:p>
                      <a:pPr algn="ctr"/>
                      <a:r>
                        <a:rPr lang="en-US" sz="1400" dirty="0"/>
                        <a:t>-</a:t>
                      </a:r>
                    </a:p>
                  </a:txBody>
                  <a:tcPr/>
                </a:tc>
                <a:tc>
                  <a:txBody>
                    <a:bodyPr/>
                    <a:lstStyle/>
                    <a:p>
                      <a:pPr algn="ctr"/>
                      <a:r>
                        <a:rPr lang="en-US" sz="1400" dirty="0"/>
                        <a:t>-</a:t>
                      </a:r>
                    </a:p>
                  </a:txBody>
                  <a:tcPr/>
                </a:tc>
                <a:tc>
                  <a:txBody>
                    <a:bodyPr/>
                    <a:lstStyle/>
                    <a:p>
                      <a:pPr marL="0" marR="0" indent="0" algn="ctr" defTabSz="582061" rtl="0" eaLnBrk="1" fontAlgn="auto" latinLnBrk="0" hangingPunct="1">
                        <a:lnSpc>
                          <a:spcPct val="100000"/>
                        </a:lnSpc>
                        <a:spcBef>
                          <a:spcPts val="0"/>
                        </a:spcBef>
                        <a:spcAft>
                          <a:spcPts val="0"/>
                        </a:spcAft>
                        <a:buClrTx/>
                        <a:buSzTx/>
                        <a:buFontTx/>
                        <a:buNone/>
                        <a:tabLst/>
                        <a:defRPr/>
                      </a:pPr>
                      <a:r>
                        <a:rPr lang="en-US" sz="1400" dirty="0">
                          <a:solidFill>
                            <a:srgbClr val="00B050"/>
                          </a:solidFill>
                        </a:rPr>
                        <a:t>✓</a:t>
                      </a:r>
                    </a:p>
                  </a:txBody>
                  <a:tcPr/>
                </a:tc>
                <a:extLst>
                  <a:ext uri="{0D108BD9-81ED-4DB2-BD59-A6C34878D82A}">
                    <a16:rowId xmlns:a16="http://schemas.microsoft.com/office/drawing/2014/main" val="10010"/>
                  </a:ext>
                </a:extLst>
              </a:tr>
              <a:tr h="370840">
                <a:tc>
                  <a:txBody>
                    <a:bodyPr/>
                    <a:lstStyle/>
                    <a:p>
                      <a:r>
                        <a:rPr lang="en-US" sz="1400" dirty="0"/>
                        <a:t>0x000A</a:t>
                      </a:r>
                    </a:p>
                  </a:txBody>
                  <a:tcPr/>
                </a:tc>
                <a:tc>
                  <a:txBody>
                    <a:bodyPr/>
                    <a:lstStyle/>
                    <a:p>
                      <a:pPr marL="0" marR="0" indent="0" algn="l" defTabSz="582061" rtl="0" eaLnBrk="1" fontAlgn="auto" latinLnBrk="0" hangingPunct="1">
                        <a:lnSpc>
                          <a:spcPct val="100000"/>
                        </a:lnSpc>
                        <a:spcBef>
                          <a:spcPts val="0"/>
                        </a:spcBef>
                        <a:spcAft>
                          <a:spcPts val="0"/>
                        </a:spcAft>
                        <a:buClrTx/>
                        <a:buSzTx/>
                        <a:buFontTx/>
                        <a:buNone/>
                        <a:tabLst/>
                        <a:defRPr/>
                      </a:pPr>
                      <a:r>
                        <a:rPr lang="en-US" sz="1400" dirty="0"/>
                        <a:t>FROMU Status Register 2</a:t>
                      </a:r>
                    </a:p>
                  </a:txBody>
                  <a:tcPr/>
                </a:tc>
                <a:tc>
                  <a:txBody>
                    <a:bodyPr/>
                    <a:lstStyle/>
                    <a:p>
                      <a:pPr algn="ctr"/>
                      <a:r>
                        <a:rPr lang="en-US" sz="1400" dirty="0"/>
                        <a:t>-</a:t>
                      </a:r>
                    </a:p>
                  </a:txBody>
                  <a:tcPr/>
                </a:tc>
                <a:tc>
                  <a:txBody>
                    <a:bodyPr/>
                    <a:lstStyle/>
                    <a:p>
                      <a:pPr algn="ctr"/>
                      <a:r>
                        <a:rPr lang="en-US" sz="1400" dirty="0"/>
                        <a:t>-</a:t>
                      </a:r>
                    </a:p>
                  </a:txBody>
                  <a:tcPr/>
                </a:tc>
                <a:tc>
                  <a:txBody>
                    <a:bodyPr/>
                    <a:lstStyle/>
                    <a:p>
                      <a:pPr marL="0" marR="0" indent="0" algn="ctr" defTabSz="582061" rtl="0" eaLnBrk="1" fontAlgn="auto" latinLnBrk="0" hangingPunct="1">
                        <a:lnSpc>
                          <a:spcPct val="100000"/>
                        </a:lnSpc>
                        <a:spcBef>
                          <a:spcPts val="0"/>
                        </a:spcBef>
                        <a:spcAft>
                          <a:spcPts val="0"/>
                        </a:spcAft>
                        <a:buClrTx/>
                        <a:buSzTx/>
                        <a:buFontTx/>
                        <a:buNone/>
                        <a:tabLst/>
                        <a:defRPr/>
                      </a:pPr>
                      <a:r>
                        <a:rPr lang="en-US" sz="1400" dirty="0">
                          <a:solidFill>
                            <a:srgbClr val="00B050"/>
                          </a:solidFill>
                        </a:rPr>
                        <a:t>✓</a:t>
                      </a:r>
                    </a:p>
                  </a:txBody>
                  <a:tcPr/>
                </a:tc>
                <a:extLst>
                  <a:ext uri="{0D108BD9-81ED-4DB2-BD59-A6C34878D82A}">
                    <a16:rowId xmlns:a16="http://schemas.microsoft.com/office/drawing/2014/main" val="10011"/>
                  </a:ext>
                </a:extLst>
              </a:tr>
              <a:tr h="370840">
                <a:tc>
                  <a:txBody>
                    <a:bodyPr/>
                    <a:lstStyle/>
                    <a:p>
                      <a:r>
                        <a:rPr lang="en-US" sz="1400" dirty="0"/>
                        <a:t>0x000B</a:t>
                      </a:r>
                    </a:p>
                  </a:txBody>
                  <a:tcPr/>
                </a:tc>
                <a:tc>
                  <a:txBody>
                    <a:bodyPr/>
                    <a:lstStyle/>
                    <a:p>
                      <a:pPr marL="0" marR="0" indent="0" algn="l" defTabSz="582061" rtl="0" eaLnBrk="1" fontAlgn="auto" latinLnBrk="0" hangingPunct="1">
                        <a:lnSpc>
                          <a:spcPct val="100000"/>
                        </a:lnSpc>
                        <a:spcBef>
                          <a:spcPts val="0"/>
                        </a:spcBef>
                        <a:spcAft>
                          <a:spcPts val="0"/>
                        </a:spcAft>
                        <a:buClrTx/>
                        <a:buSzTx/>
                        <a:buFontTx/>
                        <a:buNone/>
                        <a:tabLst/>
                        <a:defRPr/>
                      </a:pPr>
                      <a:r>
                        <a:rPr lang="en-US" sz="1400" dirty="0"/>
                        <a:t>FROMU Status Register 3</a:t>
                      </a:r>
                    </a:p>
                  </a:txBody>
                  <a:tcPr/>
                </a:tc>
                <a:tc>
                  <a:txBody>
                    <a:bodyPr/>
                    <a:lstStyle/>
                    <a:p>
                      <a:pPr algn="ctr"/>
                      <a:r>
                        <a:rPr lang="en-US" sz="1400" dirty="0"/>
                        <a:t>-</a:t>
                      </a:r>
                    </a:p>
                  </a:txBody>
                  <a:tcPr/>
                </a:tc>
                <a:tc>
                  <a:txBody>
                    <a:bodyPr/>
                    <a:lstStyle/>
                    <a:p>
                      <a:pPr algn="ctr"/>
                      <a:r>
                        <a:rPr lang="en-US" sz="1400" dirty="0"/>
                        <a:t>-</a:t>
                      </a:r>
                    </a:p>
                  </a:txBody>
                  <a:tcPr/>
                </a:tc>
                <a:tc>
                  <a:txBody>
                    <a:bodyPr/>
                    <a:lstStyle/>
                    <a:p>
                      <a:pPr marL="0" marR="0" indent="0" algn="ctr" defTabSz="582061" rtl="0" eaLnBrk="1" fontAlgn="auto" latinLnBrk="0" hangingPunct="1">
                        <a:lnSpc>
                          <a:spcPct val="100000"/>
                        </a:lnSpc>
                        <a:spcBef>
                          <a:spcPts val="0"/>
                        </a:spcBef>
                        <a:spcAft>
                          <a:spcPts val="0"/>
                        </a:spcAft>
                        <a:buClrTx/>
                        <a:buSzTx/>
                        <a:buFontTx/>
                        <a:buNone/>
                        <a:tabLst/>
                        <a:defRPr/>
                      </a:pPr>
                      <a:r>
                        <a:rPr lang="en-US" sz="1400" dirty="0">
                          <a:solidFill>
                            <a:srgbClr val="00B050"/>
                          </a:solidFill>
                        </a:rPr>
                        <a:t>✓</a:t>
                      </a:r>
                    </a:p>
                  </a:txBody>
                  <a:tcPr/>
                </a:tc>
                <a:extLst>
                  <a:ext uri="{0D108BD9-81ED-4DB2-BD59-A6C34878D82A}">
                    <a16:rowId xmlns:a16="http://schemas.microsoft.com/office/drawing/2014/main" val="10012"/>
                  </a:ext>
                </a:extLst>
              </a:tr>
              <a:tr h="370840">
                <a:tc>
                  <a:txBody>
                    <a:bodyPr/>
                    <a:lstStyle/>
                    <a:p>
                      <a:r>
                        <a:rPr lang="en-US" sz="1400" dirty="0"/>
                        <a:t>0x000C</a:t>
                      </a:r>
                    </a:p>
                  </a:txBody>
                  <a:tcPr/>
                </a:tc>
                <a:tc>
                  <a:txBody>
                    <a:bodyPr/>
                    <a:lstStyle/>
                    <a:p>
                      <a:pPr marL="0" marR="0" indent="0" algn="l" defTabSz="582061" rtl="0" eaLnBrk="1" fontAlgn="auto" latinLnBrk="0" hangingPunct="1">
                        <a:lnSpc>
                          <a:spcPct val="100000"/>
                        </a:lnSpc>
                        <a:spcBef>
                          <a:spcPts val="0"/>
                        </a:spcBef>
                        <a:spcAft>
                          <a:spcPts val="0"/>
                        </a:spcAft>
                        <a:buClrTx/>
                        <a:buSzTx/>
                        <a:buFontTx/>
                        <a:buNone/>
                        <a:tabLst/>
                        <a:defRPr/>
                      </a:pPr>
                      <a:r>
                        <a:rPr lang="en-US" sz="1400" dirty="0"/>
                        <a:t>FROMU Status Register 4</a:t>
                      </a:r>
                    </a:p>
                  </a:txBody>
                  <a:tcPr/>
                </a:tc>
                <a:tc>
                  <a:txBody>
                    <a:bodyPr/>
                    <a:lstStyle/>
                    <a:p>
                      <a:pPr algn="ctr"/>
                      <a:r>
                        <a:rPr lang="en-US" sz="1400" dirty="0"/>
                        <a:t>-</a:t>
                      </a:r>
                    </a:p>
                  </a:txBody>
                  <a:tcPr/>
                </a:tc>
                <a:tc>
                  <a:txBody>
                    <a:bodyPr/>
                    <a:lstStyle/>
                    <a:p>
                      <a:pPr algn="ctr"/>
                      <a:r>
                        <a:rPr lang="en-US" sz="1400" dirty="0"/>
                        <a:t>-</a:t>
                      </a:r>
                    </a:p>
                  </a:txBody>
                  <a:tcPr/>
                </a:tc>
                <a:tc>
                  <a:txBody>
                    <a:bodyPr/>
                    <a:lstStyle/>
                    <a:p>
                      <a:pPr marL="0" marR="0" indent="0" algn="ctr" defTabSz="582061" rtl="0" eaLnBrk="1" fontAlgn="auto" latinLnBrk="0" hangingPunct="1">
                        <a:lnSpc>
                          <a:spcPct val="100000"/>
                        </a:lnSpc>
                        <a:spcBef>
                          <a:spcPts val="0"/>
                        </a:spcBef>
                        <a:spcAft>
                          <a:spcPts val="0"/>
                        </a:spcAft>
                        <a:buClrTx/>
                        <a:buSzTx/>
                        <a:buFontTx/>
                        <a:buNone/>
                        <a:tabLst/>
                        <a:defRPr/>
                      </a:pPr>
                      <a:r>
                        <a:rPr lang="en-US" sz="1400" dirty="0">
                          <a:solidFill>
                            <a:srgbClr val="00B050"/>
                          </a:solidFill>
                        </a:rPr>
                        <a:t>✓</a:t>
                      </a:r>
                    </a:p>
                  </a:txBody>
                  <a:tcPr/>
                </a:tc>
                <a:extLst>
                  <a:ext uri="{0D108BD9-81ED-4DB2-BD59-A6C34878D82A}">
                    <a16:rowId xmlns:a16="http://schemas.microsoft.com/office/drawing/2014/main" val="10013"/>
                  </a:ext>
                </a:extLst>
              </a:tr>
              <a:tr h="370840">
                <a:tc>
                  <a:txBody>
                    <a:bodyPr/>
                    <a:lstStyle/>
                    <a:p>
                      <a:r>
                        <a:rPr lang="en-US" sz="1400" dirty="0"/>
                        <a:t>0x000D</a:t>
                      </a:r>
                    </a:p>
                  </a:txBody>
                  <a:tcPr/>
                </a:tc>
                <a:tc>
                  <a:txBody>
                    <a:bodyPr/>
                    <a:lstStyle/>
                    <a:p>
                      <a:pPr marL="0" marR="0" indent="0" algn="l" defTabSz="582061" rtl="0" eaLnBrk="1" fontAlgn="auto" latinLnBrk="0" hangingPunct="1">
                        <a:lnSpc>
                          <a:spcPct val="100000"/>
                        </a:lnSpc>
                        <a:spcBef>
                          <a:spcPts val="0"/>
                        </a:spcBef>
                        <a:spcAft>
                          <a:spcPts val="0"/>
                        </a:spcAft>
                        <a:buClrTx/>
                        <a:buSzTx/>
                        <a:buFontTx/>
                        <a:buNone/>
                        <a:tabLst/>
                        <a:defRPr/>
                      </a:pPr>
                      <a:r>
                        <a:rPr lang="en-US" sz="1400" dirty="0"/>
                        <a:t>FROMU Status Register 5</a:t>
                      </a:r>
                    </a:p>
                  </a:txBody>
                  <a:tcPr/>
                </a:tc>
                <a:tc>
                  <a:txBody>
                    <a:bodyPr/>
                    <a:lstStyle/>
                    <a:p>
                      <a:pPr algn="ctr"/>
                      <a:r>
                        <a:rPr lang="en-US" sz="1400" dirty="0"/>
                        <a:t>-</a:t>
                      </a:r>
                    </a:p>
                  </a:txBody>
                  <a:tcPr/>
                </a:tc>
                <a:tc>
                  <a:txBody>
                    <a:bodyPr/>
                    <a:lstStyle/>
                    <a:p>
                      <a:pPr algn="ctr"/>
                      <a:r>
                        <a:rPr lang="en-US" sz="1400" dirty="0"/>
                        <a:t>-</a:t>
                      </a:r>
                    </a:p>
                  </a:txBody>
                  <a:tcPr/>
                </a:tc>
                <a:tc>
                  <a:txBody>
                    <a:bodyPr/>
                    <a:lstStyle/>
                    <a:p>
                      <a:pPr marL="0" marR="0" indent="0" algn="ctr" defTabSz="582061" rtl="0" eaLnBrk="1" fontAlgn="auto" latinLnBrk="0" hangingPunct="1">
                        <a:lnSpc>
                          <a:spcPct val="100000"/>
                        </a:lnSpc>
                        <a:spcBef>
                          <a:spcPts val="0"/>
                        </a:spcBef>
                        <a:spcAft>
                          <a:spcPts val="0"/>
                        </a:spcAft>
                        <a:buClrTx/>
                        <a:buSzTx/>
                        <a:buFontTx/>
                        <a:buNone/>
                        <a:tabLst/>
                        <a:defRPr/>
                      </a:pPr>
                      <a:r>
                        <a:rPr lang="en-US" sz="1400" dirty="0">
                          <a:solidFill>
                            <a:srgbClr val="00B050"/>
                          </a:solidFill>
                        </a:rPr>
                        <a:t>✓</a:t>
                      </a:r>
                    </a:p>
                  </a:txBody>
                  <a:tcPr/>
                </a:tc>
                <a:extLst>
                  <a:ext uri="{0D108BD9-81ED-4DB2-BD59-A6C34878D82A}">
                    <a16:rowId xmlns:a16="http://schemas.microsoft.com/office/drawing/2014/main" val="10014"/>
                  </a:ext>
                </a:extLst>
              </a:tr>
            </a:tbl>
          </a:graphicData>
        </a:graphic>
      </p:graphicFrame>
    </p:spTree>
    <p:extLst>
      <p:ext uri="{BB962C8B-B14F-4D97-AF65-F5344CB8AC3E}">
        <p14:creationId xmlns:p14="http://schemas.microsoft.com/office/powerpoint/2010/main" val="1257984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1659" y="1739902"/>
            <a:ext cx="8686800" cy="1661993"/>
          </a:xfrm>
          <a:prstGeom prst="rect">
            <a:avLst/>
          </a:prstGeom>
          <a:noFill/>
        </p:spPr>
        <p:txBody>
          <a:bodyPr wrap="square" rtlCol="0">
            <a:spAutoFit/>
          </a:bodyPr>
          <a:lstStyle/>
          <a:p>
            <a:pPr>
              <a:lnSpc>
                <a:spcPct val="150000"/>
              </a:lnSpc>
            </a:pPr>
            <a:r>
              <a:rPr lang="en-US" sz="2000" b="1" dirty="0">
                <a:solidFill>
                  <a:srgbClr val="4F81BD"/>
                </a:solidFill>
              </a:rPr>
              <a:t>OUTLINE</a:t>
            </a:r>
          </a:p>
          <a:p>
            <a:pPr marL="914400" lvl="1" indent="-457200">
              <a:lnSpc>
                <a:spcPct val="130000"/>
              </a:lnSpc>
              <a:spcBef>
                <a:spcPts val="1200"/>
              </a:spcBef>
              <a:buSzPct val="70000"/>
              <a:buFont typeface="+mj-ea"/>
              <a:buAutoNum type="circleNumDbPlain"/>
            </a:pPr>
            <a:r>
              <a:rPr lang="en-US" sz="2000" dirty="0">
                <a:solidFill>
                  <a:srgbClr val="4F81BD"/>
                </a:solidFill>
              </a:rPr>
              <a:t>Configuration</a:t>
            </a:r>
          </a:p>
          <a:p>
            <a:pPr marL="914400" lvl="1" indent="-457200">
              <a:lnSpc>
                <a:spcPct val="130000"/>
              </a:lnSpc>
              <a:spcBef>
                <a:spcPts val="1200"/>
              </a:spcBef>
              <a:buSzPct val="70000"/>
              <a:buFont typeface="+mj-ea"/>
              <a:buAutoNum type="circleNumDbPlain"/>
            </a:pPr>
            <a:r>
              <a:rPr lang="en-US" sz="2000" dirty="0">
                <a:solidFill>
                  <a:srgbClr val="4F81BD">
                    <a:alpha val="30000"/>
                  </a:srgbClr>
                </a:solidFill>
              </a:rPr>
              <a:t>Calibration</a:t>
            </a:r>
          </a:p>
        </p:txBody>
      </p:sp>
      <p:sp>
        <p:nvSpPr>
          <p:cNvPr id="3" name="Date Placeholder 2"/>
          <p:cNvSpPr>
            <a:spLocks noGrp="1"/>
          </p:cNvSpPr>
          <p:nvPr>
            <p:ph type="dt" sz="half" idx="10"/>
          </p:nvPr>
        </p:nvSpPr>
        <p:spPr>
          <a:xfrm>
            <a:off x="603012" y="6356352"/>
            <a:ext cx="2814056" cy="365125"/>
          </a:xfrm>
        </p:spPr>
        <p:txBody>
          <a:bodyPr/>
          <a:lstStyle/>
          <a:p>
            <a:fld id="{B00B5E46-5E03-CD47-96F7-05A35DAFB8CF}" type="datetime1">
              <a:rPr lang="en-US" smtClean="0"/>
              <a:t>1/29/19</a:t>
            </a:fld>
            <a:endParaRPr lang="en-US" dirty="0"/>
          </a:p>
        </p:txBody>
      </p:sp>
      <p:sp>
        <p:nvSpPr>
          <p:cNvPr id="4" name="Slide Number Placeholder 3"/>
          <p:cNvSpPr>
            <a:spLocks noGrp="1"/>
          </p:cNvSpPr>
          <p:nvPr>
            <p:ph type="sldNum" sz="quarter" idx="12"/>
          </p:nvPr>
        </p:nvSpPr>
        <p:spPr>
          <a:xfrm>
            <a:off x="8643170" y="6356352"/>
            <a:ext cx="2814056" cy="365125"/>
          </a:xfrm>
        </p:spPr>
        <p:txBody>
          <a:bodyPr/>
          <a:lstStyle/>
          <a:p>
            <a:fld id="{B7F62631-D247-0E44-B808-5D23CBBA66F7}" type="slidenum">
              <a:rPr lang="en-US" smtClean="0"/>
              <a:pPr/>
              <a:t>3</a:t>
            </a:fld>
            <a:endParaRPr lang="en-US" dirty="0"/>
          </a:p>
        </p:txBody>
      </p:sp>
    </p:spTree>
    <p:extLst>
      <p:ext uri="{BB962C8B-B14F-4D97-AF65-F5344CB8AC3E}">
        <p14:creationId xmlns:p14="http://schemas.microsoft.com/office/powerpoint/2010/main" val="394821912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4"/>
          <p:cNvSpPr txBox="1">
            <a:spLocks noChangeArrowheads="1"/>
          </p:cNvSpPr>
          <p:nvPr/>
        </p:nvSpPr>
        <p:spPr bwMode="auto">
          <a:xfrm>
            <a:off x="288001" y="93600"/>
            <a:ext cx="3764300" cy="523220"/>
          </a:xfrm>
          <a:prstGeom prst="rect">
            <a:avLst/>
          </a:prstGeom>
          <a:noFill/>
          <a:ln>
            <a:noFill/>
          </a:ln>
        </p:spPr>
        <p:txBody>
          <a:bodyPr wrap="none">
            <a:spAutoFit/>
          </a:bodyPr>
          <a:lstStyle>
            <a:lvl1pPr eaLnBrk="0" hangingPunct="0">
              <a:defRPr sz="1200" b="1">
                <a:solidFill>
                  <a:schemeClr val="tx1"/>
                </a:solidFill>
                <a:latin typeface="Arial" charset="0"/>
                <a:ea typeface="ＭＳ Ｐゴシック" charset="0"/>
              </a:defRPr>
            </a:lvl1pPr>
            <a:lvl2pPr marL="742950" indent="-285750" eaLnBrk="0" hangingPunct="0">
              <a:defRPr sz="1200" b="1">
                <a:solidFill>
                  <a:schemeClr val="tx1"/>
                </a:solidFill>
                <a:latin typeface="Arial" charset="0"/>
                <a:ea typeface="ＭＳ Ｐゴシック" charset="0"/>
              </a:defRPr>
            </a:lvl2pPr>
            <a:lvl3pPr marL="1143000" indent="-228600" eaLnBrk="0" hangingPunct="0">
              <a:defRPr sz="1200" b="1">
                <a:solidFill>
                  <a:schemeClr val="tx1"/>
                </a:solidFill>
                <a:latin typeface="Arial" charset="0"/>
                <a:ea typeface="ＭＳ Ｐゴシック" charset="0"/>
              </a:defRPr>
            </a:lvl3pPr>
            <a:lvl4pPr marL="1600200" indent="-228600" eaLnBrk="0" hangingPunct="0">
              <a:defRPr sz="1200" b="1">
                <a:solidFill>
                  <a:schemeClr val="tx1"/>
                </a:solidFill>
                <a:latin typeface="Arial" charset="0"/>
                <a:ea typeface="ＭＳ Ｐゴシック" charset="0"/>
              </a:defRPr>
            </a:lvl4pPr>
            <a:lvl5pPr marL="2057400" indent="-228600" eaLnBrk="0" hangingPunct="0">
              <a:defRPr sz="1200" b="1">
                <a:solidFill>
                  <a:schemeClr val="tx1"/>
                </a:solidFill>
                <a:latin typeface="Arial" charset="0"/>
                <a:ea typeface="ＭＳ Ｐゴシック" charset="0"/>
              </a:defRPr>
            </a:lvl5pPr>
            <a:lvl6pPr marL="2514600" indent="-228600" eaLnBrk="0" fontAlgn="base" hangingPunct="0">
              <a:spcBef>
                <a:spcPct val="0"/>
              </a:spcBef>
              <a:spcAft>
                <a:spcPct val="0"/>
              </a:spcAft>
              <a:defRPr sz="1200" b="1">
                <a:solidFill>
                  <a:schemeClr val="tx1"/>
                </a:solidFill>
                <a:latin typeface="Arial" charset="0"/>
                <a:ea typeface="ＭＳ Ｐゴシック" charset="0"/>
              </a:defRPr>
            </a:lvl6pPr>
            <a:lvl7pPr marL="2971800" indent="-228600" eaLnBrk="0" fontAlgn="base" hangingPunct="0">
              <a:spcBef>
                <a:spcPct val="0"/>
              </a:spcBef>
              <a:spcAft>
                <a:spcPct val="0"/>
              </a:spcAft>
              <a:defRPr sz="1200" b="1">
                <a:solidFill>
                  <a:schemeClr val="tx1"/>
                </a:solidFill>
                <a:latin typeface="Arial" charset="0"/>
                <a:ea typeface="ＭＳ Ｐゴシック" charset="0"/>
              </a:defRPr>
            </a:lvl7pPr>
            <a:lvl8pPr marL="3429000" indent="-228600" eaLnBrk="0" fontAlgn="base" hangingPunct="0">
              <a:spcBef>
                <a:spcPct val="0"/>
              </a:spcBef>
              <a:spcAft>
                <a:spcPct val="0"/>
              </a:spcAft>
              <a:defRPr sz="1200" b="1">
                <a:solidFill>
                  <a:schemeClr val="tx1"/>
                </a:solidFill>
                <a:latin typeface="Arial" charset="0"/>
                <a:ea typeface="ＭＳ Ｐゴシック" charset="0"/>
              </a:defRPr>
            </a:lvl8pPr>
            <a:lvl9pPr marL="3886200" indent="-228600" eaLnBrk="0" fontAlgn="base" hangingPunct="0">
              <a:spcBef>
                <a:spcPct val="0"/>
              </a:spcBef>
              <a:spcAft>
                <a:spcPct val="0"/>
              </a:spcAft>
              <a:defRPr sz="1200" b="1">
                <a:solidFill>
                  <a:schemeClr val="tx1"/>
                </a:solidFill>
                <a:latin typeface="Arial" charset="0"/>
                <a:ea typeface="ＭＳ Ｐゴシック" charset="0"/>
              </a:defRPr>
            </a:lvl9pPr>
          </a:lstStyle>
          <a:p>
            <a:r>
              <a:rPr lang="en-US" sz="2800" b="0" dirty="0">
                <a:solidFill>
                  <a:srgbClr val="4F81BD"/>
                </a:solidFill>
                <a:latin typeface="Calibri" charset="0"/>
                <a:cs typeface="Calibri" charset="0"/>
              </a:rPr>
              <a:t>ALPIDE Control Registers</a:t>
            </a:r>
          </a:p>
        </p:txBody>
      </p:sp>
      <p:sp>
        <p:nvSpPr>
          <p:cNvPr id="4" name="Date Placeholder 3"/>
          <p:cNvSpPr>
            <a:spLocks noGrp="1"/>
          </p:cNvSpPr>
          <p:nvPr>
            <p:ph type="dt" sz="half" idx="10"/>
          </p:nvPr>
        </p:nvSpPr>
        <p:spPr/>
        <p:txBody>
          <a:bodyPr/>
          <a:lstStyle/>
          <a:p>
            <a:fld id="{B2A5CEA0-3A74-DA47-9DC4-3218378DC22F}" type="datetime1">
              <a:rPr lang="en-US" smtClean="0"/>
              <a:t>1/29/19</a:t>
            </a:fld>
            <a:endParaRPr lang="en-US" dirty="0"/>
          </a:p>
        </p:txBody>
      </p:sp>
      <p:sp>
        <p:nvSpPr>
          <p:cNvPr id="5" name="Slide Number Placeholder 4"/>
          <p:cNvSpPr>
            <a:spLocks noGrp="1"/>
          </p:cNvSpPr>
          <p:nvPr>
            <p:ph type="sldNum" sz="quarter" idx="12"/>
          </p:nvPr>
        </p:nvSpPr>
        <p:spPr/>
        <p:txBody>
          <a:bodyPr/>
          <a:lstStyle/>
          <a:p>
            <a:fld id="{B7F62631-D247-0E44-B808-5D23CBBA66F7}" type="slidenum">
              <a:rPr lang="en-US" smtClean="0"/>
              <a:t>30</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389292155"/>
              </p:ext>
            </p:extLst>
          </p:nvPr>
        </p:nvGraphicFramePr>
        <p:xfrm>
          <a:off x="603012" y="748947"/>
          <a:ext cx="10284064" cy="5633720"/>
        </p:xfrm>
        <a:graphic>
          <a:graphicData uri="http://schemas.openxmlformats.org/drawingml/2006/table">
            <a:tbl>
              <a:tblPr firstRow="1" bandRow="1">
                <a:tableStyleId>{5C22544A-7EE6-4342-B048-85BDC9FD1C3A}</a:tableStyleId>
              </a:tblPr>
              <a:tblGrid>
                <a:gridCol w="1197213">
                  <a:extLst>
                    <a:ext uri="{9D8B030D-6E8A-4147-A177-3AD203B41FA5}">
                      <a16:colId xmlns:a16="http://schemas.microsoft.com/office/drawing/2014/main" val="20000"/>
                    </a:ext>
                  </a:extLst>
                </a:gridCol>
                <a:gridCol w="3919784">
                  <a:extLst>
                    <a:ext uri="{9D8B030D-6E8A-4147-A177-3AD203B41FA5}">
                      <a16:colId xmlns:a16="http://schemas.microsoft.com/office/drawing/2014/main" val="20001"/>
                    </a:ext>
                  </a:extLst>
                </a:gridCol>
                <a:gridCol w="1738231">
                  <a:extLst>
                    <a:ext uri="{9D8B030D-6E8A-4147-A177-3AD203B41FA5}">
                      <a16:colId xmlns:a16="http://schemas.microsoft.com/office/drawing/2014/main" val="20002"/>
                    </a:ext>
                  </a:extLst>
                </a:gridCol>
                <a:gridCol w="1714418">
                  <a:extLst>
                    <a:ext uri="{9D8B030D-6E8A-4147-A177-3AD203B41FA5}">
                      <a16:colId xmlns:a16="http://schemas.microsoft.com/office/drawing/2014/main" val="20003"/>
                    </a:ext>
                  </a:extLst>
                </a:gridCol>
                <a:gridCol w="1714418">
                  <a:extLst>
                    <a:ext uri="{9D8B030D-6E8A-4147-A177-3AD203B41FA5}">
                      <a16:colId xmlns:a16="http://schemas.microsoft.com/office/drawing/2014/main" val="20004"/>
                    </a:ext>
                  </a:extLst>
                </a:gridCol>
              </a:tblGrid>
              <a:tr h="370840">
                <a:tc>
                  <a:txBody>
                    <a:bodyPr/>
                    <a:lstStyle/>
                    <a:p>
                      <a:r>
                        <a:rPr lang="en-US" dirty="0"/>
                        <a:t>Address</a:t>
                      </a:r>
                    </a:p>
                  </a:txBody>
                  <a:tcPr/>
                </a:tc>
                <a:tc>
                  <a:txBody>
                    <a:bodyPr/>
                    <a:lstStyle/>
                    <a:p>
                      <a:r>
                        <a:rPr lang="en-US" dirty="0"/>
                        <a:t>Register</a:t>
                      </a:r>
                    </a:p>
                  </a:txBody>
                  <a:tcPr/>
                </a:tc>
                <a:tc>
                  <a:txBody>
                    <a:bodyPr/>
                    <a:lstStyle/>
                    <a:p>
                      <a:pPr algn="ctr"/>
                      <a:r>
                        <a:rPr lang="en-US" dirty="0"/>
                        <a:t>Broadcast</a:t>
                      </a:r>
                    </a:p>
                  </a:txBody>
                  <a:tcPr/>
                </a:tc>
                <a:tc>
                  <a:txBody>
                    <a:bodyPr/>
                    <a:lstStyle/>
                    <a:p>
                      <a:pPr algn="ctr"/>
                      <a:r>
                        <a:rPr lang="en-US" dirty="0"/>
                        <a:t>Single cast</a:t>
                      </a:r>
                    </a:p>
                  </a:txBody>
                  <a:tcPr/>
                </a:tc>
                <a:tc>
                  <a:txBody>
                    <a:bodyPr/>
                    <a:lstStyle/>
                    <a:p>
                      <a:pPr algn="ctr"/>
                      <a:r>
                        <a:rPr lang="en-US" dirty="0"/>
                        <a:t>Monitor</a:t>
                      </a:r>
                    </a:p>
                  </a:txBody>
                  <a:tcPr/>
                </a:tc>
                <a:extLst>
                  <a:ext uri="{0D108BD9-81ED-4DB2-BD59-A6C34878D82A}">
                    <a16:rowId xmlns:a16="http://schemas.microsoft.com/office/drawing/2014/main" val="10000"/>
                  </a:ext>
                </a:extLst>
              </a:tr>
              <a:tr h="370840">
                <a:tc>
                  <a:txBody>
                    <a:bodyPr/>
                    <a:lstStyle/>
                    <a:p>
                      <a:r>
                        <a:rPr lang="en-US" sz="1400" dirty="0"/>
                        <a:t>0x000E</a:t>
                      </a:r>
                    </a:p>
                  </a:txBody>
                  <a:tcPr/>
                </a:tc>
                <a:tc>
                  <a:txBody>
                    <a:bodyPr/>
                    <a:lstStyle/>
                    <a:p>
                      <a:r>
                        <a:rPr lang="en-US" sz="1400" dirty="0"/>
                        <a:t>DCLK</a:t>
                      </a:r>
                      <a:r>
                        <a:rPr lang="en-US" sz="1400" baseline="0" dirty="0"/>
                        <a:t> / MCLK DAC Settings</a:t>
                      </a:r>
                      <a:endParaRPr lang="en-US" sz="1400" dirty="0"/>
                    </a:p>
                  </a:txBody>
                  <a:tcPr/>
                </a:tc>
                <a:tc>
                  <a:txBody>
                    <a:bodyPr/>
                    <a:lstStyle/>
                    <a:p>
                      <a:pPr algn="ctr"/>
                      <a:r>
                        <a:rPr lang="en-US" sz="1400" dirty="0">
                          <a:solidFill>
                            <a:srgbClr val="00B050"/>
                          </a:solidFill>
                        </a:rPr>
                        <a:t>?</a:t>
                      </a:r>
                      <a:endParaRPr lang="en-US" sz="1400" dirty="0"/>
                    </a:p>
                  </a:txBody>
                  <a:tcPr/>
                </a:tc>
                <a:tc>
                  <a:txBody>
                    <a:bodyPr/>
                    <a:lstStyle/>
                    <a:p>
                      <a:pPr algn="ctr"/>
                      <a:r>
                        <a:rPr lang="en-US" sz="1400" dirty="0">
                          <a:solidFill>
                            <a:srgbClr val="00B050"/>
                          </a:solidFill>
                        </a:rPr>
                        <a:t>✓</a:t>
                      </a:r>
                      <a:endParaRPr lang="en-US" sz="1400" dirty="0"/>
                    </a:p>
                  </a:txBody>
                  <a:tcPr/>
                </a:tc>
                <a:tc>
                  <a:txBody>
                    <a:bodyPr/>
                    <a:lstStyle/>
                    <a:p>
                      <a:pPr algn="ctr"/>
                      <a:endParaRPr lang="en-US" sz="1400" dirty="0"/>
                    </a:p>
                  </a:txBody>
                  <a:tcPr/>
                </a:tc>
                <a:extLst>
                  <a:ext uri="{0D108BD9-81ED-4DB2-BD59-A6C34878D82A}">
                    <a16:rowId xmlns:a16="http://schemas.microsoft.com/office/drawing/2014/main" val="10001"/>
                  </a:ext>
                </a:extLst>
              </a:tr>
              <a:tr h="370840">
                <a:tc>
                  <a:txBody>
                    <a:bodyPr/>
                    <a:lstStyle/>
                    <a:p>
                      <a:r>
                        <a:rPr lang="en-US" sz="1400" dirty="0"/>
                        <a:t>0x000F</a:t>
                      </a:r>
                    </a:p>
                  </a:txBody>
                  <a:tcPr/>
                </a:tc>
                <a:tc>
                  <a:txBody>
                    <a:bodyPr/>
                    <a:lstStyle/>
                    <a:p>
                      <a:r>
                        <a:rPr lang="en-US" sz="1400" dirty="0"/>
                        <a:t>CMU Buffer</a:t>
                      </a:r>
                      <a:r>
                        <a:rPr lang="en-US" sz="1400" baseline="0" dirty="0"/>
                        <a:t> DAC Settings</a:t>
                      </a:r>
                      <a:endParaRPr lang="en-US" sz="1400" dirty="0"/>
                    </a:p>
                  </a:txBody>
                  <a:tcPr/>
                </a:tc>
                <a:tc>
                  <a:txBody>
                    <a:bodyPr/>
                    <a:lstStyle/>
                    <a:p>
                      <a:pPr marL="0" marR="0" indent="0" algn="ctr" defTabSz="582061" rtl="0" eaLnBrk="1" fontAlgn="auto" latinLnBrk="0" hangingPunct="1">
                        <a:lnSpc>
                          <a:spcPct val="100000"/>
                        </a:lnSpc>
                        <a:spcBef>
                          <a:spcPts val="0"/>
                        </a:spcBef>
                        <a:spcAft>
                          <a:spcPts val="0"/>
                        </a:spcAft>
                        <a:buClrTx/>
                        <a:buSzTx/>
                        <a:buFontTx/>
                        <a:buNone/>
                        <a:tabLst/>
                        <a:defRPr/>
                      </a:pPr>
                      <a:r>
                        <a:rPr lang="en-US" sz="1400" dirty="0">
                          <a:solidFill>
                            <a:srgbClr val="00B050"/>
                          </a:solidFill>
                        </a:rPr>
                        <a:t>?</a:t>
                      </a:r>
                    </a:p>
                  </a:txBody>
                  <a:tcPr/>
                </a:tc>
                <a:tc>
                  <a:txBody>
                    <a:bodyPr/>
                    <a:lstStyle/>
                    <a:p>
                      <a:pPr algn="ctr"/>
                      <a:r>
                        <a:rPr lang="en-US" sz="1400" dirty="0">
                          <a:solidFill>
                            <a:srgbClr val="00B050"/>
                          </a:solidFill>
                        </a:rPr>
                        <a:t>✓</a:t>
                      </a:r>
                      <a:endParaRPr lang="en-US" sz="1400" dirty="0"/>
                    </a:p>
                  </a:txBody>
                  <a:tcPr/>
                </a:tc>
                <a:tc>
                  <a:txBody>
                    <a:bodyPr/>
                    <a:lstStyle/>
                    <a:p>
                      <a:pPr algn="ctr"/>
                      <a:endParaRPr lang="en-US" sz="1400" dirty="0"/>
                    </a:p>
                  </a:txBody>
                  <a:tcPr/>
                </a:tc>
                <a:extLst>
                  <a:ext uri="{0D108BD9-81ED-4DB2-BD59-A6C34878D82A}">
                    <a16:rowId xmlns:a16="http://schemas.microsoft.com/office/drawing/2014/main" val="10002"/>
                  </a:ext>
                </a:extLst>
              </a:tr>
              <a:tr h="370840">
                <a:tc>
                  <a:txBody>
                    <a:bodyPr/>
                    <a:lstStyle/>
                    <a:p>
                      <a:r>
                        <a:rPr lang="en-US" sz="1400" dirty="0"/>
                        <a:t>0x0010</a:t>
                      </a:r>
                    </a:p>
                  </a:txBody>
                  <a:tcPr/>
                </a:tc>
                <a:tc>
                  <a:txBody>
                    <a:bodyPr/>
                    <a:lstStyle/>
                    <a:p>
                      <a:r>
                        <a:rPr lang="en-US" sz="1400" dirty="0"/>
                        <a:t>CMU / DMU </a:t>
                      </a:r>
                      <a:r>
                        <a:rPr lang="en-US" sz="1400" dirty="0" err="1"/>
                        <a:t>Config</a:t>
                      </a:r>
                      <a:r>
                        <a:rPr lang="en-US" sz="1400" dirty="0"/>
                        <a:t> Register</a:t>
                      </a:r>
                    </a:p>
                  </a:txBody>
                  <a:tcPr/>
                </a:tc>
                <a:tc>
                  <a:txBody>
                    <a:bodyPr/>
                    <a:lstStyle/>
                    <a:p>
                      <a:pPr algn="ctr"/>
                      <a:r>
                        <a:rPr lang="en-US" sz="1400" dirty="0">
                          <a:solidFill>
                            <a:srgbClr val="00B050"/>
                          </a:solidFill>
                        </a:rPr>
                        <a:t>?</a:t>
                      </a:r>
                      <a:endParaRPr lang="en-US" sz="1400" dirty="0"/>
                    </a:p>
                  </a:txBody>
                  <a:tcPr/>
                </a:tc>
                <a:tc>
                  <a:txBody>
                    <a:bodyPr/>
                    <a:lstStyle/>
                    <a:p>
                      <a:pPr marL="0" marR="0" indent="0" algn="ctr" defTabSz="582061" rtl="0" eaLnBrk="1" fontAlgn="auto" latinLnBrk="0" hangingPunct="1">
                        <a:lnSpc>
                          <a:spcPct val="100000"/>
                        </a:lnSpc>
                        <a:spcBef>
                          <a:spcPts val="0"/>
                        </a:spcBef>
                        <a:spcAft>
                          <a:spcPts val="0"/>
                        </a:spcAft>
                        <a:buClrTx/>
                        <a:buSzTx/>
                        <a:buFontTx/>
                        <a:buNone/>
                        <a:tabLst/>
                        <a:defRPr/>
                      </a:pPr>
                      <a:r>
                        <a:rPr lang="en-US" sz="1400" dirty="0">
                          <a:solidFill>
                            <a:srgbClr val="00B050"/>
                          </a:solidFill>
                        </a:rPr>
                        <a:t>✓</a:t>
                      </a:r>
                    </a:p>
                  </a:txBody>
                  <a:tcPr/>
                </a:tc>
                <a:tc>
                  <a:txBody>
                    <a:bodyPr/>
                    <a:lstStyle/>
                    <a:p>
                      <a:pPr algn="ctr"/>
                      <a:endParaRPr lang="en-US" sz="1400" dirty="0">
                        <a:solidFill>
                          <a:srgbClr val="00B050"/>
                        </a:solidFill>
                      </a:endParaRPr>
                    </a:p>
                  </a:txBody>
                  <a:tcPr/>
                </a:tc>
                <a:extLst>
                  <a:ext uri="{0D108BD9-81ED-4DB2-BD59-A6C34878D82A}">
                    <a16:rowId xmlns:a16="http://schemas.microsoft.com/office/drawing/2014/main" val="10003"/>
                  </a:ext>
                </a:extLst>
              </a:tr>
              <a:tr h="370840">
                <a:tc>
                  <a:txBody>
                    <a:bodyPr/>
                    <a:lstStyle/>
                    <a:p>
                      <a:r>
                        <a:rPr lang="en-US" sz="1400" dirty="0"/>
                        <a:t>0x0011</a:t>
                      </a:r>
                    </a:p>
                  </a:txBody>
                  <a:tcPr/>
                </a:tc>
                <a:tc>
                  <a:txBody>
                    <a:bodyPr/>
                    <a:lstStyle/>
                    <a:p>
                      <a:r>
                        <a:rPr lang="en-US" sz="1400" dirty="0"/>
                        <a:t>CMU / DMU Status Register</a:t>
                      </a:r>
                    </a:p>
                  </a:txBody>
                  <a:tcPr/>
                </a:tc>
                <a:tc>
                  <a:txBody>
                    <a:bodyPr/>
                    <a:lstStyle/>
                    <a:p>
                      <a:pPr algn="ctr"/>
                      <a:r>
                        <a:rPr lang="en-US" sz="1400" dirty="0"/>
                        <a:t>-</a:t>
                      </a:r>
                    </a:p>
                  </a:txBody>
                  <a:tcPr/>
                </a:tc>
                <a:tc>
                  <a:txBody>
                    <a:bodyPr/>
                    <a:lstStyle/>
                    <a:p>
                      <a:pPr marL="0" marR="0" indent="0" algn="ctr" defTabSz="582061" rtl="0" eaLnBrk="1" fontAlgn="auto" latinLnBrk="0" hangingPunct="1">
                        <a:lnSpc>
                          <a:spcPct val="100000"/>
                        </a:lnSpc>
                        <a:spcBef>
                          <a:spcPts val="0"/>
                        </a:spcBef>
                        <a:spcAft>
                          <a:spcPts val="0"/>
                        </a:spcAft>
                        <a:buClrTx/>
                        <a:buSzTx/>
                        <a:buFontTx/>
                        <a:buNone/>
                        <a:tabLst/>
                        <a:defRPr/>
                      </a:pPr>
                      <a:r>
                        <a:rPr lang="en-US" sz="1400" dirty="0">
                          <a:solidFill>
                            <a:schemeClr val="tx1">
                              <a:lumMod val="85000"/>
                              <a:lumOff val="15000"/>
                            </a:schemeClr>
                          </a:solidFill>
                        </a:rPr>
                        <a:t>-</a:t>
                      </a:r>
                    </a:p>
                  </a:txBody>
                  <a:tcPr/>
                </a:tc>
                <a:tc>
                  <a:txBody>
                    <a:bodyPr/>
                    <a:lstStyle/>
                    <a:p>
                      <a:pPr marL="0" marR="0" indent="0" algn="ctr" defTabSz="582061" rtl="0" eaLnBrk="1" fontAlgn="auto" latinLnBrk="0" hangingPunct="1">
                        <a:lnSpc>
                          <a:spcPct val="100000"/>
                        </a:lnSpc>
                        <a:spcBef>
                          <a:spcPts val="0"/>
                        </a:spcBef>
                        <a:spcAft>
                          <a:spcPts val="0"/>
                        </a:spcAft>
                        <a:buClrTx/>
                        <a:buSzTx/>
                        <a:buFontTx/>
                        <a:buNone/>
                        <a:tabLst/>
                        <a:defRPr/>
                      </a:pPr>
                      <a:r>
                        <a:rPr lang="en-US" sz="1400" dirty="0">
                          <a:solidFill>
                            <a:srgbClr val="00B050"/>
                          </a:solidFill>
                        </a:rPr>
                        <a:t>✓</a:t>
                      </a:r>
                    </a:p>
                  </a:txBody>
                  <a:tcPr/>
                </a:tc>
                <a:extLst>
                  <a:ext uri="{0D108BD9-81ED-4DB2-BD59-A6C34878D82A}">
                    <a16:rowId xmlns:a16="http://schemas.microsoft.com/office/drawing/2014/main" val="10004"/>
                  </a:ext>
                </a:extLst>
              </a:tr>
              <a:tr h="370840">
                <a:tc>
                  <a:txBody>
                    <a:bodyPr/>
                    <a:lstStyle/>
                    <a:p>
                      <a:r>
                        <a:rPr lang="en-US" sz="1400" dirty="0"/>
                        <a:t>0x0012</a:t>
                      </a:r>
                    </a:p>
                  </a:txBody>
                  <a:tcPr/>
                </a:tc>
                <a:tc>
                  <a:txBody>
                    <a:bodyPr/>
                    <a:lstStyle/>
                    <a:p>
                      <a:r>
                        <a:rPr lang="en-US" sz="1400" dirty="0"/>
                        <a:t>DMU Data FIFO</a:t>
                      </a:r>
                      <a:r>
                        <a:rPr lang="en-US" sz="1400" baseline="0" dirty="0"/>
                        <a:t> [15:0]</a:t>
                      </a:r>
                      <a:endParaRPr lang="en-US" sz="1400" dirty="0"/>
                    </a:p>
                  </a:txBody>
                  <a:tcPr/>
                </a:tc>
                <a:tc>
                  <a:txBody>
                    <a:bodyPr/>
                    <a:lstStyle/>
                    <a:p>
                      <a:pPr algn="ctr"/>
                      <a:r>
                        <a:rPr lang="en-US" sz="1400" dirty="0"/>
                        <a:t>-</a:t>
                      </a:r>
                    </a:p>
                  </a:txBody>
                  <a:tcPr/>
                </a:tc>
                <a:tc>
                  <a:txBody>
                    <a:bodyPr/>
                    <a:lstStyle/>
                    <a:p>
                      <a:pPr algn="ctr"/>
                      <a:r>
                        <a:rPr lang="en-US" sz="1400" dirty="0"/>
                        <a:t>-</a:t>
                      </a:r>
                    </a:p>
                  </a:txBody>
                  <a:tcPr/>
                </a:tc>
                <a:tc>
                  <a:txBody>
                    <a:bodyPr/>
                    <a:lstStyle/>
                    <a:p>
                      <a:pPr algn="ctr"/>
                      <a:endParaRPr lang="en-US" sz="1400"/>
                    </a:p>
                  </a:txBody>
                  <a:tcPr/>
                </a:tc>
                <a:extLst>
                  <a:ext uri="{0D108BD9-81ED-4DB2-BD59-A6C34878D82A}">
                    <a16:rowId xmlns:a16="http://schemas.microsoft.com/office/drawing/2014/main" val="10005"/>
                  </a:ext>
                </a:extLst>
              </a:tr>
              <a:tr h="370840">
                <a:tc>
                  <a:txBody>
                    <a:bodyPr/>
                    <a:lstStyle/>
                    <a:p>
                      <a:r>
                        <a:rPr lang="en-US" sz="1400" dirty="0"/>
                        <a:t>0x0013</a:t>
                      </a:r>
                    </a:p>
                  </a:txBody>
                  <a:tcPr/>
                </a:tc>
                <a:tc>
                  <a:txBody>
                    <a:bodyPr/>
                    <a:lstStyle/>
                    <a:p>
                      <a:pPr marL="0" marR="0" indent="0" algn="l" defTabSz="582061" rtl="0" eaLnBrk="1" fontAlgn="auto" latinLnBrk="0" hangingPunct="1">
                        <a:lnSpc>
                          <a:spcPct val="100000"/>
                        </a:lnSpc>
                        <a:spcBef>
                          <a:spcPts val="0"/>
                        </a:spcBef>
                        <a:spcAft>
                          <a:spcPts val="0"/>
                        </a:spcAft>
                        <a:buClrTx/>
                        <a:buSzTx/>
                        <a:buFontTx/>
                        <a:buNone/>
                        <a:tabLst/>
                        <a:defRPr/>
                      </a:pPr>
                      <a:r>
                        <a:rPr lang="en-US" sz="1400" dirty="0"/>
                        <a:t>DMU Data FIFO</a:t>
                      </a:r>
                      <a:r>
                        <a:rPr lang="en-US" sz="1400" baseline="0" dirty="0"/>
                        <a:t> [23:16]</a:t>
                      </a:r>
                      <a:endParaRPr lang="en-US" sz="1400" dirty="0"/>
                    </a:p>
                  </a:txBody>
                  <a:tcPr/>
                </a:tc>
                <a:tc>
                  <a:txBody>
                    <a:bodyPr/>
                    <a:lstStyle/>
                    <a:p>
                      <a:pPr algn="ctr"/>
                      <a:r>
                        <a:rPr lang="en-US" sz="1400" dirty="0"/>
                        <a:t>-</a:t>
                      </a:r>
                    </a:p>
                  </a:txBody>
                  <a:tcPr/>
                </a:tc>
                <a:tc>
                  <a:txBody>
                    <a:bodyPr/>
                    <a:lstStyle/>
                    <a:p>
                      <a:pPr algn="ctr"/>
                      <a:r>
                        <a:rPr lang="en-US" sz="1400" dirty="0"/>
                        <a:t>-</a:t>
                      </a:r>
                    </a:p>
                  </a:txBody>
                  <a:tcPr/>
                </a:tc>
                <a:tc>
                  <a:txBody>
                    <a:bodyPr/>
                    <a:lstStyle/>
                    <a:p>
                      <a:pPr algn="ctr"/>
                      <a:endParaRPr lang="en-US" sz="1400"/>
                    </a:p>
                  </a:txBody>
                  <a:tcPr/>
                </a:tc>
                <a:extLst>
                  <a:ext uri="{0D108BD9-81ED-4DB2-BD59-A6C34878D82A}">
                    <a16:rowId xmlns:a16="http://schemas.microsoft.com/office/drawing/2014/main" val="10006"/>
                  </a:ext>
                </a:extLst>
              </a:tr>
              <a:tr h="370840">
                <a:tc>
                  <a:txBody>
                    <a:bodyPr/>
                    <a:lstStyle/>
                    <a:p>
                      <a:r>
                        <a:rPr lang="en-US" sz="1400" dirty="0"/>
                        <a:t>0x0014</a:t>
                      </a:r>
                    </a:p>
                  </a:txBody>
                  <a:tcPr/>
                </a:tc>
                <a:tc>
                  <a:txBody>
                    <a:bodyPr/>
                    <a:lstStyle/>
                    <a:p>
                      <a:pPr marL="0" marR="0" indent="0" algn="l" defTabSz="582061" rtl="0" eaLnBrk="1" fontAlgn="auto" latinLnBrk="0" hangingPunct="1">
                        <a:lnSpc>
                          <a:spcPct val="100000"/>
                        </a:lnSpc>
                        <a:spcBef>
                          <a:spcPts val="0"/>
                        </a:spcBef>
                        <a:spcAft>
                          <a:spcPts val="0"/>
                        </a:spcAft>
                        <a:buClrTx/>
                        <a:buSzTx/>
                        <a:buFontTx/>
                        <a:buNone/>
                        <a:tabLst/>
                        <a:defRPr/>
                      </a:pPr>
                      <a:r>
                        <a:rPr lang="en-US" sz="1400" dirty="0"/>
                        <a:t>DTU </a:t>
                      </a:r>
                      <a:r>
                        <a:rPr lang="en-US" sz="1400" dirty="0" err="1"/>
                        <a:t>Config</a:t>
                      </a:r>
                      <a:r>
                        <a:rPr lang="en-US" sz="1400" baseline="0" dirty="0"/>
                        <a:t> Register</a:t>
                      </a:r>
                      <a:endParaRPr lang="en-US" sz="1400" dirty="0"/>
                    </a:p>
                  </a:txBody>
                  <a:tcPr/>
                </a:tc>
                <a:tc>
                  <a:txBody>
                    <a:bodyPr/>
                    <a:lstStyle/>
                    <a:p>
                      <a:pPr algn="ctr"/>
                      <a:r>
                        <a:rPr lang="en-US" sz="1400" dirty="0">
                          <a:solidFill>
                            <a:srgbClr val="00B050"/>
                          </a:solidFill>
                        </a:rPr>
                        <a:t>? (x2)</a:t>
                      </a:r>
                      <a:endParaRPr lang="en-US" sz="1400" dirty="0"/>
                    </a:p>
                  </a:txBody>
                  <a:tcPr/>
                </a:tc>
                <a:tc>
                  <a:txBody>
                    <a:bodyPr/>
                    <a:lstStyle/>
                    <a:p>
                      <a:pPr marL="0" marR="0" indent="0" algn="ctr" defTabSz="582061" rtl="0" eaLnBrk="1" fontAlgn="auto" latinLnBrk="0" hangingPunct="1">
                        <a:lnSpc>
                          <a:spcPct val="100000"/>
                        </a:lnSpc>
                        <a:spcBef>
                          <a:spcPts val="0"/>
                        </a:spcBef>
                        <a:spcAft>
                          <a:spcPts val="0"/>
                        </a:spcAft>
                        <a:buClrTx/>
                        <a:buSzTx/>
                        <a:buFontTx/>
                        <a:buNone/>
                        <a:tabLst/>
                        <a:defRPr/>
                      </a:pPr>
                      <a:r>
                        <a:rPr lang="en-US" sz="1400" dirty="0">
                          <a:solidFill>
                            <a:srgbClr val="00B050"/>
                          </a:solidFill>
                        </a:rPr>
                        <a:t>✓ (x2)</a:t>
                      </a:r>
                    </a:p>
                  </a:txBody>
                  <a:tcPr/>
                </a:tc>
                <a:tc>
                  <a:txBody>
                    <a:bodyPr/>
                    <a:lstStyle/>
                    <a:p>
                      <a:pPr algn="ctr"/>
                      <a:endParaRPr lang="en-US" sz="1400" dirty="0"/>
                    </a:p>
                  </a:txBody>
                  <a:tcPr/>
                </a:tc>
                <a:extLst>
                  <a:ext uri="{0D108BD9-81ED-4DB2-BD59-A6C34878D82A}">
                    <a16:rowId xmlns:a16="http://schemas.microsoft.com/office/drawing/2014/main" val="10007"/>
                  </a:ext>
                </a:extLst>
              </a:tr>
              <a:tr h="370840">
                <a:tc>
                  <a:txBody>
                    <a:bodyPr/>
                    <a:lstStyle/>
                    <a:p>
                      <a:r>
                        <a:rPr lang="en-US" sz="1400" dirty="0"/>
                        <a:t>0x0015</a:t>
                      </a:r>
                    </a:p>
                  </a:txBody>
                  <a:tcPr/>
                </a:tc>
                <a:tc>
                  <a:txBody>
                    <a:bodyPr/>
                    <a:lstStyle/>
                    <a:p>
                      <a:r>
                        <a:rPr lang="en-US" sz="1400" dirty="0"/>
                        <a:t>DTU DAC Register</a:t>
                      </a:r>
                      <a:r>
                        <a:rPr lang="en-US" sz="1400" baseline="0" dirty="0"/>
                        <a:t> </a:t>
                      </a:r>
                      <a:endParaRPr lang="en-US" sz="1400" dirty="0"/>
                    </a:p>
                  </a:txBody>
                  <a:tcPr/>
                </a:tc>
                <a:tc>
                  <a:txBody>
                    <a:bodyPr/>
                    <a:lstStyle/>
                    <a:p>
                      <a:pPr algn="ctr"/>
                      <a:r>
                        <a:rPr lang="en-US" sz="1400" dirty="0">
                          <a:solidFill>
                            <a:srgbClr val="00B050"/>
                          </a:solidFill>
                        </a:rPr>
                        <a:t>?</a:t>
                      </a:r>
                      <a:endParaRPr lang="en-US" sz="1400" dirty="0"/>
                    </a:p>
                  </a:txBody>
                  <a:tcPr/>
                </a:tc>
                <a:tc>
                  <a:txBody>
                    <a:bodyPr/>
                    <a:lstStyle/>
                    <a:p>
                      <a:pPr marL="0" marR="0" indent="0" algn="ctr" defTabSz="582061" rtl="0" eaLnBrk="1" fontAlgn="auto" latinLnBrk="0" hangingPunct="1">
                        <a:lnSpc>
                          <a:spcPct val="100000"/>
                        </a:lnSpc>
                        <a:spcBef>
                          <a:spcPts val="0"/>
                        </a:spcBef>
                        <a:spcAft>
                          <a:spcPts val="0"/>
                        </a:spcAft>
                        <a:buClrTx/>
                        <a:buSzTx/>
                        <a:buFontTx/>
                        <a:buNone/>
                        <a:tabLst/>
                        <a:defRPr/>
                      </a:pPr>
                      <a:r>
                        <a:rPr lang="en-US" sz="1400" dirty="0">
                          <a:solidFill>
                            <a:srgbClr val="00B050"/>
                          </a:solidFill>
                        </a:rPr>
                        <a:t>✓</a:t>
                      </a:r>
                    </a:p>
                  </a:txBody>
                  <a:tcPr/>
                </a:tc>
                <a:tc>
                  <a:txBody>
                    <a:bodyPr/>
                    <a:lstStyle/>
                    <a:p>
                      <a:pPr algn="ctr"/>
                      <a:endParaRPr lang="en-US" sz="1400"/>
                    </a:p>
                  </a:txBody>
                  <a:tcPr/>
                </a:tc>
                <a:extLst>
                  <a:ext uri="{0D108BD9-81ED-4DB2-BD59-A6C34878D82A}">
                    <a16:rowId xmlns:a16="http://schemas.microsoft.com/office/drawing/2014/main" val="10008"/>
                  </a:ext>
                </a:extLst>
              </a:tr>
              <a:tr h="370840">
                <a:tc>
                  <a:txBody>
                    <a:bodyPr/>
                    <a:lstStyle/>
                    <a:p>
                      <a:r>
                        <a:rPr lang="en-US" sz="1400" dirty="0"/>
                        <a:t>0x0016</a:t>
                      </a:r>
                    </a:p>
                  </a:txBody>
                  <a:tcPr/>
                </a:tc>
                <a:tc>
                  <a:txBody>
                    <a:bodyPr/>
                    <a:lstStyle/>
                    <a:p>
                      <a:r>
                        <a:rPr lang="en-US" sz="1400" dirty="0"/>
                        <a:t>DTU PLL Lock Register 1</a:t>
                      </a:r>
                    </a:p>
                  </a:txBody>
                  <a:tcPr/>
                </a:tc>
                <a:tc>
                  <a:txBody>
                    <a:bodyPr/>
                    <a:lstStyle/>
                    <a:p>
                      <a:pPr algn="ctr"/>
                      <a:r>
                        <a:rPr lang="en-US" sz="1400" dirty="0"/>
                        <a:t>-</a:t>
                      </a:r>
                    </a:p>
                  </a:txBody>
                  <a:tcPr/>
                </a:tc>
                <a:tc>
                  <a:txBody>
                    <a:bodyPr/>
                    <a:lstStyle/>
                    <a:p>
                      <a:pPr algn="ctr"/>
                      <a:r>
                        <a:rPr lang="en-US" sz="1400" dirty="0"/>
                        <a:t>-</a:t>
                      </a:r>
                    </a:p>
                  </a:txBody>
                  <a:tcPr/>
                </a:tc>
                <a:tc>
                  <a:txBody>
                    <a:bodyPr/>
                    <a:lstStyle/>
                    <a:p>
                      <a:pPr marL="0" marR="0" indent="0" algn="ctr" defTabSz="582061" rtl="0" eaLnBrk="1" fontAlgn="auto" latinLnBrk="0" hangingPunct="1">
                        <a:lnSpc>
                          <a:spcPct val="100000"/>
                        </a:lnSpc>
                        <a:spcBef>
                          <a:spcPts val="0"/>
                        </a:spcBef>
                        <a:spcAft>
                          <a:spcPts val="0"/>
                        </a:spcAft>
                        <a:buClrTx/>
                        <a:buSzTx/>
                        <a:buFontTx/>
                        <a:buNone/>
                        <a:tabLst/>
                        <a:defRPr/>
                      </a:pPr>
                      <a:r>
                        <a:rPr lang="en-US" sz="1400" dirty="0">
                          <a:solidFill>
                            <a:srgbClr val="00B050"/>
                          </a:solidFill>
                        </a:rPr>
                        <a:t>✓</a:t>
                      </a:r>
                    </a:p>
                  </a:txBody>
                  <a:tcPr/>
                </a:tc>
                <a:extLst>
                  <a:ext uri="{0D108BD9-81ED-4DB2-BD59-A6C34878D82A}">
                    <a16:rowId xmlns:a16="http://schemas.microsoft.com/office/drawing/2014/main" val="10009"/>
                  </a:ext>
                </a:extLst>
              </a:tr>
              <a:tr h="370840">
                <a:tc>
                  <a:txBody>
                    <a:bodyPr/>
                    <a:lstStyle/>
                    <a:p>
                      <a:r>
                        <a:rPr lang="en-US" sz="1400" dirty="0"/>
                        <a:t>0x0017</a:t>
                      </a:r>
                    </a:p>
                  </a:txBody>
                  <a:tcPr/>
                </a:tc>
                <a:tc>
                  <a:txBody>
                    <a:bodyPr/>
                    <a:lstStyle/>
                    <a:p>
                      <a:r>
                        <a:rPr lang="en-US" sz="1400" dirty="0"/>
                        <a:t>DTU PLL</a:t>
                      </a:r>
                      <a:r>
                        <a:rPr lang="en-US" sz="1400" baseline="0" dirty="0"/>
                        <a:t> Lock Register 2</a:t>
                      </a:r>
                      <a:endParaRPr lang="en-US" sz="1400" dirty="0"/>
                    </a:p>
                  </a:txBody>
                  <a:tcPr/>
                </a:tc>
                <a:tc>
                  <a:txBody>
                    <a:bodyPr/>
                    <a:lstStyle/>
                    <a:p>
                      <a:pPr algn="ctr"/>
                      <a:r>
                        <a:rPr lang="en-US" sz="1400" dirty="0">
                          <a:solidFill>
                            <a:srgbClr val="00B050"/>
                          </a:solidFill>
                        </a:rPr>
                        <a:t>✓</a:t>
                      </a:r>
                      <a:endParaRPr lang="en-US" sz="1400" dirty="0"/>
                    </a:p>
                  </a:txBody>
                  <a:tcPr/>
                </a:tc>
                <a:tc>
                  <a:txBody>
                    <a:bodyPr/>
                    <a:lstStyle/>
                    <a:p>
                      <a:pPr algn="ctr"/>
                      <a:r>
                        <a:rPr lang="en-US" sz="1400" dirty="0"/>
                        <a:t>-</a:t>
                      </a:r>
                    </a:p>
                  </a:txBody>
                  <a:tcPr/>
                </a:tc>
                <a:tc>
                  <a:txBody>
                    <a:bodyPr/>
                    <a:lstStyle/>
                    <a:p>
                      <a:pPr algn="ctr"/>
                      <a:endParaRPr lang="en-US" sz="1400"/>
                    </a:p>
                  </a:txBody>
                  <a:tcPr/>
                </a:tc>
                <a:extLst>
                  <a:ext uri="{0D108BD9-81ED-4DB2-BD59-A6C34878D82A}">
                    <a16:rowId xmlns:a16="http://schemas.microsoft.com/office/drawing/2014/main" val="10010"/>
                  </a:ext>
                </a:extLst>
              </a:tr>
              <a:tr h="370840">
                <a:tc>
                  <a:txBody>
                    <a:bodyPr/>
                    <a:lstStyle/>
                    <a:p>
                      <a:r>
                        <a:rPr lang="en-US" sz="1400" dirty="0"/>
                        <a:t>0x0018</a:t>
                      </a:r>
                    </a:p>
                  </a:txBody>
                  <a:tcPr/>
                </a:tc>
                <a:tc>
                  <a:txBody>
                    <a:bodyPr/>
                    <a:lstStyle/>
                    <a:p>
                      <a:pPr marL="0" marR="0" indent="0" algn="l" defTabSz="582061" rtl="0" eaLnBrk="1" fontAlgn="auto" latinLnBrk="0" hangingPunct="1">
                        <a:lnSpc>
                          <a:spcPct val="100000"/>
                        </a:lnSpc>
                        <a:spcBef>
                          <a:spcPts val="0"/>
                        </a:spcBef>
                        <a:spcAft>
                          <a:spcPts val="0"/>
                        </a:spcAft>
                        <a:buClrTx/>
                        <a:buSzTx/>
                        <a:buFontTx/>
                        <a:buNone/>
                        <a:tabLst/>
                        <a:defRPr/>
                      </a:pPr>
                      <a:r>
                        <a:rPr lang="en-US" sz="1400" dirty="0"/>
                        <a:t>DTU Test Register 1</a:t>
                      </a:r>
                    </a:p>
                  </a:txBody>
                  <a:tcPr/>
                </a:tc>
                <a:tc>
                  <a:txBody>
                    <a:bodyPr/>
                    <a:lstStyle/>
                    <a:p>
                      <a:pPr algn="ctr"/>
                      <a:r>
                        <a:rPr lang="en-US" sz="1400" dirty="0"/>
                        <a:t>-</a:t>
                      </a:r>
                    </a:p>
                  </a:txBody>
                  <a:tcPr/>
                </a:tc>
                <a:tc>
                  <a:txBody>
                    <a:bodyPr/>
                    <a:lstStyle/>
                    <a:p>
                      <a:pPr algn="ctr"/>
                      <a:r>
                        <a:rPr lang="en-US" sz="1400" dirty="0"/>
                        <a:t>-</a:t>
                      </a:r>
                    </a:p>
                  </a:txBody>
                  <a:tcPr/>
                </a:tc>
                <a:tc>
                  <a:txBody>
                    <a:bodyPr/>
                    <a:lstStyle/>
                    <a:p>
                      <a:pPr algn="ctr"/>
                      <a:endParaRPr lang="en-US" sz="1400"/>
                    </a:p>
                  </a:txBody>
                  <a:tcPr/>
                </a:tc>
                <a:extLst>
                  <a:ext uri="{0D108BD9-81ED-4DB2-BD59-A6C34878D82A}">
                    <a16:rowId xmlns:a16="http://schemas.microsoft.com/office/drawing/2014/main" val="10011"/>
                  </a:ext>
                </a:extLst>
              </a:tr>
              <a:tr h="370840">
                <a:tc>
                  <a:txBody>
                    <a:bodyPr/>
                    <a:lstStyle/>
                    <a:p>
                      <a:r>
                        <a:rPr lang="en-US" sz="1400" dirty="0"/>
                        <a:t>0x0019</a:t>
                      </a:r>
                    </a:p>
                  </a:txBody>
                  <a:tcPr/>
                </a:tc>
                <a:tc>
                  <a:txBody>
                    <a:bodyPr/>
                    <a:lstStyle/>
                    <a:p>
                      <a:pPr marL="0" marR="0" indent="0" algn="l" defTabSz="582061" rtl="0" eaLnBrk="1" fontAlgn="auto" latinLnBrk="0" hangingPunct="1">
                        <a:lnSpc>
                          <a:spcPct val="100000"/>
                        </a:lnSpc>
                        <a:spcBef>
                          <a:spcPts val="0"/>
                        </a:spcBef>
                        <a:spcAft>
                          <a:spcPts val="0"/>
                        </a:spcAft>
                        <a:buClrTx/>
                        <a:buSzTx/>
                        <a:buFontTx/>
                        <a:buNone/>
                        <a:tabLst/>
                        <a:defRPr/>
                      </a:pPr>
                      <a:r>
                        <a:rPr lang="en-US" sz="1400" dirty="0"/>
                        <a:t>DTU Test Register 2</a:t>
                      </a:r>
                    </a:p>
                  </a:txBody>
                  <a:tcPr/>
                </a:tc>
                <a:tc>
                  <a:txBody>
                    <a:bodyPr/>
                    <a:lstStyle/>
                    <a:p>
                      <a:pPr algn="ctr"/>
                      <a:r>
                        <a:rPr lang="en-US" sz="1400" dirty="0">
                          <a:solidFill>
                            <a:schemeClr val="tx1">
                              <a:lumMod val="85000"/>
                              <a:lumOff val="15000"/>
                            </a:schemeClr>
                          </a:solidFill>
                        </a:rPr>
                        <a:t>-</a:t>
                      </a:r>
                    </a:p>
                  </a:txBody>
                  <a:tcPr/>
                </a:tc>
                <a:tc>
                  <a:txBody>
                    <a:bodyPr/>
                    <a:lstStyle/>
                    <a:p>
                      <a:pPr algn="ctr"/>
                      <a:r>
                        <a:rPr lang="en-US" sz="1400" dirty="0"/>
                        <a:t>-</a:t>
                      </a:r>
                    </a:p>
                  </a:txBody>
                  <a:tcPr/>
                </a:tc>
                <a:tc>
                  <a:txBody>
                    <a:bodyPr/>
                    <a:lstStyle/>
                    <a:p>
                      <a:pPr algn="ctr"/>
                      <a:endParaRPr lang="en-US" sz="1400"/>
                    </a:p>
                  </a:txBody>
                  <a:tcPr/>
                </a:tc>
                <a:extLst>
                  <a:ext uri="{0D108BD9-81ED-4DB2-BD59-A6C34878D82A}">
                    <a16:rowId xmlns:a16="http://schemas.microsoft.com/office/drawing/2014/main" val="10012"/>
                  </a:ext>
                </a:extLst>
              </a:tr>
              <a:tr h="370840">
                <a:tc>
                  <a:txBody>
                    <a:bodyPr/>
                    <a:lstStyle/>
                    <a:p>
                      <a:r>
                        <a:rPr lang="en-US" sz="1400" dirty="0"/>
                        <a:t>0x001A</a:t>
                      </a:r>
                    </a:p>
                  </a:txBody>
                  <a:tcPr/>
                </a:tc>
                <a:tc>
                  <a:txBody>
                    <a:bodyPr/>
                    <a:lstStyle/>
                    <a:p>
                      <a:pPr marL="0" marR="0" indent="0" algn="l" defTabSz="582061" rtl="0" eaLnBrk="1" fontAlgn="auto" latinLnBrk="0" hangingPunct="1">
                        <a:lnSpc>
                          <a:spcPct val="100000"/>
                        </a:lnSpc>
                        <a:spcBef>
                          <a:spcPts val="0"/>
                        </a:spcBef>
                        <a:spcAft>
                          <a:spcPts val="0"/>
                        </a:spcAft>
                        <a:buClrTx/>
                        <a:buSzTx/>
                        <a:buFontTx/>
                        <a:buNone/>
                        <a:tabLst/>
                        <a:defRPr/>
                      </a:pPr>
                      <a:r>
                        <a:rPr lang="en-US" sz="1400" dirty="0"/>
                        <a:t>DTU Test Register 3</a:t>
                      </a:r>
                    </a:p>
                  </a:txBody>
                  <a:tcPr/>
                </a:tc>
                <a:tc>
                  <a:txBody>
                    <a:bodyPr/>
                    <a:lstStyle/>
                    <a:p>
                      <a:pPr algn="ctr"/>
                      <a:r>
                        <a:rPr lang="en-US" sz="1400" dirty="0">
                          <a:solidFill>
                            <a:schemeClr val="tx1">
                              <a:lumMod val="85000"/>
                              <a:lumOff val="15000"/>
                            </a:schemeClr>
                          </a:solidFill>
                        </a:rPr>
                        <a:t>-</a:t>
                      </a:r>
                    </a:p>
                  </a:txBody>
                  <a:tcPr/>
                </a:tc>
                <a:tc>
                  <a:txBody>
                    <a:bodyPr/>
                    <a:lstStyle/>
                    <a:p>
                      <a:pPr algn="ctr"/>
                      <a:r>
                        <a:rPr lang="en-US" sz="1400" dirty="0"/>
                        <a:t>-</a:t>
                      </a:r>
                    </a:p>
                  </a:txBody>
                  <a:tcPr/>
                </a:tc>
                <a:tc>
                  <a:txBody>
                    <a:bodyPr/>
                    <a:lstStyle/>
                    <a:p>
                      <a:pPr algn="ctr"/>
                      <a:endParaRPr lang="en-US" sz="1400"/>
                    </a:p>
                  </a:txBody>
                  <a:tcPr/>
                </a:tc>
                <a:extLst>
                  <a:ext uri="{0D108BD9-81ED-4DB2-BD59-A6C34878D82A}">
                    <a16:rowId xmlns:a16="http://schemas.microsoft.com/office/drawing/2014/main" val="10013"/>
                  </a:ext>
                </a:extLst>
              </a:tr>
              <a:tr h="370840">
                <a:tc>
                  <a:txBody>
                    <a:bodyPr/>
                    <a:lstStyle/>
                    <a:p>
                      <a:r>
                        <a:rPr lang="en-US" sz="1400" dirty="0"/>
                        <a:t>0x001B</a:t>
                      </a:r>
                    </a:p>
                  </a:txBody>
                  <a:tcPr/>
                </a:tc>
                <a:tc>
                  <a:txBody>
                    <a:bodyPr/>
                    <a:lstStyle/>
                    <a:p>
                      <a:pPr marL="0" marR="0" indent="0" algn="l" defTabSz="582061" rtl="0" eaLnBrk="1" fontAlgn="auto" latinLnBrk="0" hangingPunct="1">
                        <a:lnSpc>
                          <a:spcPct val="100000"/>
                        </a:lnSpc>
                        <a:spcBef>
                          <a:spcPts val="0"/>
                        </a:spcBef>
                        <a:spcAft>
                          <a:spcPts val="0"/>
                        </a:spcAft>
                        <a:buClrTx/>
                        <a:buSzTx/>
                        <a:buFontTx/>
                        <a:buNone/>
                        <a:tabLst/>
                        <a:defRPr/>
                      </a:pPr>
                      <a:r>
                        <a:rPr lang="en-US" sz="1400" dirty="0"/>
                        <a:t>BUSY min width</a:t>
                      </a:r>
                    </a:p>
                  </a:txBody>
                  <a:tcPr/>
                </a:tc>
                <a:tc>
                  <a:txBody>
                    <a:bodyPr/>
                    <a:lstStyle/>
                    <a:p>
                      <a:pPr algn="ctr"/>
                      <a:r>
                        <a:rPr lang="en-US" sz="1400" dirty="0">
                          <a:solidFill>
                            <a:srgbClr val="00B050"/>
                          </a:solidFill>
                        </a:rPr>
                        <a:t>✓</a:t>
                      </a:r>
                      <a:endParaRPr lang="en-US" sz="1400" dirty="0"/>
                    </a:p>
                  </a:txBody>
                  <a:tcPr/>
                </a:tc>
                <a:tc>
                  <a:txBody>
                    <a:bodyPr/>
                    <a:lstStyle/>
                    <a:p>
                      <a:pPr algn="ctr"/>
                      <a:r>
                        <a:rPr lang="en-US" sz="1400" dirty="0"/>
                        <a:t>-</a:t>
                      </a:r>
                    </a:p>
                  </a:txBody>
                  <a:tcPr/>
                </a:tc>
                <a:tc>
                  <a:txBody>
                    <a:bodyPr/>
                    <a:lstStyle/>
                    <a:p>
                      <a:pPr algn="ctr"/>
                      <a:endParaRPr lang="en-US" sz="1400" dirty="0"/>
                    </a:p>
                  </a:txBody>
                  <a:tcPr/>
                </a:tc>
                <a:extLst>
                  <a:ext uri="{0D108BD9-81ED-4DB2-BD59-A6C34878D82A}">
                    <a16:rowId xmlns:a16="http://schemas.microsoft.com/office/drawing/2014/main" val="10014"/>
                  </a:ext>
                </a:extLst>
              </a:tr>
            </a:tbl>
          </a:graphicData>
        </a:graphic>
      </p:graphicFrame>
    </p:spTree>
    <p:extLst>
      <p:ext uri="{BB962C8B-B14F-4D97-AF65-F5344CB8AC3E}">
        <p14:creationId xmlns:p14="http://schemas.microsoft.com/office/powerpoint/2010/main" val="5562839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4"/>
          <p:cNvSpPr txBox="1">
            <a:spLocks noChangeArrowheads="1"/>
          </p:cNvSpPr>
          <p:nvPr/>
        </p:nvSpPr>
        <p:spPr bwMode="auto">
          <a:xfrm>
            <a:off x="288001" y="93600"/>
            <a:ext cx="3764300" cy="523220"/>
          </a:xfrm>
          <a:prstGeom prst="rect">
            <a:avLst/>
          </a:prstGeom>
          <a:noFill/>
          <a:ln>
            <a:noFill/>
          </a:ln>
        </p:spPr>
        <p:txBody>
          <a:bodyPr wrap="none">
            <a:spAutoFit/>
          </a:bodyPr>
          <a:lstStyle>
            <a:lvl1pPr eaLnBrk="0" hangingPunct="0">
              <a:defRPr sz="1200" b="1">
                <a:solidFill>
                  <a:schemeClr val="tx1"/>
                </a:solidFill>
                <a:latin typeface="Arial" charset="0"/>
                <a:ea typeface="ＭＳ Ｐゴシック" charset="0"/>
              </a:defRPr>
            </a:lvl1pPr>
            <a:lvl2pPr marL="742950" indent="-285750" eaLnBrk="0" hangingPunct="0">
              <a:defRPr sz="1200" b="1">
                <a:solidFill>
                  <a:schemeClr val="tx1"/>
                </a:solidFill>
                <a:latin typeface="Arial" charset="0"/>
                <a:ea typeface="ＭＳ Ｐゴシック" charset="0"/>
              </a:defRPr>
            </a:lvl2pPr>
            <a:lvl3pPr marL="1143000" indent="-228600" eaLnBrk="0" hangingPunct="0">
              <a:defRPr sz="1200" b="1">
                <a:solidFill>
                  <a:schemeClr val="tx1"/>
                </a:solidFill>
                <a:latin typeface="Arial" charset="0"/>
                <a:ea typeface="ＭＳ Ｐゴシック" charset="0"/>
              </a:defRPr>
            </a:lvl3pPr>
            <a:lvl4pPr marL="1600200" indent="-228600" eaLnBrk="0" hangingPunct="0">
              <a:defRPr sz="1200" b="1">
                <a:solidFill>
                  <a:schemeClr val="tx1"/>
                </a:solidFill>
                <a:latin typeface="Arial" charset="0"/>
                <a:ea typeface="ＭＳ Ｐゴシック" charset="0"/>
              </a:defRPr>
            </a:lvl4pPr>
            <a:lvl5pPr marL="2057400" indent="-228600" eaLnBrk="0" hangingPunct="0">
              <a:defRPr sz="1200" b="1">
                <a:solidFill>
                  <a:schemeClr val="tx1"/>
                </a:solidFill>
                <a:latin typeface="Arial" charset="0"/>
                <a:ea typeface="ＭＳ Ｐゴシック" charset="0"/>
              </a:defRPr>
            </a:lvl5pPr>
            <a:lvl6pPr marL="2514600" indent="-228600" eaLnBrk="0" fontAlgn="base" hangingPunct="0">
              <a:spcBef>
                <a:spcPct val="0"/>
              </a:spcBef>
              <a:spcAft>
                <a:spcPct val="0"/>
              </a:spcAft>
              <a:defRPr sz="1200" b="1">
                <a:solidFill>
                  <a:schemeClr val="tx1"/>
                </a:solidFill>
                <a:latin typeface="Arial" charset="0"/>
                <a:ea typeface="ＭＳ Ｐゴシック" charset="0"/>
              </a:defRPr>
            </a:lvl6pPr>
            <a:lvl7pPr marL="2971800" indent="-228600" eaLnBrk="0" fontAlgn="base" hangingPunct="0">
              <a:spcBef>
                <a:spcPct val="0"/>
              </a:spcBef>
              <a:spcAft>
                <a:spcPct val="0"/>
              </a:spcAft>
              <a:defRPr sz="1200" b="1">
                <a:solidFill>
                  <a:schemeClr val="tx1"/>
                </a:solidFill>
                <a:latin typeface="Arial" charset="0"/>
                <a:ea typeface="ＭＳ Ｐゴシック" charset="0"/>
              </a:defRPr>
            </a:lvl7pPr>
            <a:lvl8pPr marL="3429000" indent="-228600" eaLnBrk="0" fontAlgn="base" hangingPunct="0">
              <a:spcBef>
                <a:spcPct val="0"/>
              </a:spcBef>
              <a:spcAft>
                <a:spcPct val="0"/>
              </a:spcAft>
              <a:defRPr sz="1200" b="1">
                <a:solidFill>
                  <a:schemeClr val="tx1"/>
                </a:solidFill>
                <a:latin typeface="Arial" charset="0"/>
                <a:ea typeface="ＭＳ Ｐゴシック" charset="0"/>
              </a:defRPr>
            </a:lvl8pPr>
            <a:lvl9pPr marL="3886200" indent="-228600" eaLnBrk="0" fontAlgn="base" hangingPunct="0">
              <a:spcBef>
                <a:spcPct val="0"/>
              </a:spcBef>
              <a:spcAft>
                <a:spcPct val="0"/>
              </a:spcAft>
              <a:defRPr sz="1200" b="1">
                <a:solidFill>
                  <a:schemeClr val="tx1"/>
                </a:solidFill>
                <a:latin typeface="Arial" charset="0"/>
                <a:ea typeface="ＭＳ Ｐゴシック" charset="0"/>
              </a:defRPr>
            </a:lvl9pPr>
          </a:lstStyle>
          <a:p>
            <a:r>
              <a:rPr lang="en-US" sz="2800" b="0" dirty="0">
                <a:solidFill>
                  <a:srgbClr val="4F81BD"/>
                </a:solidFill>
                <a:latin typeface="Calibri" charset="0"/>
                <a:cs typeface="Calibri" charset="0"/>
              </a:rPr>
              <a:t>ALPIDE Control Registers</a:t>
            </a:r>
          </a:p>
        </p:txBody>
      </p:sp>
      <p:sp>
        <p:nvSpPr>
          <p:cNvPr id="4" name="Date Placeholder 3"/>
          <p:cNvSpPr>
            <a:spLocks noGrp="1"/>
          </p:cNvSpPr>
          <p:nvPr>
            <p:ph type="dt" sz="half" idx="10"/>
          </p:nvPr>
        </p:nvSpPr>
        <p:spPr/>
        <p:txBody>
          <a:bodyPr/>
          <a:lstStyle/>
          <a:p>
            <a:fld id="{B2A5CEA0-3A74-DA47-9DC4-3218378DC22F}" type="datetime1">
              <a:rPr lang="en-US" smtClean="0"/>
              <a:t>1/29/19</a:t>
            </a:fld>
            <a:endParaRPr lang="en-US" dirty="0"/>
          </a:p>
        </p:txBody>
      </p:sp>
      <p:sp>
        <p:nvSpPr>
          <p:cNvPr id="5" name="Slide Number Placeholder 4"/>
          <p:cNvSpPr>
            <a:spLocks noGrp="1"/>
          </p:cNvSpPr>
          <p:nvPr>
            <p:ph type="sldNum" sz="quarter" idx="12"/>
          </p:nvPr>
        </p:nvSpPr>
        <p:spPr/>
        <p:txBody>
          <a:bodyPr/>
          <a:lstStyle/>
          <a:p>
            <a:fld id="{B7F62631-D247-0E44-B808-5D23CBBA66F7}" type="slidenum">
              <a:rPr lang="en-US" smtClean="0"/>
              <a:t>31</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1090246859"/>
              </p:ext>
            </p:extLst>
          </p:nvPr>
        </p:nvGraphicFramePr>
        <p:xfrm>
          <a:off x="603012" y="748947"/>
          <a:ext cx="10284064" cy="5928360"/>
        </p:xfrm>
        <a:graphic>
          <a:graphicData uri="http://schemas.openxmlformats.org/drawingml/2006/table">
            <a:tbl>
              <a:tblPr firstRow="1" bandRow="1">
                <a:tableStyleId>{5C22544A-7EE6-4342-B048-85BDC9FD1C3A}</a:tableStyleId>
              </a:tblPr>
              <a:tblGrid>
                <a:gridCol w="1197213">
                  <a:extLst>
                    <a:ext uri="{9D8B030D-6E8A-4147-A177-3AD203B41FA5}">
                      <a16:colId xmlns:a16="http://schemas.microsoft.com/office/drawing/2014/main" val="20000"/>
                    </a:ext>
                  </a:extLst>
                </a:gridCol>
                <a:gridCol w="3919784">
                  <a:extLst>
                    <a:ext uri="{9D8B030D-6E8A-4147-A177-3AD203B41FA5}">
                      <a16:colId xmlns:a16="http://schemas.microsoft.com/office/drawing/2014/main" val="20001"/>
                    </a:ext>
                  </a:extLst>
                </a:gridCol>
                <a:gridCol w="1738231">
                  <a:extLst>
                    <a:ext uri="{9D8B030D-6E8A-4147-A177-3AD203B41FA5}">
                      <a16:colId xmlns:a16="http://schemas.microsoft.com/office/drawing/2014/main" val="20002"/>
                    </a:ext>
                  </a:extLst>
                </a:gridCol>
                <a:gridCol w="1714418">
                  <a:extLst>
                    <a:ext uri="{9D8B030D-6E8A-4147-A177-3AD203B41FA5}">
                      <a16:colId xmlns:a16="http://schemas.microsoft.com/office/drawing/2014/main" val="20003"/>
                    </a:ext>
                  </a:extLst>
                </a:gridCol>
                <a:gridCol w="1714418">
                  <a:extLst>
                    <a:ext uri="{9D8B030D-6E8A-4147-A177-3AD203B41FA5}">
                      <a16:colId xmlns:a16="http://schemas.microsoft.com/office/drawing/2014/main" val="20004"/>
                    </a:ext>
                  </a:extLst>
                </a:gridCol>
              </a:tblGrid>
              <a:tr h="370840">
                <a:tc>
                  <a:txBody>
                    <a:bodyPr/>
                    <a:lstStyle/>
                    <a:p>
                      <a:r>
                        <a:rPr lang="en-US" dirty="0"/>
                        <a:t>Address</a:t>
                      </a:r>
                    </a:p>
                  </a:txBody>
                  <a:tcPr/>
                </a:tc>
                <a:tc>
                  <a:txBody>
                    <a:bodyPr/>
                    <a:lstStyle/>
                    <a:p>
                      <a:r>
                        <a:rPr lang="en-US" dirty="0"/>
                        <a:t>Register</a:t>
                      </a:r>
                    </a:p>
                  </a:txBody>
                  <a:tcPr/>
                </a:tc>
                <a:tc>
                  <a:txBody>
                    <a:bodyPr/>
                    <a:lstStyle/>
                    <a:p>
                      <a:pPr algn="ctr"/>
                      <a:r>
                        <a:rPr lang="en-US" dirty="0"/>
                        <a:t>Broadcast</a:t>
                      </a:r>
                    </a:p>
                  </a:txBody>
                  <a:tcPr/>
                </a:tc>
                <a:tc>
                  <a:txBody>
                    <a:bodyPr/>
                    <a:lstStyle/>
                    <a:p>
                      <a:pPr algn="ctr"/>
                      <a:r>
                        <a:rPr lang="en-US" dirty="0"/>
                        <a:t>Single cast</a:t>
                      </a:r>
                    </a:p>
                  </a:txBody>
                  <a:tcPr/>
                </a:tc>
                <a:tc>
                  <a:txBody>
                    <a:bodyPr/>
                    <a:lstStyle/>
                    <a:p>
                      <a:pPr algn="ctr"/>
                      <a:r>
                        <a:rPr lang="en-US" dirty="0"/>
                        <a:t>Monitor</a:t>
                      </a:r>
                    </a:p>
                  </a:txBody>
                  <a:tcPr/>
                </a:tc>
                <a:extLst>
                  <a:ext uri="{0D108BD9-81ED-4DB2-BD59-A6C34878D82A}">
                    <a16:rowId xmlns:a16="http://schemas.microsoft.com/office/drawing/2014/main" val="10000"/>
                  </a:ext>
                </a:extLst>
              </a:tr>
              <a:tr h="370840">
                <a:tc>
                  <a:txBody>
                    <a:bodyPr/>
                    <a:lstStyle/>
                    <a:p>
                      <a:r>
                        <a:rPr lang="en-US" sz="1400" dirty="0"/>
                        <a:t>0x0300</a:t>
                      </a:r>
                      <a:r>
                        <a:rPr lang="en-US" sz="1400" baseline="0" dirty="0"/>
                        <a:t> </a:t>
                      </a:r>
                      <a:r>
                        <a:rPr lang="mr-IN" sz="1400" baseline="0" dirty="0"/>
                        <a:t>–</a:t>
                      </a:r>
                      <a:r>
                        <a:rPr lang="en-US" sz="1400" baseline="0" dirty="0"/>
                        <a:t> 0xFB00</a:t>
                      </a:r>
                      <a:endParaRPr lang="en-US" sz="1400" dirty="0"/>
                    </a:p>
                  </a:txBody>
                  <a:tcPr/>
                </a:tc>
                <a:tc>
                  <a:txBody>
                    <a:bodyPr/>
                    <a:lstStyle/>
                    <a:p>
                      <a:r>
                        <a:rPr lang="en-US" sz="1400" dirty="0"/>
                        <a:t>Double Column Disable Register</a:t>
                      </a:r>
                    </a:p>
                  </a:txBody>
                  <a:tcPr/>
                </a:tc>
                <a:tc>
                  <a:txBody>
                    <a:bodyPr/>
                    <a:lstStyle/>
                    <a:p>
                      <a:pPr algn="ctr"/>
                      <a:r>
                        <a:rPr lang="en-US" sz="1400" dirty="0">
                          <a:solidFill>
                            <a:srgbClr val="00B050"/>
                          </a:solidFill>
                        </a:rPr>
                        <a:t>-</a:t>
                      </a:r>
                      <a:endParaRPr lang="en-US" sz="1400" dirty="0"/>
                    </a:p>
                  </a:txBody>
                  <a:tcPr/>
                </a:tc>
                <a:tc>
                  <a:txBody>
                    <a:bodyPr/>
                    <a:lstStyle/>
                    <a:p>
                      <a:pPr algn="ctr"/>
                      <a:r>
                        <a:rPr lang="en-US" sz="1400" dirty="0">
                          <a:solidFill>
                            <a:srgbClr val="00B050"/>
                          </a:solidFill>
                        </a:rPr>
                        <a:t>✓</a:t>
                      </a:r>
                      <a:br>
                        <a:rPr lang="en-US" sz="1400" dirty="0">
                          <a:solidFill>
                            <a:srgbClr val="00B050"/>
                          </a:solidFill>
                        </a:rPr>
                      </a:br>
                      <a:r>
                        <a:rPr lang="en-US" sz="1400" dirty="0">
                          <a:solidFill>
                            <a:srgbClr val="00B050"/>
                          </a:solidFill>
                        </a:rPr>
                        <a:t>(x 32)</a:t>
                      </a:r>
                      <a:endParaRPr lang="en-US" sz="1400" dirty="0"/>
                    </a:p>
                  </a:txBody>
                  <a:tcPr/>
                </a:tc>
                <a:tc>
                  <a:txBody>
                    <a:bodyPr/>
                    <a:lstStyle/>
                    <a:p>
                      <a:pPr algn="ctr"/>
                      <a:endParaRPr lang="en-US" sz="1400" dirty="0"/>
                    </a:p>
                  </a:txBody>
                  <a:tcPr/>
                </a:tc>
                <a:extLst>
                  <a:ext uri="{0D108BD9-81ED-4DB2-BD59-A6C34878D82A}">
                    <a16:rowId xmlns:a16="http://schemas.microsoft.com/office/drawing/2014/main" val="10001"/>
                  </a:ext>
                </a:extLst>
              </a:tr>
              <a:tr h="370840">
                <a:tc>
                  <a:txBody>
                    <a:bodyPr/>
                    <a:lstStyle/>
                    <a:p>
                      <a:r>
                        <a:rPr lang="en-US" sz="1400" dirty="0"/>
                        <a:t>0x0340</a:t>
                      </a:r>
                      <a:r>
                        <a:rPr lang="en-US" sz="1400" baseline="0" dirty="0"/>
                        <a:t> </a:t>
                      </a:r>
                      <a:r>
                        <a:rPr lang="mr-IN" sz="1400" baseline="0" dirty="0"/>
                        <a:t>–</a:t>
                      </a:r>
                      <a:endParaRPr lang="en-US" sz="1400" baseline="0" dirty="0"/>
                    </a:p>
                    <a:p>
                      <a:r>
                        <a:rPr lang="en-US" sz="1400" baseline="0" dirty="0"/>
                        <a:t>0xFB40</a:t>
                      </a:r>
                      <a:endParaRPr lang="en-US" sz="1400" dirty="0"/>
                    </a:p>
                  </a:txBody>
                  <a:tcPr/>
                </a:tc>
                <a:tc>
                  <a:txBody>
                    <a:bodyPr/>
                    <a:lstStyle/>
                    <a:p>
                      <a:r>
                        <a:rPr lang="en-US" sz="1400" dirty="0"/>
                        <a:t>Region</a:t>
                      </a:r>
                      <a:r>
                        <a:rPr lang="en-US" sz="1400" baseline="0" dirty="0"/>
                        <a:t> Status Register</a:t>
                      </a:r>
                      <a:endParaRPr lang="en-US" sz="1400" dirty="0"/>
                    </a:p>
                  </a:txBody>
                  <a:tcPr/>
                </a:tc>
                <a:tc>
                  <a:txBody>
                    <a:bodyPr/>
                    <a:lstStyle/>
                    <a:p>
                      <a:pPr marL="0" marR="0" indent="0" algn="ctr" defTabSz="582061" rtl="0" eaLnBrk="1" fontAlgn="auto" latinLnBrk="0" hangingPunct="1">
                        <a:lnSpc>
                          <a:spcPct val="100000"/>
                        </a:lnSpc>
                        <a:spcBef>
                          <a:spcPts val="0"/>
                        </a:spcBef>
                        <a:spcAft>
                          <a:spcPts val="0"/>
                        </a:spcAft>
                        <a:buClrTx/>
                        <a:buSzTx/>
                        <a:buFontTx/>
                        <a:buNone/>
                        <a:tabLst/>
                        <a:defRPr/>
                      </a:pPr>
                      <a:r>
                        <a:rPr lang="en-US" sz="1400" dirty="0">
                          <a:solidFill>
                            <a:srgbClr val="00B050"/>
                          </a:solidFill>
                        </a:rPr>
                        <a:t>-</a:t>
                      </a:r>
                    </a:p>
                  </a:txBody>
                  <a:tcPr/>
                </a:tc>
                <a:tc>
                  <a:txBody>
                    <a:bodyPr/>
                    <a:lstStyle/>
                    <a:p>
                      <a:pPr algn="ctr"/>
                      <a:r>
                        <a:rPr lang="en-US" sz="1400" dirty="0">
                          <a:solidFill>
                            <a:srgbClr val="00B050"/>
                          </a:solidFill>
                        </a:rPr>
                        <a:t>-</a:t>
                      </a:r>
                      <a:endParaRPr lang="en-US" sz="1400" dirty="0"/>
                    </a:p>
                  </a:txBody>
                  <a:tcPr/>
                </a:tc>
                <a:tc>
                  <a:txBody>
                    <a:bodyPr/>
                    <a:lstStyle/>
                    <a:p>
                      <a:pPr marL="0" marR="0" indent="0" algn="ctr" defTabSz="582061" rtl="0" eaLnBrk="1" fontAlgn="auto" latinLnBrk="0" hangingPunct="1">
                        <a:lnSpc>
                          <a:spcPct val="100000"/>
                        </a:lnSpc>
                        <a:spcBef>
                          <a:spcPts val="0"/>
                        </a:spcBef>
                        <a:spcAft>
                          <a:spcPts val="0"/>
                        </a:spcAft>
                        <a:buClrTx/>
                        <a:buSzTx/>
                        <a:buFontTx/>
                        <a:buNone/>
                        <a:tabLst/>
                        <a:defRPr/>
                      </a:pPr>
                      <a:r>
                        <a:rPr lang="en-US" sz="1400" dirty="0">
                          <a:solidFill>
                            <a:srgbClr val="00B050"/>
                          </a:solidFill>
                        </a:rPr>
                        <a:t>✓</a:t>
                      </a:r>
                      <a:br>
                        <a:rPr lang="en-US" sz="1400" dirty="0">
                          <a:solidFill>
                            <a:srgbClr val="00B050"/>
                          </a:solidFill>
                        </a:rPr>
                      </a:br>
                      <a:r>
                        <a:rPr lang="en-US" sz="1400" dirty="0">
                          <a:solidFill>
                            <a:srgbClr val="00B050"/>
                          </a:solidFill>
                        </a:rPr>
                        <a:t>(x 32)</a:t>
                      </a:r>
                      <a:endParaRPr lang="en-US" sz="1400" dirty="0"/>
                    </a:p>
                  </a:txBody>
                  <a:tcPr/>
                </a:tc>
                <a:extLst>
                  <a:ext uri="{0D108BD9-81ED-4DB2-BD59-A6C34878D82A}">
                    <a16:rowId xmlns:a16="http://schemas.microsoft.com/office/drawing/2014/main" val="10002"/>
                  </a:ext>
                </a:extLst>
              </a:tr>
              <a:tr h="370840">
                <a:tc>
                  <a:txBody>
                    <a:bodyPr/>
                    <a:lstStyle/>
                    <a:p>
                      <a:r>
                        <a:rPr lang="en-US" sz="1400" dirty="0"/>
                        <a:t>0x0600</a:t>
                      </a:r>
                    </a:p>
                  </a:txBody>
                  <a:tcPr/>
                </a:tc>
                <a:tc>
                  <a:txBody>
                    <a:bodyPr/>
                    <a:lstStyle/>
                    <a:p>
                      <a:r>
                        <a:rPr lang="en-US" sz="1400" dirty="0"/>
                        <a:t>Monitor and Override Register</a:t>
                      </a:r>
                    </a:p>
                  </a:txBody>
                  <a:tcPr/>
                </a:tc>
                <a:tc>
                  <a:txBody>
                    <a:bodyPr/>
                    <a:lstStyle/>
                    <a:p>
                      <a:pPr algn="ctr"/>
                      <a:r>
                        <a:rPr lang="en-US" sz="1400" dirty="0">
                          <a:solidFill>
                            <a:srgbClr val="00B050"/>
                          </a:solidFill>
                        </a:rPr>
                        <a:t>✓</a:t>
                      </a:r>
                      <a:endParaRPr lang="en-US" sz="1400" dirty="0"/>
                    </a:p>
                  </a:txBody>
                  <a:tcPr/>
                </a:tc>
                <a:tc>
                  <a:txBody>
                    <a:bodyPr/>
                    <a:lstStyle/>
                    <a:p>
                      <a:pPr marL="0" marR="0" indent="0" algn="ctr" defTabSz="582061" rtl="0" eaLnBrk="1" fontAlgn="auto" latinLnBrk="0" hangingPunct="1">
                        <a:lnSpc>
                          <a:spcPct val="100000"/>
                        </a:lnSpc>
                        <a:spcBef>
                          <a:spcPts val="0"/>
                        </a:spcBef>
                        <a:spcAft>
                          <a:spcPts val="0"/>
                        </a:spcAft>
                        <a:buClrTx/>
                        <a:buSzTx/>
                        <a:buFontTx/>
                        <a:buNone/>
                        <a:tabLst/>
                        <a:defRPr/>
                      </a:pPr>
                      <a:r>
                        <a:rPr lang="en-US" sz="1400" dirty="0">
                          <a:solidFill>
                            <a:srgbClr val="00B050"/>
                          </a:solidFill>
                        </a:rPr>
                        <a:t>-</a:t>
                      </a:r>
                    </a:p>
                  </a:txBody>
                  <a:tcPr/>
                </a:tc>
                <a:tc>
                  <a:txBody>
                    <a:bodyPr/>
                    <a:lstStyle/>
                    <a:p>
                      <a:pPr algn="ctr"/>
                      <a:endParaRPr lang="en-US" sz="1400" dirty="0">
                        <a:solidFill>
                          <a:srgbClr val="00B050"/>
                        </a:solidFill>
                      </a:endParaRPr>
                    </a:p>
                  </a:txBody>
                  <a:tcPr/>
                </a:tc>
                <a:extLst>
                  <a:ext uri="{0D108BD9-81ED-4DB2-BD59-A6C34878D82A}">
                    <a16:rowId xmlns:a16="http://schemas.microsoft.com/office/drawing/2014/main" val="10003"/>
                  </a:ext>
                </a:extLst>
              </a:tr>
              <a:tr h="370840">
                <a:tc>
                  <a:txBody>
                    <a:bodyPr/>
                    <a:lstStyle/>
                    <a:p>
                      <a:r>
                        <a:rPr lang="en-US" sz="1400" dirty="0"/>
                        <a:t>0x0601</a:t>
                      </a:r>
                    </a:p>
                  </a:txBody>
                  <a:tcPr/>
                </a:tc>
                <a:tc>
                  <a:txBody>
                    <a:bodyPr/>
                    <a:lstStyle/>
                    <a:p>
                      <a:r>
                        <a:rPr lang="en-US" sz="1400" dirty="0"/>
                        <a:t>VRESETP</a:t>
                      </a:r>
                    </a:p>
                  </a:txBody>
                  <a:tcPr/>
                </a:tc>
                <a:tc>
                  <a:txBody>
                    <a:bodyPr/>
                    <a:lstStyle/>
                    <a:p>
                      <a:pPr algn="ctr"/>
                      <a:r>
                        <a:rPr lang="en-US" sz="1400" dirty="0"/>
                        <a:t>-</a:t>
                      </a:r>
                    </a:p>
                  </a:txBody>
                  <a:tcPr/>
                </a:tc>
                <a:tc>
                  <a:txBody>
                    <a:bodyPr/>
                    <a:lstStyle/>
                    <a:p>
                      <a:pPr marL="0" marR="0" indent="0" algn="ctr" defTabSz="582061" rtl="0" eaLnBrk="1" fontAlgn="auto" latinLnBrk="0" hangingPunct="1">
                        <a:lnSpc>
                          <a:spcPct val="100000"/>
                        </a:lnSpc>
                        <a:spcBef>
                          <a:spcPts val="0"/>
                        </a:spcBef>
                        <a:spcAft>
                          <a:spcPts val="0"/>
                        </a:spcAft>
                        <a:buClrTx/>
                        <a:buSzTx/>
                        <a:buFontTx/>
                        <a:buNone/>
                        <a:tabLst/>
                        <a:defRPr/>
                      </a:pPr>
                      <a:r>
                        <a:rPr lang="en-US" sz="1400" dirty="0">
                          <a:solidFill>
                            <a:schemeClr val="tx1">
                              <a:lumMod val="85000"/>
                              <a:lumOff val="15000"/>
                            </a:schemeClr>
                          </a:solidFill>
                        </a:rPr>
                        <a:t>-</a:t>
                      </a:r>
                    </a:p>
                  </a:txBody>
                  <a:tcPr/>
                </a:tc>
                <a:tc>
                  <a:txBody>
                    <a:bodyPr/>
                    <a:lstStyle/>
                    <a:p>
                      <a:pPr marL="0" marR="0" indent="0" algn="ctr" defTabSz="582061" rtl="0" eaLnBrk="1" fontAlgn="auto" latinLnBrk="0" hangingPunct="1">
                        <a:lnSpc>
                          <a:spcPct val="100000"/>
                        </a:lnSpc>
                        <a:spcBef>
                          <a:spcPts val="0"/>
                        </a:spcBef>
                        <a:spcAft>
                          <a:spcPts val="0"/>
                        </a:spcAft>
                        <a:buClrTx/>
                        <a:buSzTx/>
                        <a:buFontTx/>
                        <a:buNone/>
                        <a:tabLst/>
                        <a:defRPr/>
                      </a:pPr>
                      <a:endParaRPr lang="en-US" sz="1400" dirty="0">
                        <a:solidFill>
                          <a:srgbClr val="00B050"/>
                        </a:solidFill>
                      </a:endParaRPr>
                    </a:p>
                  </a:txBody>
                  <a:tcPr/>
                </a:tc>
                <a:extLst>
                  <a:ext uri="{0D108BD9-81ED-4DB2-BD59-A6C34878D82A}">
                    <a16:rowId xmlns:a16="http://schemas.microsoft.com/office/drawing/2014/main" val="10004"/>
                  </a:ext>
                </a:extLst>
              </a:tr>
              <a:tr h="370840">
                <a:tc>
                  <a:txBody>
                    <a:bodyPr/>
                    <a:lstStyle/>
                    <a:p>
                      <a:r>
                        <a:rPr lang="en-US" sz="1400" dirty="0"/>
                        <a:t>0x0602</a:t>
                      </a:r>
                    </a:p>
                  </a:txBody>
                  <a:tcPr/>
                </a:tc>
                <a:tc>
                  <a:txBody>
                    <a:bodyPr/>
                    <a:lstStyle/>
                    <a:p>
                      <a:r>
                        <a:rPr lang="en-US" sz="1400" dirty="0"/>
                        <a:t>VRESETD</a:t>
                      </a:r>
                    </a:p>
                  </a:txBody>
                  <a:tcPr/>
                </a:tc>
                <a:tc>
                  <a:txBody>
                    <a:bodyPr/>
                    <a:lstStyle/>
                    <a:p>
                      <a:pPr algn="ctr"/>
                      <a:r>
                        <a:rPr lang="en-US" sz="1400" dirty="0">
                          <a:solidFill>
                            <a:srgbClr val="00B050"/>
                          </a:solidFill>
                        </a:rPr>
                        <a:t>✓</a:t>
                      </a:r>
                      <a:endParaRPr lang="en-US" sz="1400" dirty="0"/>
                    </a:p>
                  </a:txBody>
                  <a:tcPr/>
                </a:tc>
                <a:tc>
                  <a:txBody>
                    <a:bodyPr/>
                    <a:lstStyle/>
                    <a:p>
                      <a:pPr algn="ctr"/>
                      <a:r>
                        <a:rPr lang="en-US" sz="1400" dirty="0"/>
                        <a:t>-</a:t>
                      </a:r>
                    </a:p>
                  </a:txBody>
                  <a:tcPr/>
                </a:tc>
                <a:tc>
                  <a:txBody>
                    <a:bodyPr/>
                    <a:lstStyle/>
                    <a:p>
                      <a:pPr algn="ctr"/>
                      <a:endParaRPr lang="en-US" sz="1400"/>
                    </a:p>
                  </a:txBody>
                  <a:tcPr/>
                </a:tc>
                <a:extLst>
                  <a:ext uri="{0D108BD9-81ED-4DB2-BD59-A6C34878D82A}">
                    <a16:rowId xmlns:a16="http://schemas.microsoft.com/office/drawing/2014/main" val="10005"/>
                  </a:ext>
                </a:extLst>
              </a:tr>
              <a:tr h="370840">
                <a:tc>
                  <a:txBody>
                    <a:bodyPr/>
                    <a:lstStyle/>
                    <a:p>
                      <a:r>
                        <a:rPr lang="en-US" sz="1400" dirty="0"/>
                        <a:t>0x0603</a:t>
                      </a:r>
                    </a:p>
                  </a:txBody>
                  <a:tcPr/>
                </a:tc>
                <a:tc>
                  <a:txBody>
                    <a:bodyPr/>
                    <a:lstStyle/>
                    <a:p>
                      <a:r>
                        <a:rPr lang="en-US" sz="1400" dirty="0"/>
                        <a:t>VCASP</a:t>
                      </a:r>
                    </a:p>
                  </a:txBody>
                  <a:tcPr/>
                </a:tc>
                <a:tc>
                  <a:txBody>
                    <a:bodyPr/>
                    <a:lstStyle/>
                    <a:p>
                      <a:pPr algn="ctr"/>
                      <a:r>
                        <a:rPr lang="en-US" sz="1400" dirty="0">
                          <a:solidFill>
                            <a:srgbClr val="00B050"/>
                          </a:solidFill>
                        </a:rPr>
                        <a:t>✓</a:t>
                      </a:r>
                      <a:endParaRPr lang="en-US" sz="1400" dirty="0"/>
                    </a:p>
                  </a:txBody>
                  <a:tcPr/>
                </a:tc>
                <a:tc>
                  <a:txBody>
                    <a:bodyPr/>
                    <a:lstStyle/>
                    <a:p>
                      <a:pPr algn="ctr"/>
                      <a:r>
                        <a:rPr lang="en-US" sz="1400" dirty="0"/>
                        <a:t>-</a:t>
                      </a:r>
                    </a:p>
                  </a:txBody>
                  <a:tcPr/>
                </a:tc>
                <a:tc>
                  <a:txBody>
                    <a:bodyPr/>
                    <a:lstStyle/>
                    <a:p>
                      <a:pPr algn="ctr"/>
                      <a:endParaRPr lang="en-US" sz="1400"/>
                    </a:p>
                  </a:txBody>
                  <a:tcPr/>
                </a:tc>
                <a:extLst>
                  <a:ext uri="{0D108BD9-81ED-4DB2-BD59-A6C34878D82A}">
                    <a16:rowId xmlns:a16="http://schemas.microsoft.com/office/drawing/2014/main" val="10006"/>
                  </a:ext>
                </a:extLst>
              </a:tr>
              <a:tr h="370840">
                <a:tc>
                  <a:txBody>
                    <a:bodyPr/>
                    <a:lstStyle/>
                    <a:p>
                      <a:r>
                        <a:rPr lang="en-US" sz="1400" dirty="0"/>
                        <a:t>0x0604</a:t>
                      </a:r>
                    </a:p>
                  </a:txBody>
                  <a:tcPr/>
                </a:tc>
                <a:tc>
                  <a:txBody>
                    <a:bodyPr/>
                    <a:lstStyle/>
                    <a:p>
                      <a:pPr marL="0" marR="0" indent="0" algn="l" defTabSz="582061" rtl="0" eaLnBrk="1" fontAlgn="auto" latinLnBrk="0" hangingPunct="1">
                        <a:lnSpc>
                          <a:spcPct val="100000"/>
                        </a:lnSpc>
                        <a:spcBef>
                          <a:spcPts val="0"/>
                        </a:spcBef>
                        <a:spcAft>
                          <a:spcPts val="0"/>
                        </a:spcAft>
                        <a:buClrTx/>
                        <a:buSzTx/>
                        <a:buFontTx/>
                        <a:buNone/>
                        <a:tabLst/>
                        <a:defRPr/>
                      </a:pPr>
                      <a:r>
                        <a:rPr lang="en-US" sz="1400" dirty="0"/>
                        <a:t>VCASN</a:t>
                      </a:r>
                    </a:p>
                  </a:txBody>
                  <a:tcPr/>
                </a:tc>
                <a:tc>
                  <a:txBody>
                    <a:bodyPr/>
                    <a:lstStyle/>
                    <a:p>
                      <a:pPr algn="ctr"/>
                      <a:r>
                        <a:rPr lang="en-US" sz="1400" dirty="0">
                          <a:solidFill>
                            <a:srgbClr val="00B050"/>
                          </a:solidFill>
                        </a:rPr>
                        <a:t>-</a:t>
                      </a:r>
                      <a:endParaRPr lang="en-US" sz="1400" dirty="0"/>
                    </a:p>
                  </a:txBody>
                  <a:tcPr/>
                </a:tc>
                <a:tc>
                  <a:txBody>
                    <a:bodyPr/>
                    <a:lstStyle/>
                    <a:p>
                      <a:pPr marL="0" marR="0" indent="0" algn="ctr" defTabSz="582061" rtl="0" eaLnBrk="1" fontAlgn="auto" latinLnBrk="0" hangingPunct="1">
                        <a:lnSpc>
                          <a:spcPct val="100000"/>
                        </a:lnSpc>
                        <a:spcBef>
                          <a:spcPts val="0"/>
                        </a:spcBef>
                        <a:spcAft>
                          <a:spcPts val="0"/>
                        </a:spcAft>
                        <a:buClrTx/>
                        <a:buSzTx/>
                        <a:buFontTx/>
                        <a:buNone/>
                        <a:tabLst/>
                        <a:defRPr/>
                      </a:pPr>
                      <a:r>
                        <a:rPr lang="en-US" sz="1400" dirty="0">
                          <a:solidFill>
                            <a:srgbClr val="00B050"/>
                          </a:solidFill>
                        </a:rPr>
                        <a:t>✓</a:t>
                      </a:r>
                    </a:p>
                  </a:txBody>
                  <a:tcPr/>
                </a:tc>
                <a:tc>
                  <a:txBody>
                    <a:bodyPr/>
                    <a:lstStyle/>
                    <a:p>
                      <a:pPr algn="ctr"/>
                      <a:endParaRPr lang="en-US" sz="1400" dirty="0"/>
                    </a:p>
                  </a:txBody>
                  <a:tcPr/>
                </a:tc>
                <a:extLst>
                  <a:ext uri="{0D108BD9-81ED-4DB2-BD59-A6C34878D82A}">
                    <a16:rowId xmlns:a16="http://schemas.microsoft.com/office/drawing/2014/main" val="10007"/>
                  </a:ext>
                </a:extLst>
              </a:tr>
              <a:tr h="370840">
                <a:tc>
                  <a:txBody>
                    <a:bodyPr/>
                    <a:lstStyle/>
                    <a:p>
                      <a:r>
                        <a:rPr lang="en-US" sz="1400" dirty="0"/>
                        <a:t>0x0605</a:t>
                      </a:r>
                    </a:p>
                  </a:txBody>
                  <a:tcPr/>
                </a:tc>
                <a:tc>
                  <a:txBody>
                    <a:bodyPr/>
                    <a:lstStyle/>
                    <a:p>
                      <a:pPr marL="0" marR="0" indent="0" algn="l" defTabSz="582061" rtl="0" eaLnBrk="1" fontAlgn="auto" latinLnBrk="0" hangingPunct="1">
                        <a:lnSpc>
                          <a:spcPct val="100000"/>
                        </a:lnSpc>
                        <a:spcBef>
                          <a:spcPts val="0"/>
                        </a:spcBef>
                        <a:spcAft>
                          <a:spcPts val="0"/>
                        </a:spcAft>
                        <a:buClrTx/>
                        <a:buSzTx/>
                        <a:buFontTx/>
                        <a:buNone/>
                        <a:tabLst/>
                        <a:defRPr/>
                      </a:pPr>
                      <a:r>
                        <a:rPr lang="en-US" sz="1400" dirty="0"/>
                        <a:t>VPULSEH</a:t>
                      </a:r>
                    </a:p>
                  </a:txBody>
                  <a:tcPr/>
                </a:tc>
                <a:tc>
                  <a:txBody>
                    <a:bodyPr/>
                    <a:lstStyle/>
                    <a:p>
                      <a:pPr algn="ctr"/>
                      <a:r>
                        <a:rPr lang="en-US" sz="1400" dirty="0">
                          <a:solidFill>
                            <a:srgbClr val="00B050"/>
                          </a:solidFill>
                        </a:rPr>
                        <a:t>✓</a:t>
                      </a:r>
                      <a:endParaRPr lang="en-US" sz="1400" dirty="0"/>
                    </a:p>
                  </a:txBody>
                  <a:tcPr/>
                </a:tc>
                <a:tc>
                  <a:txBody>
                    <a:bodyPr/>
                    <a:lstStyle/>
                    <a:p>
                      <a:pPr marL="0" marR="0" indent="0" algn="ctr" defTabSz="582061" rtl="0" eaLnBrk="1" fontAlgn="auto" latinLnBrk="0" hangingPunct="1">
                        <a:lnSpc>
                          <a:spcPct val="100000"/>
                        </a:lnSpc>
                        <a:spcBef>
                          <a:spcPts val="0"/>
                        </a:spcBef>
                        <a:spcAft>
                          <a:spcPts val="0"/>
                        </a:spcAft>
                        <a:buClrTx/>
                        <a:buSzTx/>
                        <a:buFontTx/>
                        <a:buNone/>
                        <a:tabLst/>
                        <a:defRPr/>
                      </a:pPr>
                      <a:endParaRPr lang="en-US" sz="1400" dirty="0">
                        <a:solidFill>
                          <a:srgbClr val="00B050"/>
                        </a:solidFill>
                      </a:endParaRPr>
                    </a:p>
                  </a:txBody>
                  <a:tcPr/>
                </a:tc>
                <a:tc>
                  <a:txBody>
                    <a:bodyPr/>
                    <a:lstStyle/>
                    <a:p>
                      <a:pPr algn="ctr"/>
                      <a:endParaRPr lang="en-US" sz="1400"/>
                    </a:p>
                  </a:txBody>
                  <a:tcPr/>
                </a:tc>
                <a:extLst>
                  <a:ext uri="{0D108BD9-81ED-4DB2-BD59-A6C34878D82A}">
                    <a16:rowId xmlns:a16="http://schemas.microsoft.com/office/drawing/2014/main" val="10008"/>
                  </a:ext>
                </a:extLst>
              </a:tr>
              <a:tr h="370840">
                <a:tc>
                  <a:txBody>
                    <a:bodyPr/>
                    <a:lstStyle/>
                    <a:p>
                      <a:r>
                        <a:rPr lang="en-US" sz="1400" dirty="0"/>
                        <a:t>0x0606</a:t>
                      </a:r>
                    </a:p>
                  </a:txBody>
                  <a:tcPr/>
                </a:tc>
                <a:tc>
                  <a:txBody>
                    <a:bodyPr/>
                    <a:lstStyle/>
                    <a:p>
                      <a:r>
                        <a:rPr lang="en-US" sz="1400" dirty="0"/>
                        <a:t>VPULSEL</a:t>
                      </a:r>
                    </a:p>
                  </a:txBody>
                  <a:tcPr/>
                </a:tc>
                <a:tc>
                  <a:txBody>
                    <a:bodyPr/>
                    <a:lstStyle/>
                    <a:p>
                      <a:pPr algn="ctr"/>
                      <a:r>
                        <a:rPr lang="en-US" sz="1400" dirty="0">
                          <a:solidFill>
                            <a:srgbClr val="00B050"/>
                          </a:solidFill>
                        </a:rPr>
                        <a:t>✓</a:t>
                      </a:r>
                      <a:endParaRPr lang="en-US" sz="1400" dirty="0"/>
                    </a:p>
                  </a:txBody>
                  <a:tcPr/>
                </a:tc>
                <a:tc>
                  <a:txBody>
                    <a:bodyPr/>
                    <a:lstStyle/>
                    <a:p>
                      <a:pPr algn="ctr"/>
                      <a:r>
                        <a:rPr lang="en-US" sz="1400" dirty="0"/>
                        <a:t>-</a:t>
                      </a:r>
                    </a:p>
                  </a:txBody>
                  <a:tcPr/>
                </a:tc>
                <a:tc>
                  <a:txBody>
                    <a:bodyPr/>
                    <a:lstStyle/>
                    <a:p>
                      <a:pPr algn="ctr"/>
                      <a:endParaRPr lang="en-US" sz="1400"/>
                    </a:p>
                  </a:txBody>
                  <a:tcPr/>
                </a:tc>
                <a:extLst>
                  <a:ext uri="{0D108BD9-81ED-4DB2-BD59-A6C34878D82A}">
                    <a16:rowId xmlns:a16="http://schemas.microsoft.com/office/drawing/2014/main" val="10009"/>
                  </a:ext>
                </a:extLst>
              </a:tr>
              <a:tr h="370840">
                <a:tc>
                  <a:txBody>
                    <a:bodyPr/>
                    <a:lstStyle/>
                    <a:p>
                      <a:r>
                        <a:rPr lang="en-US" sz="1400" dirty="0"/>
                        <a:t>0x0607</a:t>
                      </a:r>
                    </a:p>
                  </a:txBody>
                  <a:tcPr/>
                </a:tc>
                <a:tc>
                  <a:txBody>
                    <a:bodyPr/>
                    <a:lstStyle/>
                    <a:p>
                      <a:r>
                        <a:rPr lang="en-US" sz="1400" dirty="0"/>
                        <a:t>VCASN2</a:t>
                      </a:r>
                    </a:p>
                  </a:txBody>
                  <a:tcPr/>
                </a:tc>
                <a:tc>
                  <a:txBody>
                    <a:bodyPr/>
                    <a:lstStyle/>
                    <a:p>
                      <a:pPr algn="ctr"/>
                      <a:r>
                        <a:rPr lang="en-US" sz="1400" dirty="0">
                          <a:solidFill>
                            <a:srgbClr val="00B050"/>
                          </a:solidFill>
                        </a:rPr>
                        <a:t>✓</a:t>
                      </a:r>
                      <a:endParaRPr lang="en-US" sz="1400" dirty="0"/>
                    </a:p>
                  </a:txBody>
                  <a:tcPr/>
                </a:tc>
                <a:tc>
                  <a:txBody>
                    <a:bodyPr/>
                    <a:lstStyle/>
                    <a:p>
                      <a:pPr algn="ctr"/>
                      <a:r>
                        <a:rPr lang="en-US" sz="1400" dirty="0"/>
                        <a:t>-</a:t>
                      </a:r>
                    </a:p>
                  </a:txBody>
                  <a:tcPr/>
                </a:tc>
                <a:tc>
                  <a:txBody>
                    <a:bodyPr/>
                    <a:lstStyle/>
                    <a:p>
                      <a:pPr algn="ctr"/>
                      <a:endParaRPr lang="en-US" sz="1400"/>
                    </a:p>
                  </a:txBody>
                  <a:tcPr/>
                </a:tc>
                <a:extLst>
                  <a:ext uri="{0D108BD9-81ED-4DB2-BD59-A6C34878D82A}">
                    <a16:rowId xmlns:a16="http://schemas.microsoft.com/office/drawing/2014/main" val="10010"/>
                  </a:ext>
                </a:extLst>
              </a:tr>
              <a:tr h="370840">
                <a:tc>
                  <a:txBody>
                    <a:bodyPr/>
                    <a:lstStyle/>
                    <a:p>
                      <a:r>
                        <a:rPr lang="en-US" sz="1400" dirty="0"/>
                        <a:t>0x0608</a:t>
                      </a:r>
                    </a:p>
                  </a:txBody>
                  <a:tcPr/>
                </a:tc>
                <a:tc>
                  <a:txBody>
                    <a:bodyPr/>
                    <a:lstStyle/>
                    <a:p>
                      <a:r>
                        <a:rPr lang="en-US" sz="1400" dirty="0"/>
                        <a:t>VCLIP</a:t>
                      </a:r>
                    </a:p>
                  </a:txBody>
                  <a:tcPr/>
                </a:tc>
                <a:tc>
                  <a:txBody>
                    <a:bodyPr/>
                    <a:lstStyle/>
                    <a:p>
                      <a:pPr algn="ctr"/>
                      <a:r>
                        <a:rPr lang="en-US" sz="1400" dirty="0">
                          <a:solidFill>
                            <a:srgbClr val="00B050"/>
                          </a:solidFill>
                        </a:rPr>
                        <a:t>✓</a:t>
                      </a:r>
                      <a:endParaRPr lang="en-US" sz="1400" dirty="0"/>
                    </a:p>
                  </a:txBody>
                  <a:tcPr/>
                </a:tc>
                <a:tc>
                  <a:txBody>
                    <a:bodyPr/>
                    <a:lstStyle/>
                    <a:p>
                      <a:pPr algn="ctr"/>
                      <a:r>
                        <a:rPr lang="en-US" sz="1400" dirty="0"/>
                        <a:t>-</a:t>
                      </a:r>
                    </a:p>
                  </a:txBody>
                  <a:tcPr/>
                </a:tc>
                <a:tc>
                  <a:txBody>
                    <a:bodyPr/>
                    <a:lstStyle/>
                    <a:p>
                      <a:pPr algn="ctr"/>
                      <a:endParaRPr lang="en-US" sz="1400"/>
                    </a:p>
                  </a:txBody>
                  <a:tcPr/>
                </a:tc>
                <a:extLst>
                  <a:ext uri="{0D108BD9-81ED-4DB2-BD59-A6C34878D82A}">
                    <a16:rowId xmlns:a16="http://schemas.microsoft.com/office/drawing/2014/main" val="10011"/>
                  </a:ext>
                </a:extLst>
              </a:tr>
              <a:tr h="370840">
                <a:tc>
                  <a:txBody>
                    <a:bodyPr/>
                    <a:lstStyle/>
                    <a:p>
                      <a:r>
                        <a:rPr lang="en-US" sz="1400" dirty="0"/>
                        <a:t>0x0609</a:t>
                      </a:r>
                    </a:p>
                  </a:txBody>
                  <a:tcPr/>
                </a:tc>
                <a:tc>
                  <a:txBody>
                    <a:bodyPr/>
                    <a:lstStyle/>
                    <a:p>
                      <a:pPr marL="0" marR="0" indent="0" algn="l" defTabSz="582061" rtl="0" eaLnBrk="1" fontAlgn="auto" latinLnBrk="0" hangingPunct="1">
                        <a:lnSpc>
                          <a:spcPct val="100000"/>
                        </a:lnSpc>
                        <a:spcBef>
                          <a:spcPts val="0"/>
                        </a:spcBef>
                        <a:spcAft>
                          <a:spcPts val="0"/>
                        </a:spcAft>
                        <a:buClrTx/>
                        <a:buSzTx/>
                        <a:buFontTx/>
                        <a:buNone/>
                        <a:tabLst/>
                        <a:defRPr/>
                      </a:pPr>
                      <a:r>
                        <a:rPr lang="en-US" sz="1400" dirty="0"/>
                        <a:t>VTEMP</a:t>
                      </a:r>
                    </a:p>
                  </a:txBody>
                  <a:tcPr/>
                </a:tc>
                <a:tc>
                  <a:txBody>
                    <a:bodyPr/>
                    <a:lstStyle/>
                    <a:p>
                      <a:pPr algn="ctr"/>
                      <a:r>
                        <a:rPr lang="en-US" sz="1400" dirty="0">
                          <a:solidFill>
                            <a:schemeClr val="tx1">
                              <a:lumMod val="85000"/>
                              <a:lumOff val="15000"/>
                            </a:schemeClr>
                          </a:solidFill>
                        </a:rPr>
                        <a:t>-</a:t>
                      </a:r>
                    </a:p>
                  </a:txBody>
                  <a:tcPr/>
                </a:tc>
                <a:tc>
                  <a:txBody>
                    <a:bodyPr/>
                    <a:lstStyle/>
                    <a:p>
                      <a:pPr algn="ctr"/>
                      <a:r>
                        <a:rPr lang="en-US" sz="1400" dirty="0"/>
                        <a:t>-</a:t>
                      </a:r>
                    </a:p>
                  </a:txBody>
                  <a:tcPr/>
                </a:tc>
                <a:tc>
                  <a:txBody>
                    <a:bodyPr/>
                    <a:lstStyle/>
                    <a:p>
                      <a:pPr algn="ctr"/>
                      <a:endParaRPr lang="en-US" sz="1400"/>
                    </a:p>
                  </a:txBody>
                  <a:tcPr/>
                </a:tc>
                <a:extLst>
                  <a:ext uri="{0D108BD9-81ED-4DB2-BD59-A6C34878D82A}">
                    <a16:rowId xmlns:a16="http://schemas.microsoft.com/office/drawing/2014/main" val="10012"/>
                  </a:ext>
                </a:extLst>
              </a:tr>
              <a:tr h="370840">
                <a:tc>
                  <a:txBody>
                    <a:bodyPr/>
                    <a:lstStyle/>
                    <a:p>
                      <a:r>
                        <a:rPr lang="en-US" sz="1400" dirty="0"/>
                        <a:t>0x060A</a:t>
                      </a:r>
                    </a:p>
                  </a:txBody>
                  <a:tcPr/>
                </a:tc>
                <a:tc>
                  <a:txBody>
                    <a:bodyPr/>
                    <a:lstStyle/>
                    <a:p>
                      <a:pPr marL="0" marR="0" indent="0" algn="l" defTabSz="582061" rtl="0" eaLnBrk="1" fontAlgn="auto" latinLnBrk="0" hangingPunct="1">
                        <a:lnSpc>
                          <a:spcPct val="100000"/>
                        </a:lnSpc>
                        <a:spcBef>
                          <a:spcPts val="0"/>
                        </a:spcBef>
                        <a:spcAft>
                          <a:spcPts val="0"/>
                        </a:spcAft>
                        <a:buClrTx/>
                        <a:buSzTx/>
                        <a:buFontTx/>
                        <a:buNone/>
                        <a:tabLst/>
                        <a:defRPr/>
                      </a:pPr>
                      <a:r>
                        <a:rPr lang="en-US" sz="1400" dirty="0"/>
                        <a:t>IAUX2</a:t>
                      </a:r>
                    </a:p>
                  </a:txBody>
                  <a:tcPr/>
                </a:tc>
                <a:tc>
                  <a:txBody>
                    <a:bodyPr/>
                    <a:lstStyle/>
                    <a:p>
                      <a:pPr algn="ctr"/>
                      <a:r>
                        <a:rPr lang="en-US" sz="1400" dirty="0">
                          <a:solidFill>
                            <a:schemeClr val="tx1">
                              <a:lumMod val="85000"/>
                              <a:lumOff val="15000"/>
                            </a:schemeClr>
                          </a:solidFill>
                        </a:rPr>
                        <a:t>-</a:t>
                      </a:r>
                    </a:p>
                  </a:txBody>
                  <a:tcPr/>
                </a:tc>
                <a:tc>
                  <a:txBody>
                    <a:bodyPr/>
                    <a:lstStyle/>
                    <a:p>
                      <a:pPr algn="ctr"/>
                      <a:r>
                        <a:rPr lang="en-US" sz="1400" dirty="0"/>
                        <a:t>-</a:t>
                      </a:r>
                    </a:p>
                  </a:txBody>
                  <a:tcPr/>
                </a:tc>
                <a:tc>
                  <a:txBody>
                    <a:bodyPr/>
                    <a:lstStyle/>
                    <a:p>
                      <a:pPr algn="ctr"/>
                      <a:endParaRPr lang="en-US" sz="1400"/>
                    </a:p>
                  </a:txBody>
                  <a:tcPr/>
                </a:tc>
                <a:extLst>
                  <a:ext uri="{0D108BD9-81ED-4DB2-BD59-A6C34878D82A}">
                    <a16:rowId xmlns:a16="http://schemas.microsoft.com/office/drawing/2014/main" val="10013"/>
                  </a:ext>
                </a:extLst>
              </a:tr>
              <a:tr h="370840">
                <a:tc>
                  <a:txBody>
                    <a:bodyPr/>
                    <a:lstStyle/>
                    <a:p>
                      <a:r>
                        <a:rPr lang="en-US" sz="1400" dirty="0"/>
                        <a:t>0x060B</a:t>
                      </a:r>
                    </a:p>
                  </a:txBody>
                  <a:tcPr/>
                </a:tc>
                <a:tc>
                  <a:txBody>
                    <a:bodyPr/>
                    <a:lstStyle/>
                    <a:p>
                      <a:pPr marL="0" marR="0" indent="0" algn="l" defTabSz="582061" rtl="0" eaLnBrk="1" fontAlgn="auto" latinLnBrk="0" hangingPunct="1">
                        <a:lnSpc>
                          <a:spcPct val="100000"/>
                        </a:lnSpc>
                        <a:spcBef>
                          <a:spcPts val="0"/>
                        </a:spcBef>
                        <a:spcAft>
                          <a:spcPts val="0"/>
                        </a:spcAft>
                        <a:buClrTx/>
                        <a:buSzTx/>
                        <a:buFontTx/>
                        <a:buNone/>
                        <a:tabLst/>
                        <a:defRPr/>
                      </a:pPr>
                      <a:r>
                        <a:rPr lang="en-US" sz="1400" dirty="0"/>
                        <a:t>IRESET</a:t>
                      </a:r>
                    </a:p>
                  </a:txBody>
                  <a:tcPr/>
                </a:tc>
                <a:tc>
                  <a:txBody>
                    <a:bodyPr/>
                    <a:lstStyle/>
                    <a:p>
                      <a:pPr algn="ctr"/>
                      <a:r>
                        <a:rPr lang="en-US" sz="1400" dirty="0">
                          <a:solidFill>
                            <a:srgbClr val="00B050"/>
                          </a:solidFill>
                        </a:rPr>
                        <a:t>✓</a:t>
                      </a:r>
                      <a:endParaRPr lang="en-US" sz="1400" dirty="0"/>
                    </a:p>
                  </a:txBody>
                  <a:tcPr/>
                </a:tc>
                <a:tc>
                  <a:txBody>
                    <a:bodyPr/>
                    <a:lstStyle/>
                    <a:p>
                      <a:pPr algn="ctr"/>
                      <a:r>
                        <a:rPr lang="en-US" sz="1400" dirty="0"/>
                        <a:t>-</a:t>
                      </a:r>
                    </a:p>
                  </a:txBody>
                  <a:tcPr/>
                </a:tc>
                <a:tc>
                  <a:txBody>
                    <a:bodyPr/>
                    <a:lstStyle/>
                    <a:p>
                      <a:pPr algn="ctr"/>
                      <a:endParaRPr lang="en-US" sz="1400" dirty="0"/>
                    </a:p>
                  </a:txBody>
                  <a:tcPr/>
                </a:tc>
                <a:extLst>
                  <a:ext uri="{0D108BD9-81ED-4DB2-BD59-A6C34878D82A}">
                    <a16:rowId xmlns:a16="http://schemas.microsoft.com/office/drawing/2014/main" val="10014"/>
                  </a:ext>
                </a:extLst>
              </a:tr>
            </a:tbl>
          </a:graphicData>
        </a:graphic>
      </p:graphicFrame>
    </p:spTree>
    <p:extLst>
      <p:ext uri="{BB962C8B-B14F-4D97-AF65-F5344CB8AC3E}">
        <p14:creationId xmlns:p14="http://schemas.microsoft.com/office/powerpoint/2010/main" val="163957386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4"/>
          <p:cNvSpPr txBox="1">
            <a:spLocks noChangeArrowheads="1"/>
          </p:cNvSpPr>
          <p:nvPr/>
        </p:nvSpPr>
        <p:spPr bwMode="auto">
          <a:xfrm>
            <a:off x="288001" y="93600"/>
            <a:ext cx="3764300" cy="523220"/>
          </a:xfrm>
          <a:prstGeom prst="rect">
            <a:avLst/>
          </a:prstGeom>
          <a:noFill/>
          <a:ln>
            <a:noFill/>
          </a:ln>
        </p:spPr>
        <p:txBody>
          <a:bodyPr wrap="none">
            <a:spAutoFit/>
          </a:bodyPr>
          <a:lstStyle>
            <a:lvl1pPr eaLnBrk="0" hangingPunct="0">
              <a:defRPr sz="1200" b="1">
                <a:solidFill>
                  <a:schemeClr val="tx1"/>
                </a:solidFill>
                <a:latin typeface="Arial" charset="0"/>
                <a:ea typeface="ＭＳ Ｐゴシック" charset="0"/>
              </a:defRPr>
            </a:lvl1pPr>
            <a:lvl2pPr marL="742950" indent="-285750" eaLnBrk="0" hangingPunct="0">
              <a:defRPr sz="1200" b="1">
                <a:solidFill>
                  <a:schemeClr val="tx1"/>
                </a:solidFill>
                <a:latin typeface="Arial" charset="0"/>
                <a:ea typeface="ＭＳ Ｐゴシック" charset="0"/>
              </a:defRPr>
            </a:lvl2pPr>
            <a:lvl3pPr marL="1143000" indent="-228600" eaLnBrk="0" hangingPunct="0">
              <a:defRPr sz="1200" b="1">
                <a:solidFill>
                  <a:schemeClr val="tx1"/>
                </a:solidFill>
                <a:latin typeface="Arial" charset="0"/>
                <a:ea typeface="ＭＳ Ｐゴシック" charset="0"/>
              </a:defRPr>
            </a:lvl3pPr>
            <a:lvl4pPr marL="1600200" indent="-228600" eaLnBrk="0" hangingPunct="0">
              <a:defRPr sz="1200" b="1">
                <a:solidFill>
                  <a:schemeClr val="tx1"/>
                </a:solidFill>
                <a:latin typeface="Arial" charset="0"/>
                <a:ea typeface="ＭＳ Ｐゴシック" charset="0"/>
              </a:defRPr>
            </a:lvl4pPr>
            <a:lvl5pPr marL="2057400" indent="-228600" eaLnBrk="0" hangingPunct="0">
              <a:defRPr sz="1200" b="1">
                <a:solidFill>
                  <a:schemeClr val="tx1"/>
                </a:solidFill>
                <a:latin typeface="Arial" charset="0"/>
                <a:ea typeface="ＭＳ Ｐゴシック" charset="0"/>
              </a:defRPr>
            </a:lvl5pPr>
            <a:lvl6pPr marL="2514600" indent="-228600" eaLnBrk="0" fontAlgn="base" hangingPunct="0">
              <a:spcBef>
                <a:spcPct val="0"/>
              </a:spcBef>
              <a:spcAft>
                <a:spcPct val="0"/>
              </a:spcAft>
              <a:defRPr sz="1200" b="1">
                <a:solidFill>
                  <a:schemeClr val="tx1"/>
                </a:solidFill>
                <a:latin typeface="Arial" charset="0"/>
                <a:ea typeface="ＭＳ Ｐゴシック" charset="0"/>
              </a:defRPr>
            </a:lvl6pPr>
            <a:lvl7pPr marL="2971800" indent="-228600" eaLnBrk="0" fontAlgn="base" hangingPunct="0">
              <a:spcBef>
                <a:spcPct val="0"/>
              </a:spcBef>
              <a:spcAft>
                <a:spcPct val="0"/>
              </a:spcAft>
              <a:defRPr sz="1200" b="1">
                <a:solidFill>
                  <a:schemeClr val="tx1"/>
                </a:solidFill>
                <a:latin typeface="Arial" charset="0"/>
                <a:ea typeface="ＭＳ Ｐゴシック" charset="0"/>
              </a:defRPr>
            </a:lvl7pPr>
            <a:lvl8pPr marL="3429000" indent="-228600" eaLnBrk="0" fontAlgn="base" hangingPunct="0">
              <a:spcBef>
                <a:spcPct val="0"/>
              </a:spcBef>
              <a:spcAft>
                <a:spcPct val="0"/>
              </a:spcAft>
              <a:defRPr sz="1200" b="1">
                <a:solidFill>
                  <a:schemeClr val="tx1"/>
                </a:solidFill>
                <a:latin typeface="Arial" charset="0"/>
                <a:ea typeface="ＭＳ Ｐゴシック" charset="0"/>
              </a:defRPr>
            </a:lvl8pPr>
            <a:lvl9pPr marL="3886200" indent="-228600" eaLnBrk="0" fontAlgn="base" hangingPunct="0">
              <a:spcBef>
                <a:spcPct val="0"/>
              </a:spcBef>
              <a:spcAft>
                <a:spcPct val="0"/>
              </a:spcAft>
              <a:defRPr sz="1200" b="1">
                <a:solidFill>
                  <a:schemeClr val="tx1"/>
                </a:solidFill>
                <a:latin typeface="Arial" charset="0"/>
                <a:ea typeface="ＭＳ Ｐゴシック" charset="0"/>
              </a:defRPr>
            </a:lvl9pPr>
          </a:lstStyle>
          <a:p>
            <a:r>
              <a:rPr lang="en-US" sz="2800" b="0" dirty="0">
                <a:solidFill>
                  <a:srgbClr val="4F81BD"/>
                </a:solidFill>
                <a:latin typeface="Calibri" charset="0"/>
                <a:cs typeface="Calibri" charset="0"/>
              </a:rPr>
              <a:t>ALPIDE Control Registers</a:t>
            </a:r>
          </a:p>
        </p:txBody>
      </p:sp>
      <p:sp>
        <p:nvSpPr>
          <p:cNvPr id="4" name="Date Placeholder 3"/>
          <p:cNvSpPr>
            <a:spLocks noGrp="1"/>
          </p:cNvSpPr>
          <p:nvPr>
            <p:ph type="dt" sz="half" idx="10"/>
          </p:nvPr>
        </p:nvSpPr>
        <p:spPr/>
        <p:txBody>
          <a:bodyPr/>
          <a:lstStyle/>
          <a:p>
            <a:fld id="{B2A5CEA0-3A74-DA47-9DC4-3218378DC22F}" type="datetime1">
              <a:rPr lang="en-US" smtClean="0"/>
              <a:t>1/29/19</a:t>
            </a:fld>
            <a:endParaRPr lang="en-US" dirty="0"/>
          </a:p>
        </p:txBody>
      </p:sp>
      <p:sp>
        <p:nvSpPr>
          <p:cNvPr id="5" name="Slide Number Placeholder 4"/>
          <p:cNvSpPr>
            <a:spLocks noGrp="1"/>
          </p:cNvSpPr>
          <p:nvPr>
            <p:ph type="sldNum" sz="quarter" idx="12"/>
          </p:nvPr>
        </p:nvSpPr>
        <p:spPr/>
        <p:txBody>
          <a:bodyPr/>
          <a:lstStyle/>
          <a:p>
            <a:fld id="{B7F62631-D247-0E44-B808-5D23CBBA66F7}" type="slidenum">
              <a:rPr lang="en-US" smtClean="0"/>
              <a:t>32</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624391635"/>
              </p:ext>
            </p:extLst>
          </p:nvPr>
        </p:nvGraphicFramePr>
        <p:xfrm>
          <a:off x="603012" y="748947"/>
          <a:ext cx="10284064" cy="4815840"/>
        </p:xfrm>
        <a:graphic>
          <a:graphicData uri="http://schemas.openxmlformats.org/drawingml/2006/table">
            <a:tbl>
              <a:tblPr firstRow="1" bandRow="1">
                <a:tableStyleId>{5C22544A-7EE6-4342-B048-85BDC9FD1C3A}</a:tableStyleId>
              </a:tblPr>
              <a:tblGrid>
                <a:gridCol w="1197213">
                  <a:extLst>
                    <a:ext uri="{9D8B030D-6E8A-4147-A177-3AD203B41FA5}">
                      <a16:colId xmlns:a16="http://schemas.microsoft.com/office/drawing/2014/main" val="20000"/>
                    </a:ext>
                  </a:extLst>
                </a:gridCol>
                <a:gridCol w="3919784">
                  <a:extLst>
                    <a:ext uri="{9D8B030D-6E8A-4147-A177-3AD203B41FA5}">
                      <a16:colId xmlns:a16="http://schemas.microsoft.com/office/drawing/2014/main" val="20001"/>
                    </a:ext>
                  </a:extLst>
                </a:gridCol>
                <a:gridCol w="1738231">
                  <a:extLst>
                    <a:ext uri="{9D8B030D-6E8A-4147-A177-3AD203B41FA5}">
                      <a16:colId xmlns:a16="http://schemas.microsoft.com/office/drawing/2014/main" val="20002"/>
                    </a:ext>
                  </a:extLst>
                </a:gridCol>
                <a:gridCol w="1714418">
                  <a:extLst>
                    <a:ext uri="{9D8B030D-6E8A-4147-A177-3AD203B41FA5}">
                      <a16:colId xmlns:a16="http://schemas.microsoft.com/office/drawing/2014/main" val="20003"/>
                    </a:ext>
                  </a:extLst>
                </a:gridCol>
                <a:gridCol w="1714418">
                  <a:extLst>
                    <a:ext uri="{9D8B030D-6E8A-4147-A177-3AD203B41FA5}">
                      <a16:colId xmlns:a16="http://schemas.microsoft.com/office/drawing/2014/main" val="20004"/>
                    </a:ext>
                  </a:extLst>
                </a:gridCol>
              </a:tblGrid>
              <a:tr h="370840">
                <a:tc>
                  <a:txBody>
                    <a:bodyPr/>
                    <a:lstStyle/>
                    <a:p>
                      <a:r>
                        <a:rPr lang="en-US" dirty="0"/>
                        <a:t>Address</a:t>
                      </a:r>
                    </a:p>
                  </a:txBody>
                  <a:tcPr/>
                </a:tc>
                <a:tc>
                  <a:txBody>
                    <a:bodyPr/>
                    <a:lstStyle/>
                    <a:p>
                      <a:r>
                        <a:rPr lang="en-US" dirty="0"/>
                        <a:t>Register</a:t>
                      </a:r>
                    </a:p>
                  </a:txBody>
                  <a:tcPr/>
                </a:tc>
                <a:tc>
                  <a:txBody>
                    <a:bodyPr/>
                    <a:lstStyle/>
                    <a:p>
                      <a:pPr algn="ctr"/>
                      <a:r>
                        <a:rPr lang="en-US" dirty="0"/>
                        <a:t>Broadcast</a:t>
                      </a:r>
                    </a:p>
                  </a:txBody>
                  <a:tcPr/>
                </a:tc>
                <a:tc>
                  <a:txBody>
                    <a:bodyPr/>
                    <a:lstStyle/>
                    <a:p>
                      <a:pPr algn="ctr"/>
                      <a:r>
                        <a:rPr lang="en-US" dirty="0"/>
                        <a:t>Single cast</a:t>
                      </a:r>
                    </a:p>
                  </a:txBody>
                  <a:tcPr/>
                </a:tc>
                <a:tc>
                  <a:txBody>
                    <a:bodyPr/>
                    <a:lstStyle/>
                    <a:p>
                      <a:pPr algn="ctr"/>
                      <a:r>
                        <a:rPr lang="en-US" dirty="0"/>
                        <a:t>Monitor</a:t>
                      </a:r>
                    </a:p>
                  </a:txBody>
                  <a:tcPr/>
                </a:tc>
                <a:extLst>
                  <a:ext uri="{0D108BD9-81ED-4DB2-BD59-A6C34878D82A}">
                    <a16:rowId xmlns:a16="http://schemas.microsoft.com/office/drawing/2014/main" val="10000"/>
                  </a:ext>
                </a:extLst>
              </a:tr>
              <a:tr h="370840">
                <a:tc>
                  <a:txBody>
                    <a:bodyPr/>
                    <a:lstStyle/>
                    <a:p>
                      <a:r>
                        <a:rPr lang="en-US" sz="1400" dirty="0"/>
                        <a:t>0x060C</a:t>
                      </a:r>
                    </a:p>
                  </a:txBody>
                  <a:tcPr/>
                </a:tc>
                <a:tc>
                  <a:txBody>
                    <a:bodyPr/>
                    <a:lstStyle/>
                    <a:p>
                      <a:r>
                        <a:rPr lang="en-US" sz="1400" dirty="0"/>
                        <a:t>IDB</a:t>
                      </a:r>
                    </a:p>
                  </a:txBody>
                  <a:tcPr/>
                </a:tc>
                <a:tc>
                  <a:txBody>
                    <a:bodyPr/>
                    <a:lstStyle/>
                    <a:p>
                      <a:pPr algn="ctr"/>
                      <a:r>
                        <a:rPr lang="en-US" sz="1400" dirty="0">
                          <a:solidFill>
                            <a:srgbClr val="00B050"/>
                          </a:solidFill>
                        </a:rPr>
                        <a:t>✓</a:t>
                      </a:r>
                      <a:endParaRPr lang="en-US" sz="1400" dirty="0"/>
                    </a:p>
                  </a:txBody>
                  <a:tcPr/>
                </a:tc>
                <a:tc>
                  <a:txBody>
                    <a:bodyPr/>
                    <a:lstStyle/>
                    <a:p>
                      <a:pPr algn="ctr"/>
                      <a:endParaRPr lang="en-US" sz="1400" dirty="0"/>
                    </a:p>
                  </a:txBody>
                  <a:tcPr/>
                </a:tc>
                <a:tc>
                  <a:txBody>
                    <a:bodyPr/>
                    <a:lstStyle/>
                    <a:p>
                      <a:pPr algn="ctr"/>
                      <a:endParaRPr lang="en-US" sz="1400" dirty="0"/>
                    </a:p>
                  </a:txBody>
                  <a:tcPr/>
                </a:tc>
                <a:extLst>
                  <a:ext uri="{0D108BD9-81ED-4DB2-BD59-A6C34878D82A}">
                    <a16:rowId xmlns:a16="http://schemas.microsoft.com/office/drawing/2014/main" val="10001"/>
                  </a:ext>
                </a:extLst>
              </a:tr>
              <a:tr h="370840">
                <a:tc>
                  <a:txBody>
                    <a:bodyPr/>
                    <a:lstStyle/>
                    <a:p>
                      <a:r>
                        <a:rPr lang="en-US" sz="1400" dirty="0"/>
                        <a:t>0X060D</a:t>
                      </a:r>
                    </a:p>
                  </a:txBody>
                  <a:tcPr/>
                </a:tc>
                <a:tc>
                  <a:txBody>
                    <a:bodyPr/>
                    <a:lstStyle/>
                    <a:p>
                      <a:r>
                        <a:rPr lang="en-US" sz="1400" dirty="0"/>
                        <a:t>IBIAS</a:t>
                      </a:r>
                    </a:p>
                  </a:txBody>
                  <a:tcPr/>
                </a:tc>
                <a:tc>
                  <a:txBody>
                    <a:bodyPr/>
                    <a:lstStyle/>
                    <a:p>
                      <a:pPr marL="0" marR="0" indent="0" algn="ctr" defTabSz="582061" rtl="0" eaLnBrk="1" fontAlgn="auto" latinLnBrk="0" hangingPunct="1">
                        <a:lnSpc>
                          <a:spcPct val="100000"/>
                        </a:lnSpc>
                        <a:spcBef>
                          <a:spcPts val="0"/>
                        </a:spcBef>
                        <a:spcAft>
                          <a:spcPts val="0"/>
                        </a:spcAft>
                        <a:buClrTx/>
                        <a:buSzTx/>
                        <a:buFontTx/>
                        <a:buNone/>
                        <a:tabLst/>
                        <a:defRPr/>
                      </a:pPr>
                      <a:r>
                        <a:rPr lang="en-US" sz="1400" dirty="0">
                          <a:solidFill>
                            <a:srgbClr val="00B050"/>
                          </a:solidFill>
                        </a:rPr>
                        <a:t>✓</a:t>
                      </a:r>
                    </a:p>
                  </a:txBody>
                  <a:tcPr/>
                </a:tc>
                <a:tc>
                  <a:txBody>
                    <a:bodyPr/>
                    <a:lstStyle/>
                    <a:p>
                      <a:pPr algn="ctr"/>
                      <a:endParaRPr lang="en-US" sz="1400" dirty="0"/>
                    </a:p>
                  </a:txBody>
                  <a:tcPr/>
                </a:tc>
                <a:tc>
                  <a:txBody>
                    <a:bodyPr/>
                    <a:lstStyle/>
                    <a:p>
                      <a:pPr marL="0" marR="0" indent="0" algn="ctr" defTabSz="582061" rtl="0" eaLnBrk="1" fontAlgn="auto" latinLnBrk="0" hangingPunct="1">
                        <a:lnSpc>
                          <a:spcPct val="100000"/>
                        </a:lnSpc>
                        <a:spcBef>
                          <a:spcPts val="0"/>
                        </a:spcBef>
                        <a:spcAft>
                          <a:spcPts val="0"/>
                        </a:spcAft>
                        <a:buClrTx/>
                        <a:buSzTx/>
                        <a:buFontTx/>
                        <a:buNone/>
                        <a:tabLst/>
                        <a:defRPr/>
                      </a:pPr>
                      <a:endParaRPr lang="en-US" sz="1400" dirty="0"/>
                    </a:p>
                  </a:txBody>
                  <a:tcPr/>
                </a:tc>
                <a:extLst>
                  <a:ext uri="{0D108BD9-81ED-4DB2-BD59-A6C34878D82A}">
                    <a16:rowId xmlns:a16="http://schemas.microsoft.com/office/drawing/2014/main" val="10002"/>
                  </a:ext>
                </a:extLst>
              </a:tr>
              <a:tr h="370840">
                <a:tc>
                  <a:txBody>
                    <a:bodyPr/>
                    <a:lstStyle/>
                    <a:p>
                      <a:r>
                        <a:rPr lang="en-US" sz="1400" dirty="0"/>
                        <a:t>0x060E</a:t>
                      </a:r>
                    </a:p>
                  </a:txBody>
                  <a:tcPr/>
                </a:tc>
                <a:tc>
                  <a:txBody>
                    <a:bodyPr/>
                    <a:lstStyle/>
                    <a:p>
                      <a:r>
                        <a:rPr lang="en-US" sz="1400" dirty="0"/>
                        <a:t>ITHR</a:t>
                      </a:r>
                    </a:p>
                  </a:txBody>
                  <a:tcPr/>
                </a:tc>
                <a:tc>
                  <a:txBody>
                    <a:bodyPr/>
                    <a:lstStyle/>
                    <a:p>
                      <a:pPr algn="ctr"/>
                      <a:endParaRPr lang="en-US" sz="1400" dirty="0"/>
                    </a:p>
                  </a:txBody>
                  <a:tcPr/>
                </a:tc>
                <a:tc>
                  <a:txBody>
                    <a:bodyPr/>
                    <a:lstStyle/>
                    <a:p>
                      <a:pPr marL="0" marR="0" indent="0" algn="ctr" defTabSz="582061" rtl="0" eaLnBrk="1" fontAlgn="auto" latinLnBrk="0" hangingPunct="1">
                        <a:lnSpc>
                          <a:spcPct val="100000"/>
                        </a:lnSpc>
                        <a:spcBef>
                          <a:spcPts val="0"/>
                        </a:spcBef>
                        <a:spcAft>
                          <a:spcPts val="0"/>
                        </a:spcAft>
                        <a:buClrTx/>
                        <a:buSzTx/>
                        <a:buFontTx/>
                        <a:buNone/>
                        <a:tabLst/>
                        <a:defRPr/>
                      </a:pPr>
                      <a:r>
                        <a:rPr lang="en-US" sz="1400" dirty="0">
                          <a:solidFill>
                            <a:srgbClr val="00B050"/>
                          </a:solidFill>
                        </a:rPr>
                        <a:t>✓</a:t>
                      </a:r>
                    </a:p>
                  </a:txBody>
                  <a:tcPr/>
                </a:tc>
                <a:tc>
                  <a:txBody>
                    <a:bodyPr/>
                    <a:lstStyle/>
                    <a:p>
                      <a:pPr algn="ctr"/>
                      <a:endParaRPr lang="en-US" sz="1400" dirty="0">
                        <a:solidFill>
                          <a:srgbClr val="00B050"/>
                        </a:solidFill>
                      </a:endParaRPr>
                    </a:p>
                  </a:txBody>
                  <a:tcPr/>
                </a:tc>
                <a:extLst>
                  <a:ext uri="{0D108BD9-81ED-4DB2-BD59-A6C34878D82A}">
                    <a16:rowId xmlns:a16="http://schemas.microsoft.com/office/drawing/2014/main" val="10003"/>
                  </a:ext>
                </a:extLst>
              </a:tr>
              <a:tr h="370840">
                <a:tc>
                  <a:txBody>
                    <a:bodyPr/>
                    <a:lstStyle/>
                    <a:p>
                      <a:r>
                        <a:rPr lang="en-US" sz="1400" dirty="0"/>
                        <a:t>0x060F</a:t>
                      </a:r>
                    </a:p>
                  </a:txBody>
                  <a:tcPr/>
                </a:tc>
                <a:tc>
                  <a:txBody>
                    <a:bodyPr/>
                    <a:lstStyle/>
                    <a:p>
                      <a:r>
                        <a:rPr lang="en-US" sz="1400" dirty="0"/>
                        <a:t>Buffer</a:t>
                      </a:r>
                      <a:r>
                        <a:rPr lang="en-US" sz="1400" baseline="0" dirty="0"/>
                        <a:t> Bypass Register</a:t>
                      </a:r>
                      <a:endParaRPr lang="en-US" sz="1400" dirty="0"/>
                    </a:p>
                  </a:txBody>
                  <a:tcPr/>
                </a:tc>
                <a:tc>
                  <a:txBody>
                    <a:bodyPr/>
                    <a:lstStyle/>
                    <a:p>
                      <a:pPr algn="ctr"/>
                      <a:r>
                        <a:rPr lang="en-US" sz="1400" dirty="0">
                          <a:solidFill>
                            <a:srgbClr val="00B050"/>
                          </a:solidFill>
                        </a:rPr>
                        <a:t>✓</a:t>
                      </a:r>
                      <a:endParaRPr lang="en-US" sz="1400" dirty="0"/>
                    </a:p>
                  </a:txBody>
                  <a:tcPr/>
                </a:tc>
                <a:tc>
                  <a:txBody>
                    <a:bodyPr/>
                    <a:lstStyle/>
                    <a:p>
                      <a:pPr marL="0" marR="0" indent="0" algn="ctr" defTabSz="582061" rtl="0" eaLnBrk="1" fontAlgn="auto" latinLnBrk="0" hangingPunct="1">
                        <a:lnSpc>
                          <a:spcPct val="100000"/>
                        </a:lnSpc>
                        <a:spcBef>
                          <a:spcPts val="0"/>
                        </a:spcBef>
                        <a:spcAft>
                          <a:spcPts val="0"/>
                        </a:spcAft>
                        <a:buClrTx/>
                        <a:buSzTx/>
                        <a:buFontTx/>
                        <a:buNone/>
                        <a:tabLst/>
                        <a:defRPr/>
                      </a:pPr>
                      <a:r>
                        <a:rPr lang="en-US" sz="1400" dirty="0">
                          <a:solidFill>
                            <a:schemeClr val="tx1">
                              <a:lumMod val="85000"/>
                              <a:lumOff val="15000"/>
                            </a:schemeClr>
                          </a:solidFill>
                        </a:rPr>
                        <a:t>-</a:t>
                      </a:r>
                    </a:p>
                  </a:txBody>
                  <a:tcPr/>
                </a:tc>
                <a:tc>
                  <a:txBody>
                    <a:bodyPr/>
                    <a:lstStyle/>
                    <a:p>
                      <a:pPr marL="0" marR="0" indent="0" algn="ctr" defTabSz="582061" rtl="0" eaLnBrk="1" fontAlgn="auto" latinLnBrk="0" hangingPunct="1">
                        <a:lnSpc>
                          <a:spcPct val="100000"/>
                        </a:lnSpc>
                        <a:spcBef>
                          <a:spcPts val="0"/>
                        </a:spcBef>
                        <a:spcAft>
                          <a:spcPts val="0"/>
                        </a:spcAft>
                        <a:buClrTx/>
                        <a:buSzTx/>
                        <a:buFontTx/>
                        <a:buNone/>
                        <a:tabLst/>
                        <a:defRPr/>
                      </a:pPr>
                      <a:endParaRPr lang="en-US" sz="1400" dirty="0">
                        <a:solidFill>
                          <a:srgbClr val="00B050"/>
                        </a:solidFill>
                      </a:endParaRPr>
                    </a:p>
                  </a:txBody>
                  <a:tcPr/>
                </a:tc>
                <a:extLst>
                  <a:ext uri="{0D108BD9-81ED-4DB2-BD59-A6C34878D82A}">
                    <a16:rowId xmlns:a16="http://schemas.microsoft.com/office/drawing/2014/main" val="10004"/>
                  </a:ext>
                </a:extLst>
              </a:tr>
              <a:tr h="370840">
                <a:tc>
                  <a:txBody>
                    <a:bodyPr/>
                    <a:lstStyle/>
                    <a:p>
                      <a:r>
                        <a:rPr lang="en-US" sz="1400" dirty="0"/>
                        <a:t>0x0610</a:t>
                      </a:r>
                    </a:p>
                  </a:txBody>
                  <a:tcPr/>
                </a:tc>
                <a:tc>
                  <a:txBody>
                    <a:bodyPr/>
                    <a:lstStyle/>
                    <a:p>
                      <a:r>
                        <a:rPr lang="en-US" sz="1400" dirty="0"/>
                        <a:t>ADC</a:t>
                      </a:r>
                      <a:r>
                        <a:rPr lang="en-US" sz="1400" baseline="0" dirty="0"/>
                        <a:t> Control Register</a:t>
                      </a:r>
                      <a:endParaRPr lang="en-US" sz="1400" dirty="0"/>
                    </a:p>
                  </a:txBody>
                  <a:tcPr/>
                </a:tc>
                <a:tc>
                  <a:txBody>
                    <a:bodyPr/>
                    <a:lstStyle/>
                    <a:p>
                      <a:pPr algn="ctr"/>
                      <a:r>
                        <a:rPr lang="en-US" sz="1400" dirty="0">
                          <a:solidFill>
                            <a:srgbClr val="00B050"/>
                          </a:solidFill>
                        </a:rPr>
                        <a:t>✓</a:t>
                      </a:r>
                      <a:endParaRPr lang="en-US" sz="1400" dirty="0"/>
                    </a:p>
                  </a:txBody>
                  <a:tcPr/>
                </a:tc>
                <a:tc>
                  <a:txBody>
                    <a:bodyPr/>
                    <a:lstStyle/>
                    <a:p>
                      <a:pPr algn="ctr"/>
                      <a:r>
                        <a:rPr lang="en-US" sz="1400" dirty="0"/>
                        <a:t>-</a:t>
                      </a:r>
                    </a:p>
                  </a:txBody>
                  <a:tcPr/>
                </a:tc>
                <a:tc>
                  <a:txBody>
                    <a:bodyPr/>
                    <a:lstStyle/>
                    <a:p>
                      <a:pPr algn="ctr"/>
                      <a:endParaRPr lang="en-US" sz="1400"/>
                    </a:p>
                  </a:txBody>
                  <a:tcPr/>
                </a:tc>
                <a:extLst>
                  <a:ext uri="{0D108BD9-81ED-4DB2-BD59-A6C34878D82A}">
                    <a16:rowId xmlns:a16="http://schemas.microsoft.com/office/drawing/2014/main" val="10005"/>
                  </a:ext>
                </a:extLst>
              </a:tr>
              <a:tr h="370840">
                <a:tc>
                  <a:txBody>
                    <a:bodyPr/>
                    <a:lstStyle/>
                    <a:p>
                      <a:r>
                        <a:rPr lang="en-US" sz="1400" dirty="0"/>
                        <a:t>0x0611</a:t>
                      </a:r>
                    </a:p>
                  </a:txBody>
                  <a:tcPr/>
                </a:tc>
                <a:tc>
                  <a:txBody>
                    <a:bodyPr/>
                    <a:lstStyle/>
                    <a:p>
                      <a:r>
                        <a:rPr lang="en-US" sz="1400" dirty="0"/>
                        <a:t>ADC</a:t>
                      </a:r>
                      <a:r>
                        <a:rPr lang="en-US" sz="1400" baseline="0" dirty="0"/>
                        <a:t> DAC Input Value</a:t>
                      </a:r>
                      <a:endParaRPr lang="en-US" sz="1400" dirty="0"/>
                    </a:p>
                  </a:txBody>
                  <a:tcPr/>
                </a:tc>
                <a:tc>
                  <a:txBody>
                    <a:bodyPr/>
                    <a:lstStyle/>
                    <a:p>
                      <a:pPr algn="ctr"/>
                      <a:r>
                        <a:rPr lang="en-US" sz="1400" dirty="0">
                          <a:solidFill>
                            <a:srgbClr val="00B050"/>
                          </a:solidFill>
                        </a:rPr>
                        <a:t>✓</a:t>
                      </a:r>
                      <a:endParaRPr lang="en-US" sz="1400" dirty="0"/>
                    </a:p>
                  </a:txBody>
                  <a:tcPr/>
                </a:tc>
                <a:tc>
                  <a:txBody>
                    <a:bodyPr/>
                    <a:lstStyle/>
                    <a:p>
                      <a:pPr algn="ctr"/>
                      <a:r>
                        <a:rPr lang="en-US" sz="1400" dirty="0"/>
                        <a:t>-</a:t>
                      </a:r>
                    </a:p>
                  </a:txBody>
                  <a:tcPr/>
                </a:tc>
                <a:tc>
                  <a:txBody>
                    <a:bodyPr/>
                    <a:lstStyle/>
                    <a:p>
                      <a:pPr algn="ctr"/>
                      <a:endParaRPr lang="en-US" sz="1400"/>
                    </a:p>
                  </a:txBody>
                  <a:tcPr/>
                </a:tc>
                <a:extLst>
                  <a:ext uri="{0D108BD9-81ED-4DB2-BD59-A6C34878D82A}">
                    <a16:rowId xmlns:a16="http://schemas.microsoft.com/office/drawing/2014/main" val="10006"/>
                  </a:ext>
                </a:extLst>
              </a:tr>
              <a:tr h="370840">
                <a:tc>
                  <a:txBody>
                    <a:bodyPr/>
                    <a:lstStyle/>
                    <a:p>
                      <a:r>
                        <a:rPr lang="en-US" sz="1400" dirty="0"/>
                        <a:t>0x0612</a:t>
                      </a:r>
                    </a:p>
                  </a:txBody>
                  <a:tcPr/>
                </a:tc>
                <a:tc>
                  <a:txBody>
                    <a:bodyPr/>
                    <a:lstStyle/>
                    <a:p>
                      <a:pPr marL="0" marR="0" indent="0" algn="l" defTabSz="582061" rtl="0" eaLnBrk="1" fontAlgn="auto" latinLnBrk="0" hangingPunct="1">
                        <a:lnSpc>
                          <a:spcPct val="100000"/>
                        </a:lnSpc>
                        <a:spcBef>
                          <a:spcPts val="0"/>
                        </a:spcBef>
                        <a:spcAft>
                          <a:spcPts val="0"/>
                        </a:spcAft>
                        <a:buClrTx/>
                        <a:buSzTx/>
                        <a:buFontTx/>
                        <a:buNone/>
                        <a:tabLst/>
                        <a:defRPr/>
                      </a:pPr>
                      <a:r>
                        <a:rPr lang="en-US" sz="1400" dirty="0"/>
                        <a:t>ADC Calibration Value Register</a:t>
                      </a:r>
                    </a:p>
                  </a:txBody>
                  <a:tcPr/>
                </a:tc>
                <a:tc>
                  <a:txBody>
                    <a:bodyPr/>
                    <a:lstStyle/>
                    <a:p>
                      <a:pPr algn="ctr"/>
                      <a:r>
                        <a:rPr lang="en-US" sz="1400" dirty="0">
                          <a:solidFill>
                            <a:srgbClr val="00B050"/>
                          </a:solidFill>
                        </a:rPr>
                        <a:t>-</a:t>
                      </a:r>
                      <a:endParaRPr lang="en-US" sz="1400" dirty="0"/>
                    </a:p>
                  </a:txBody>
                  <a:tcPr/>
                </a:tc>
                <a:tc>
                  <a:txBody>
                    <a:bodyPr/>
                    <a:lstStyle/>
                    <a:p>
                      <a:pPr marL="0" marR="0" indent="0" algn="ctr" defTabSz="582061" rtl="0" eaLnBrk="1" fontAlgn="auto" latinLnBrk="0" hangingPunct="1">
                        <a:lnSpc>
                          <a:spcPct val="100000"/>
                        </a:lnSpc>
                        <a:spcBef>
                          <a:spcPts val="0"/>
                        </a:spcBef>
                        <a:spcAft>
                          <a:spcPts val="0"/>
                        </a:spcAft>
                        <a:buClrTx/>
                        <a:buSzTx/>
                        <a:buFontTx/>
                        <a:buNone/>
                        <a:tabLst/>
                        <a:defRPr/>
                      </a:pPr>
                      <a:r>
                        <a:rPr lang="en-US" sz="1400" dirty="0">
                          <a:solidFill>
                            <a:srgbClr val="00B050"/>
                          </a:solidFill>
                        </a:rPr>
                        <a:t>-</a:t>
                      </a:r>
                    </a:p>
                  </a:txBody>
                  <a:tcPr/>
                </a:tc>
                <a:tc>
                  <a:txBody>
                    <a:bodyPr/>
                    <a:lstStyle/>
                    <a:p>
                      <a:pPr algn="ctr"/>
                      <a:r>
                        <a:rPr lang="en-US" sz="1400" dirty="0">
                          <a:solidFill>
                            <a:srgbClr val="00B050"/>
                          </a:solidFill>
                        </a:rPr>
                        <a:t>✓</a:t>
                      </a:r>
                      <a:endParaRPr lang="en-US" sz="1400" dirty="0"/>
                    </a:p>
                  </a:txBody>
                  <a:tcPr/>
                </a:tc>
                <a:extLst>
                  <a:ext uri="{0D108BD9-81ED-4DB2-BD59-A6C34878D82A}">
                    <a16:rowId xmlns:a16="http://schemas.microsoft.com/office/drawing/2014/main" val="10007"/>
                  </a:ext>
                </a:extLst>
              </a:tr>
              <a:tr h="370840">
                <a:tc>
                  <a:txBody>
                    <a:bodyPr/>
                    <a:lstStyle/>
                    <a:p>
                      <a:r>
                        <a:rPr lang="en-US" sz="1400" dirty="0"/>
                        <a:t>0x0613 </a:t>
                      </a:r>
                      <a:r>
                        <a:rPr lang="mr-IN" sz="1400" dirty="0"/>
                        <a:t>–</a:t>
                      </a:r>
                      <a:r>
                        <a:rPr lang="en-US" sz="1400" dirty="0"/>
                        <a:t> 0x0627</a:t>
                      </a:r>
                    </a:p>
                  </a:txBody>
                  <a:tcPr/>
                </a:tc>
                <a:tc>
                  <a:txBody>
                    <a:bodyPr/>
                    <a:lstStyle/>
                    <a:p>
                      <a:pPr marL="0" marR="0" indent="0" algn="l" defTabSz="582061" rtl="0" eaLnBrk="1" fontAlgn="auto" latinLnBrk="0" hangingPunct="1">
                        <a:lnSpc>
                          <a:spcPct val="100000"/>
                        </a:lnSpc>
                        <a:spcBef>
                          <a:spcPts val="0"/>
                        </a:spcBef>
                        <a:spcAft>
                          <a:spcPts val="0"/>
                        </a:spcAft>
                        <a:buClrTx/>
                        <a:buSzTx/>
                        <a:buFontTx/>
                        <a:buNone/>
                        <a:tabLst/>
                        <a:defRPr/>
                      </a:pPr>
                      <a:r>
                        <a:rPr lang="en-US" sz="1400" dirty="0"/>
                        <a:t>ADC Value Registers</a:t>
                      </a:r>
                      <a:r>
                        <a:rPr lang="en-US" sz="1400" baseline="0" dirty="0"/>
                        <a:t> </a:t>
                      </a:r>
                      <a:endParaRPr lang="en-US" sz="1400" dirty="0"/>
                    </a:p>
                  </a:txBody>
                  <a:tcPr/>
                </a:tc>
                <a:tc>
                  <a:txBody>
                    <a:bodyPr/>
                    <a:lstStyle/>
                    <a:p>
                      <a:pPr algn="ctr"/>
                      <a:r>
                        <a:rPr lang="en-US" sz="1400" dirty="0">
                          <a:solidFill>
                            <a:srgbClr val="00B050"/>
                          </a:solidFill>
                        </a:rPr>
                        <a:t>-</a:t>
                      </a:r>
                      <a:endParaRPr lang="en-US" sz="1400" dirty="0"/>
                    </a:p>
                  </a:txBody>
                  <a:tcPr/>
                </a:tc>
                <a:tc>
                  <a:txBody>
                    <a:bodyPr/>
                    <a:lstStyle/>
                    <a:p>
                      <a:pPr marL="0" marR="0" indent="0" algn="ctr" defTabSz="582061" rtl="0" eaLnBrk="1" fontAlgn="auto" latinLnBrk="0" hangingPunct="1">
                        <a:lnSpc>
                          <a:spcPct val="100000"/>
                        </a:lnSpc>
                        <a:spcBef>
                          <a:spcPts val="0"/>
                        </a:spcBef>
                        <a:spcAft>
                          <a:spcPts val="0"/>
                        </a:spcAft>
                        <a:buClrTx/>
                        <a:buSzTx/>
                        <a:buFontTx/>
                        <a:buNone/>
                        <a:tabLst/>
                        <a:defRPr/>
                      </a:pPr>
                      <a:r>
                        <a:rPr lang="en-US" sz="1400" dirty="0">
                          <a:solidFill>
                            <a:srgbClr val="00B050"/>
                          </a:solidFill>
                        </a:rPr>
                        <a:t>-</a:t>
                      </a:r>
                    </a:p>
                  </a:txBody>
                  <a:tcPr/>
                </a:tc>
                <a:tc>
                  <a:txBody>
                    <a:bodyPr/>
                    <a:lstStyle/>
                    <a:p>
                      <a:pPr algn="ctr"/>
                      <a:r>
                        <a:rPr lang="en-US" sz="1400" dirty="0">
                          <a:solidFill>
                            <a:srgbClr val="00B050"/>
                          </a:solidFill>
                        </a:rPr>
                        <a:t>✓</a:t>
                      </a:r>
                      <a:endParaRPr lang="en-US" sz="1400" dirty="0"/>
                    </a:p>
                  </a:txBody>
                  <a:tcPr/>
                </a:tc>
                <a:extLst>
                  <a:ext uri="{0D108BD9-81ED-4DB2-BD59-A6C34878D82A}">
                    <a16:rowId xmlns:a16="http://schemas.microsoft.com/office/drawing/2014/main" val="10008"/>
                  </a:ext>
                </a:extLst>
              </a:tr>
              <a:tr h="370840">
                <a:tc>
                  <a:txBody>
                    <a:bodyPr/>
                    <a:lstStyle/>
                    <a:p>
                      <a:r>
                        <a:rPr lang="en-US" sz="1400" dirty="0"/>
                        <a:t>0x0700</a:t>
                      </a:r>
                    </a:p>
                  </a:txBody>
                  <a:tcPr/>
                </a:tc>
                <a:tc>
                  <a:txBody>
                    <a:bodyPr/>
                    <a:lstStyle/>
                    <a:p>
                      <a:r>
                        <a:rPr lang="en-US" sz="1400" dirty="0"/>
                        <a:t>SEU Error Counter</a:t>
                      </a:r>
                    </a:p>
                  </a:txBody>
                  <a:tcPr/>
                </a:tc>
                <a:tc>
                  <a:txBody>
                    <a:bodyPr/>
                    <a:lstStyle/>
                    <a:p>
                      <a:pPr algn="ctr"/>
                      <a:r>
                        <a:rPr lang="en-US" sz="1400" dirty="0"/>
                        <a:t>-</a:t>
                      </a:r>
                    </a:p>
                  </a:txBody>
                  <a:tcPr/>
                </a:tc>
                <a:tc>
                  <a:txBody>
                    <a:bodyPr/>
                    <a:lstStyle/>
                    <a:p>
                      <a:pPr algn="ctr"/>
                      <a:r>
                        <a:rPr lang="en-US" sz="1400" dirty="0"/>
                        <a:t>-</a:t>
                      </a:r>
                    </a:p>
                  </a:txBody>
                  <a:tcPr/>
                </a:tc>
                <a:tc>
                  <a:txBody>
                    <a:bodyPr/>
                    <a:lstStyle/>
                    <a:p>
                      <a:pPr marL="0" marR="0" indent="0" algn="ctr" defTabSz="582061" rtl="0" eaLnBrk="1" fontAlgn="auto" latinLnBrk="0" hangingPunct="1">
                        <a:lnSpc>
                          <a:spcPct val="100000"/>
                        </a:lnSpc>
                        <a:spcBef>
                          <a:spcPts val="0"/>
                        </a:spcBef>
                        <a:spcAft>
                          <a:spcPts val="0"/>
                        </a:spcAft>
                        <a:buClrTx/>
                        <a:buSzTx/>
                        <a:buFontTx/>
                        <a:buNone/>
                        <a:tabLst/>
                        <a:defRPr/>
                      </a:pPr>
                      <a:r>
                        <a:rPr lang="en-US" sz="1400" dirty="0">
                          <a:solidFill>
                            <a:srgbClr val="00B050"/>
                          </a:solidFill>
                        </a:rPr>
                        <a:t>✓</a:t>
                      </a:r>
                      <a:endParaRPr lang="en-US" sz="1400" dirty="0"/>
                    </a:p>
                  </a:txBody>
                  <a:tcPr/>
                </a:tc>
                <a:extLst>
                  <a:ext uri="{0D108BD9-81ED-4DB2-BD59-A6C34878D82A}">
                    <a16:rowId xmlns:a16="http://schemas.microsoft.com/office/drawing/2014/main" val="10009"/>
                  </a:ext>
                </a:extLst>
              </a:tr>
              <a:tr h="370840">
                <a:tc>
                  <a:txBody>
                    <a:bodyPr/>
                    <a:lstStyle/>
                    <a:p>
                      <a:r>
                        <a:rPr lang="en-US" sz="1400" dirty="0"/>
                        <a:t>0x0701</a:t>
                      </a:r>
                    </a:p>
                  </a:txBody>
                  <a:tcPr/>
                </a:tc>
                <a:tc>
                  <a:txBody>
                    <a:bodyPr/>
                    <a:lstStyle/>
                    <a:p>
                      <a:r>
                        <a:rPr lang="en-US" sz="1400" dirty="0"/>
                        <a:t>Test Control Register</a:t>
                      </a:r>
                    </a:p>
                  </a:txBody>
                  <a:tcPr/>
                </a:tc>
                <a:tc>
                  <a:txBody>
                    <a:bodyPr/>
                    <a:lstStyle/>
                    <a:p>
                      <a:pPr algn="ctr"/>
                      <a:r>
                        <a:rPr lang="en-US" sz="1400" dirty="0">
                          <a:solidFill>
                            <a:srgbClr val="00B050"/>
                          </a:solidFill>
                        </a:rPr>
                        <a:t>-</a:t>
                      </a:r>
                      <a:endParaRPr lang="en-US" sz="1400" dirty="0"/>
                    </a:p>
                  </a:txBody>
                  <a:tcPr/>
                </a:tc>
                <a:tc>
                  <a:txBody>
                    <a:bodyPr/>
                    <a:lstStyle/>
                    <a:p>
                      <a:pPr algn="ctr"/>
                      <a:r>
                        <a:rPr lang="en-US" sz="1400" dirty="0"/>
                        <a:t>-</a:t>
                      </a:r>
                    </a:p>
                  </a:txBody>
                  <a:tcPr/>
                </a:tc>
                <a:tc>
                  <a:txBody>
                    <a:bodyPr/>
                    <a:lstStyle/>
                    <a:p>
                      <a:pPr algn="ctr"/>
                      <a:endParaRPr lang="en-US" sz="1400"/>
                    </a:p>
                  </a:txBody>
                  <a:tcPr/>
                </a:tc>
                <a:extLst>
                  <a:ext uri="{0D108BD9-81ED-4DB2-BD59-A6C34878D82A}">
                    <a16:rowId xmlns:a16="http://schemas.microsoft.com/office/drawing/2014/main" val="10010"/>
                  </a:ext>
                </a:extLst>
              </a:tr>
              <a:tr h="370840">
                <a:tc>
                  <a:txBody>
                    <a:bodyPr/>
                    <a:lstStyle/>
                    <a:p>
                      <a:r>
                        <a:rPr lang="en-US" sz="1400" dirty="0"/>
                        <a:t>0x0702 </a:t>
                      </a:r>
                      <a:r>
                        <a:rPr lang="mr-IN" sz="1400" dirty="0"/>
                        <a:t>–</a:t>
                      </a:r>
                      <a:r>
                        <a:rPr lang="en-US" sz="1400" dirty="0"/>
                        <a:t> 0x0707</a:t>
                      </a:r>
                    </a:p>
                  </a:txBody>
                  <a:tcPr/>
                </a:tc>
                <a:tc>
                  <a:txBody>
                    <a:bodyPr/>
                    <a:lstStyle/>
                    <a:p>
                      <a:r>
                        <a:rPr lang="en-US" sz="1400" dirty="0"/>
                        <a:t>Debug</a:t>
                      </a:r>
                      <a:r>
                        <a:rPr lang="en-US" sz="1400" baseline="0" dirty="0"/>
                        <a:t> Streams</a:t>
                      </a:r>
                      <a:endParaRPr lang="en-US" sz="1400" dirty="0"/>
                    </a:p>
                  </a:txBody>
                  <a:tcPr/>
                </a:tc>
                <a:tc>
                  <a:txBody>
                    <a:bodyPr/>
                    <a:lstStyle/>
                    <a:p>
                      <a:pPr algn="ctr"/>
                      <a:r>
                        <a:rPr lang="en-US" sz="1400" dirty="0">
                          <a:solidFill>
                            <a:srgbClr val="00B050"/>
                          </a:solidFill>
                        </a:rPr>
                        <a:t>-</a:t>
                      </a:r>
                      <a:endParaRPr lang="en-US" sz="1400" dirty="0"/>
                    </a:p>
                  </a:txBody>
                  <a:tcPr/>
                </a:tc>
                <a:tc>
                  <a:txBody>
                    <a:bodyPr/>
                    <a:lstStyle/>
                    <a:p>
                      <a:pPr algn="ctr"/>
                      <a:r>
                        <a:rPr lang="en-US" sz="1400" dirty="0"/>
                        <a:t>-</a:t>
                      </a:r>
                    </a:p>
                  </a:txBody>
                  <a:tcPr/>
                </a:tc>
                <a:tc>
                  <a:txBody>
                    <a:bodyPr/>
                    <a:lstStyle/>
                    <a:p>
                      <a:pPr algn="ctr"/>
                      <a:r>
                        <a:rPr lang="en-US" sz="1400" dirty="0">
                          <a:solidFill>
                            <a:srgbClr val="00B050"/>
                          </a:solidFill>
                        </a:rPr>
                        <a:t>(✓)</a:t>
                      </a:r>
                      <a:endParaRPr lang="en-US" sz="1400" dirty="0"/>
                    </a:p>
                  </a:txBody>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77930987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4"/>
          <p:cNvSpPr txBox="1">
            <a:spLocks noChangeArrowheads="1"/>
          </p:cNvSpPr>
          <p:nvPr/>
        </p:nvSpPr>
        <p:spPr bwMode="auto">
          <a:xfrm>
            <a:off x="288001" y="93600"/>
            <a:ext cx="2591030" cy="523220"/>
          </a:xfrm>
          <a:prstGeom prst="rect">
            <a:avLst/>
          </a:prstGeom>
          <a:noFill/>
          <a:ln>
            <a:noFill/>
          </a:ln>
        </p:spPr>
        <p:txBody>
          <a:bodyPr wrap="none">
            <a:spAutoFit/>
          </a:bodyPr>
          <a:lstStyle>
            <a:lvl1pPr eaLnBrk="0" hangingPunct="0">
              <a:defRPr sz="1200" b="1">
                <a:solidFill>
                  <a:schemeClr val="tx1"/>
                </a:solidFill>
                <a:latin typeface="Arial" charset="0"/>
                <a:ea typeface="ＭＳ Ｐゴシック" charset="0"/>
              </a:defRPr>
            </a:lvl1pPr>
            <a:lvl2pPr marL="742950" indent="-285750" eaLnBrk="0" hangingPunct="0">
              <a:defRPr sz="1200" b="1">
                <a:solidFill>
                  <a:schemeClr val="tx1"/>
                </a:solidFill>
                <a:latin typeface="Arial" charset="0"/>
                <a:ea typeface="ＭＳ Ｐゴシック" charset="0"/>
              </a:defRPr>
            </a:lvl2pPr>
            <a:lvl3pPr marL="1143000" indent="-228600" eaLnBrk="0" hangingPunct="0">
              <a:defRPr sz="1200" b="1">
                <a:solidFill>
                  <a:schemeClr val="tx1"/>
                </a:solidFill>
                <a:latin typeface="Arial" charset="0"/>
                <a:ea typeface="ＭＳ Ｐゴシック" charset="0"/>
              </a:defRPr>
            </a:lvl3pPr>
            <a:lvl4pPr marL="1600200" indent="-228600" eaLnBrk="0" hangingPunct="0">
              <a:defRPr sz="1200" b="1">
                <a:solidFill>
                  <a:schemeClr val="tx1"/>
                </a:solidFill>
                <a:latin typeface="Arial" charset="0"/>
                <a:ea typeface="ＭＳ Ｐゴシック" charset="0"/>
              </a:defRPr>
            </a:lvl4pPr>
            <a:lvl5pPr marL="2057400" indent="-228600" eaLnBrk="0" hangingPunct="0">
              <a:defRPr sz="1200" b="1">
                <a:solidFill>
                  <a:schemeClr val="tx1"/>
                </a:solidFill>
                <a:latin typeface="Arial" charset="0"/>
                <a:ea typeface="ＭＳ Ｐゴシック" charset="0"/>
              </a:defRPr>
            </a:lvl5pPr>
            <a:lvl6pPr marL="2514600" indent="-228600" eaLnBrk="0" fontAlgn="base" hangingPunct="0">
              <a:spcBef>
                <a:spcPct val="0"/>
              </a:spcBef>
              <a:spcAft>
                <a:spcPct val="0"/>
              </a:spcAft>
              <a:defRPr sz="1200" b="1">
                <a:solidFill>
                  <a:schemeClr val="tx1"/>
                </a:solidFill>
                <a:latin typeface="Arial" charset="0"/>
                <a:ea typeface="ＭＳ Ｐゴシック" charset="0"/>
              </a:defRPr>
            </a:lvl6pPr>
            <a:lvl7pPr marL="2971800" indent="-228600" eaLnBrk="0" fontAlgn="base" hangingPunct="0">
              <a:spcBef>
                <a:spcPct val="0"/>
              </a:spcBef>
              <a:spcAft>
                <a:spcPct val="0"/>
              </a:spcAft>
              <a:defRPr sz="1200" b="1">
                <a:solidFill>
                  <a:schemeClr val="tx1"/>
                </a:solidFill>
                <a:latin typeface="Arial" charset="0"/>
                <a:ea typeface="ＭＳ Ｐゴシック" charset="0"/>
              </a:defRPr>
            </a:lvl7pPr>
            <a:lvl8pPr marL="3429000" indent="-228600" eaLnBrk="0" fontAlgn="base" hangingPunct="0">
              <a:spcBef>
                <a:spcPct val="0"/>
              </a:spcBef>
              <a:spcAft>
                <a:spcPct val="0"/>
              </a:spcAft>
              <a:defRPr sz="1200" b="1">
                <a:solidFill>
                  <a:schemeClr val="tx1"/>
                </a:solidFill>
                <a:latin typeface="Arial" charset="0"/>
                <a:ea typeface="ＭＳ Ｐゴシック" charset="0"/>
              </a:defRPr>
            </a:lvl8pPr>
            <a:lvl9pPr marL="3886200" indent="-228600" eaLnBrk="0" fontAlgn="base" hangingPunct="0">
              <a:spcBef>
                <a:spcPct val="0"/>
              </a:spcBef>
              <a:spcAft>
                <a:spcPct val="0"/>
              </a:spcAft>
              <a:defRPr sz="1200" b="1">
                <a:solidFill>
                  <a:schemeClr val="tx1"/>
                </a:solidFill>
                <a:latin typeface="Arial" charset="0"/>
                <a:ea typeface="ＭＳ Ｐゴシック" charset="0"/>
              </a:defRPr>
            </a:lvl9pPr>
          </a:lstStyle>
          <a:p>
            <a:r>
              <a:rPr lang="en-US" sz="2800" b="0" dirty="0">
                <a:solidFill>
                  <a:srgbClr val="4F81BD"/>
                </a:solidFill>
                <a:latin typeface="Calibri" charset="0"/>
                <a:cs typeface="Calibri" charset="0"/>
              </a:rPr>
              <a:t>Mask Refreshing</a:t>
            </a:r>
          </a:p>
        </p:txBody>
      </p:sp>
      <p:sp>
        <p:nvSpPr>
          <p:cNvPr id="3" name="TextBox 2"/>
          <p:cNvSpPr txBox="1"/>
          <p:nvPr/>
        </p:nvSpPr>
        <p:spPr>
          <a:xfrm>
            <a:off x="350617" y="1042497"/>
            <a:ext cx="10622183" cy="5632311"/>
          </a:xfrm>
          <a:prstGeom prst="rect">
            <a:avLst/>
          </a:prstGeom>
          <a:noFill/>
        </p:spPr>
        <p:txBody>
          <a:bodyPr wrap="square" rtlCol="0">
            <a:spAutoFit/>
          </a:bodyPr>
          <a:lstStyle/>
          <a:p>
            <a:r>
              <a:rPr lang="en-US" sz="2000" dirty="0">
                <a:solidFill>
                  <a:srgbClr val="4F81BD"/>
                </a:solidFill>
              </a:rPr>
              <a:t>Clear masks in rows w/o noisy pixels </a:t>
            </a:r>
          </a:p>
          <a:p>
            <a:endParaRPr lang="en-US" sz="2000" dirty="0">
              <a:solidFill>
                <a:srgbClr val="4F81BD"/>
              </a:solidFill>
            </a:endParaRPr>
          </a:p>
          <a:p>
            <a:pPr marL="457200" indent="-457200">
              <a:buAutoNum type="arabicParenR"/>
            </a:pPr>
            <a:r>
              <a:rPr lang="en-US" sz="2000" dirty="0">
                <a:solidFill>
                  <a:srgbClr val="4F81BD"/>
                </a:solidFill>
              </a:rPr>
              <a:t>Write pixel config </a:t>
            </a:r>
            <a:r>
              <a:rPr lang="en-US" sz="2000" dirty="0" err="1">
                <a:solidFill>
                  <a:srgbClr val="4F81BD"/>
                </a:solidFill>
              </a:rPr>
              <a:t>reg</a:t>
            </a:r>
            <a:r>
              <a:rPr lang="en-US" sz="2000" dirty="0">
                <a:solidFill>
                  <a:srgbClr val="4F81BD"/>
                </a:solidFill>
              </a:rPr>
              <a:t> (clear data, select mask)		</a:t>
            </a:r>
            <a:r>
              <a:rPr lang="en-US" sz="2000" dirty="0">
                <a:solidFill>
                  <a:schemeClr val="tx1">
                    <a:lumMod val="85000"/>
                    <a:lumOff val="15000"/>
                  </a:schemeClr>
                </a:solidFill>
              </a:rPr>
              <a:t>- 1 write operation</a:t>
            </a:r>
          </a:p>
          <a:p>
            <a:pPr marL="457200" indent="-457200">
              <a:buAutoNum type="arabicParenR"/>
            </a:pPr>
            <a:r>
              <a:rPr lang="en-US" sz="2000" dirty="0">
                <a:solidFill>
                  <a:srgbClr val="4F81BD"/>
                </a:solidFill>
              </a:rPr>
              <a:t>Select all columns							</a:t>
            </a:r>
            <a:r>
              <a:rPr lang="en-US" sz="2000" dirty="0">
                <a:solidFill>
                  <a:schemeClr val="tx1">
                    <a:lumMod val="85000"/>
                    <a:lumOff val="15000"/>
                  </a:schemeClr>
                </a:solidFill>
              </a:rPr>
              <a:t>- 1 write operation</a:t>
            </a:r>
          </a:p>
          <a:p>
            <a:pPr marL="457200" indent="-457200">
              <a:buAutoNum type="arabicParenR"/>
            </a:pPr>
            <a:r>
              <a:rPr lang="en-US" sz="2000" dirty="0">
                <a:solidFill>
                  <a:srgbClr val="4F81BD"/>
                </a:solidFill>
              </a:rPr>
              <a:t>Select all rows w/o noisy pixels 				</a:t>
            </a:r>
            <a:r>
              <a:rPr lang="en-US" sz="2000" dirty="0">
                <a:solidFill>
                  <a:schemeClr val="tx1">
                    <a:lumMod val="85000"/>
                    <a:lumOff val="15000"/>
                  </a:schemeClr>
                </a:solidFill>
              </a:rPr>
              <a:t>- 32 write operations</a:t>
            </a:r>
          </a:p>
          <a:p>
            <a:pPr marL="457200" indent="-457200">
              <a:buAutoNum type="arabicParenR"/>
            </a:pPr>
            <a:r>
              <a:rPr lang="en-US" sz="2000" dirty="0">
                <a:solidFill>
                  <a:srgbClr val="4F81BD"/>
                </a:solidFill>
              </a:rPr>
              <a:t>Clear all selected bits						</a:t>
            </a:r>
            <a:r>
              <a:rPr lang="en-US" sz="2000" dirty="0">
                <a:solidFill>
                  <a:schemeClr val="tx1">
                    <a:lumMod val="85000"/>
                    <a:lumOff val="15000"/>
                  </a:schemeClr>
                </a:solidFill>
              </a:rPr>
              <a:t>- 1 write operation</a:t>
            </a:r>
          </a:p>
          <a:p>
            <a:pPr marL="457200" indent="-457200">
              <a:buAutoNum type="arabicParenR"/>
            </a:pPr>
            <a:endParaRPr lang="en-US" sz="2000" dirty="0">
              <a:solidFill>
                <a:srgbClr val="4F81BD"/>
              </a:solidFill>
            </a:endParaRPr>
          </a:p>
          <a:p>
            <a:r>
              <a:rPr lang="en-US" sz="2000" dirty="0">
                <a:solidFill>
                  <a:srgbClr val="4F81BD"/>
                </a:solidFill>
              </a:rPr>
              <a:t>Reconfigure rows with masked pixels (assume each pixel in different row): loop over rows and</a:t>
            </a:r>
          </a:p>
          <a:p>
            <a:endParaRPr lang="en-US" sz="2000" dirty="0">
              <a:solidFill>
                <a:srgbClr val="4F81BD"/>
              </a:solidFill>
            </a:endParaRPr>
          </a:p>
          <a:p>
            <a:pPr marL="457200" indent="-457200">
              <a:buAutoNum type="arabicParenR"/>
            </a:pPr>
            <a:r>
              <a:rPr lang="en-US" sz="2000" dirty="0">
                <a:solidFill>
                  <a:srgbClr val="4F81BD"/>
                </a:solidFill>
              </a:rPr>
              <a:t>Set col bit of noisy pixels 	   				</a:t>
            </a:r>
            <a:r>
              <a:rPr lang="en-US" sz="2000" dirty="0">
                <a:solidFill>
                  <a:schemeClr val="tx1">
                    <a:lumMod val="85000"/>
                    <a:lumOff val="15000"/>
                  </a:schemeClr>
                </a:solidFill>
              </a:rPr>
              <a:t>- 1 write operation</a:t>
            </a:r>
          </a:p>
          <a:p>
            <a:pPr marL="457200" indent="-457200">
              <a:buAutoNum type="arabicParenR"/>
            </a:pPr>
            <a:r>
              <a:rPr lang="en-US" sz="2000" dirty="0">
                <a:solidFill>
                  <a:srgbClr val="4F81BD"/>
                </a:solidFill>
              </a:rPr>
              <a:t>Write pixel config </a:t>
            </a:r>
            <a:r>
              <a:rPr lang="en-US" sz="2000" dirty="0" err="1">
                <a:solidFill>
                  <a:srgbClr val="4F81BD"/>
                </a:solidFill>
              </a:rPr>
              <a:t>reg</a:t>
            </a:r>
            <a:r>
              <a:rPr lang="en-US" sz="2000" dirty="0">
                <a:solidFill>
                  <a:srgbClr val="4F81BD"/>
                </a:solidFill>
              </a:rPr>
              <a:t> (set data, select mask)		</a:t>
            </a:r>
            <a:r>
              <a:rPr lang="en-US" sz="2000" dirty="0">
                <a:solidFill>
                  <a:schemeClr val="tx1">
                    <a:lumMod val="85000"/>
                    <a:lumOff val="15000"/>
                  </a:schemeClr>
                </a:solidFill>
              </a:rPr>
              <a:t>- 1 write operation</a:t>
            </a:r>
          </a:p>
          <a:p>
            <a:pPr marL="457200" indent="-457200">
              <a:buAutoNum type="arabicParenR"/>
            </a:pPr>
            <a:r>
              <a:rPr lang="en-US" sz="2000" dirty="0">
                <a:solidFill>
                  <a:srgbClr val="4F81BD"/>
                </a:solidFill>
              </a:rPr>
              <a:t>Set row select bit 							</a:t>
            </a:r>
            <a:r>
              <a:rPr lang="en-US" sz="2000" dirty="0">
                <a:solidFill>
                  <a:schemeClr val="tx1">
                    <a:lumMod val="85000"/>
                    <a:lumOff val="15000"/>
                  </a:schemeClr>
                </a:solidFill>
              </a:rPr>
              <a:t>- 1 write operation</a:t>
            </a:r>
          </a:p>
          <a:p>
            <a:pPr marL="457200" indent="-457200">
              <a:buAutoNum type="arabicParenR"/>
            </a:pPr>
            <a:r>
              <a:rPr lang="en-US" sz="2000" dirty="0">
                <a:solidFill>
                  <a:srgbClr val="4F81BD"/>
                </a:solidFill>
              </a:rPr>
              <a:t>Clear row select bit						</a:t>
            </a:r>
            <a:r>
              <a:rPr lang="en-US" sz="2000" dirty="0">
                <a:solidFill>
                  <a:schemeClr val="tx1">
                    <a:lumMod val="85000"/>
                    <a:lumOff val="15000"/>
                  </a:schemeClr>
                </a:solidFill>
              </a:rPr>
              <a:t>- 1 write operation</a:t>
            </a:r>
          </a:p>
          <a:p>
            <a:pPr marL="457200" indent="-457200">
              <a:buAutoNum type="arabicParenR"/>
            </a:pPr>
            <a:r>
              <a:rPr lang="en-US" sz="2000" dirty="0">
                <a:solidFill>
                  <a:srgbClr val="4F81BD"/>
                </a:solidFill>
              </a:rPr>
              <a:t>Toggle data to select complementary columns		</a:t>
            </a:r>
            <a:r>
              <a:rPr lang="en-US" sz="2000" dirty="0">
                <a:solidFill>
                  <a:schemeClr val="tx1">
                    <a:lumMod val="85000"/>
                    <a:lumOff val="15000"/>
                  </a:schemeClr>
                </a:solidFill>
              </a:rPr>
              <a:t>- 1 write operation</a:t>
            </a:r>
          </a:p>
          <a:p>
            <a:pPr marL="457200" indent="-457200">
              <a:buAutoNum type="arabicParenR"/>
            </a:pPr>
            <a:r>
              <a:rPr lang="en-US" sz="2000" dirty="0">
                <a:solidFill>
                  <a:srgbClr val="4F81BD"/>
                </a:solidFill>
              </a:rPr>
              <a:t>Clear data bit							</a:t>
            </a:r>
            <a:r>
              <a:rPr lang="en-US" sz="2000" dirty="0">
                <a:solidFill>
                  <a:schemeClr val="tx1">
                    <a:lumMod val="85000"/>
                    <a:lumOff val="15000"/>
                  </a:schemeClr>
                </a:solidFill>
              </a:rPr>
              <a:t>- 1 write operation</a:t>
            </a:r>
          </a:p>
          <a:p>
            <a:pPr marL="457200" indent="-457200">
              <a:buAutoNum type="arabicParenR"/>
            </a:pPr>
            <a:r>
              <a:rPr lang="en-US" sz="2000" dirty="0">
                <a:solidFill>
                  <a:srgbClr val="4F81BD"/>
                </a:solidFill>
              </a:rPr>
              <a:t>Set row select bit							</a:t>
            </a:r>
            <a:r>
              <a:rPr lang="en-US" sz="2000" dirty="0">
                <a:solidFill>
                  <a:schemeClr val="tx1">
                    <a:lumMod val="85000"/>
                    <a:lumOff val="15000"/>
                  </a:schemeClr>
                </a:solidFill>
              </a:rPr>
              <a:t>- 1 write operation</a:t>
            </a:r>
          </a:p>
          <a:p>
            <a:pPr marL="457200" indent="-457200">
              <a:buAutoNum type="arabicParenR"/>
            </a:pPr>
            <a:r>
              <a:rPr lang="en-US" sz="2000" dirty="0">
                <a:solidFill>
                  <a:srgbClr val="4F81BD"/>
                </a:solidFill>
              </a:rPr>
              <a:t>Clear all selected bits						</a:t>
            </a:r>
            <a:r>
              <a:rPr lang="en-US" sz="2000" dirty="0">
                <a:solidFill>
                  <a:schemeClr val="tx1">
                    <a:lumMod val="85000"/>
                    <a:lumOff val="15000"/>
                  </a:schemeClr>
                </a:solidFill>
              </a:rPr>
              <a:t>- 1 write operation</a:t>
            </a:r>
          </a:p>
          <a:p>
            <a:pPr marL="342900" indent="-342900">
              <a:buFont typeface="Arial" panose="020B0604020202020204" pitchFamily="34" charset="0"/>
              <a:buChar char="•"/>
            </a:pPr>
            <a:endParaRPr lang="en-US" sz="2000" dirty="0">
              <a:solidFill>
                <a:srgbClr val="4F81BD"/>
              </a:solidFill>
            </a:endParaRPr>
          </a:p>
        </p:txBody>
      </p:sp>
      <p:sp>
        <p:nvSpPr>
          <p:cNvPr id="4" name="Date Placeholder 3"/>
          <p:cNvSpPr>
            <a:spLocks noGrp="1"/>
          </p:cNvSpPr>
          <p:nvPr>
            <p:ph type="dt" sz="half" idx="10"/>
          </p:nvPr>
        </p:nvSpPr>
        <p:spPr/>
        <p:txBody>
          <a:bodyPr/>
          <a:lstStyle/>
          <a:p>
            <a:fld id="{B2A5CEA0-3A74-DA47-9DC4-3218378DC22F}" type="datetime1">
              <a:rPr lang="en-US" smtClean="0"/>
              <a:t>1/29/19</a:t>
            </a:fld>
            <a:endParaRPr lang="en-US" dirty="0"/>
          </a:p>
        </p:txBody>
      </p:sp>
      <p:sp>
        <p:nvSpPr>
          <p:cNvPr id="5" name="Slide Number Placeholder 4"/>
          <p:cNvSpPr>
            <a:spLocks noGrp="1"/>
          </p:cNvSpPr>
          <p:nvPr>
            <p:ph type="sldNum" sz="quarter" idx="12"/>
          </p:nvPr>
        </p:nvSpPr>
        <p:spPr/>
        <p:txBody>
          <a:bodyPr/>
          <a:lstStyle/>
          <a:p>
            <a:fld id="{B7F62631-D247-0E44-B808-5D23CBBA66F7}" type="slidenum">
              <a:rPr lang="en-US" smtClean="0"/>
              <a:t>33</a:t>
            </a:fld>
            <a:endParaRPr lang="en-US"/>
          </a:p>
        </p:txBody>
      </p:sp>
      <p:sp>
        <p:nvSpPr>
          <p:cNvPr id="6" name="Right Brace 5">
            <a:extLst>
              <a:ext uri="{FF2B5EF4-FFF2-40B4-BE49-F238E27FC236}">
                <a16:creationId xmlns:a16="http://schemas.microsoft.com/office/drawing/2014/main" id="{4457B4D8-C6D2-A64E-B83A-0EC7D7791773}"/>
              </a:ext>
            </a:extLst>
          </p:cNvPr>
          <p:cNvSpPr/>
          <p:nvPr/>
        </p:nvSpPr>
        <p:spPr>
          <a:xfrm>
            <a:off x="8371864" y="3868615"/>
            <a:ext cx="271306" cy="2441068"/>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7" name="TextBox 6">
            <a:extLst>
              <a:ext uri="{FF2B5EF4-FFF2-40B4-BE49-F238E27FC236}">
                <a16:creationId xmlns:a16="http://schemas.microsoft.com/office/drawing/2014/main" id="{AB19B732-0EAB-8043-944A-9065F06B29AD}"/>
              </a:ext>
            </a:extLst>
          </p:cNvPr>
          <p:cNvSpPr txBox="1"/>
          <p:nvPr/>
        </p:nvSpPr>
        <p:spPr>
          <a:xfrm>
            <a:off x="8774238" y="4765983"/>
            <a:ext cx="2198562" cy="646331"/>
          </a:xfrm>
          <a:prstGeom prst="rect">
            <a:avLst/>
          </a:prstGeom>
          <a:noFill/>
        </p:spPr>
        <p:txBody>
          <a:bodyPr wrap="square" rtlCol="0">
            <a:spAutoFit/>
          </a:bodyPr>
          <a:lstStyle/>
          <a:p>
            <a:r>
              <a:rPr lang="en-US" sz="1800" dirty="0"/>
              <a:t>Repeat for each row with noisy pixels</a:t>
            </a:r>
          </a:p>
        </p:txBody>
      </p:sp>
    </p:spTree>
    <p:extLst>
      <p:ext uri="{BB962C8B-B14F-4D97-AF65-F5344CB8AC3E}">
        <p14:creationId xmlns:p14="http://schemas.microsoft.com/office/powerpoint/2010/main" val="39028339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4"/>
          <p:cNvSpPr txBox="1">
            <a:spLocks noChangeArrowheads="1"/>
          </p:cNvSpPr>
          <p:nvPr/>
        </p:nvSpPr>
        <p:spPr bwMode="auto">
          <a:xfrm>
            <a:off x="288001" y="93600"/>
            <a:ext cx="3008196" cy="523220"/>
          </a:xfrm>
          <a:prstGeom prst="rect">
            <a:avLst/>
          </a:prstGeom>
          <a:noFill/>
          <a:ln>
            <a:noFill/>
          </a:ln>
        </p:spPr>
        <p:txBody>
          <a:bodyPr wrap="none">
            <a:spAutoFit/>
          </a:bodyPr>
          <a:lstStyle>
            <a:lvl1pPr eaLnBrk="0" hangingPunct="0">
              <a:defRPr sz="1200" b="1">
                <a:solidFill>
                  <a:schemeClr val="tx1"/>
                </a:solidFill>
                <a:latin typeface="Arial" charset="0"/>
                <a:ea typeface="ＭＳ Ｐゴシック" charset="0"/>
              </a:defRPr>
            </a:lvl1pPr>
            <a:lvl2pPr marL="742950" indent="-285750" eaLnBrk="0" hangingPunct="0">
              <a:defRPr sz="1200" b="1">
                <a:solidFill>
                  <a:schemeClr val="tx1"/>
                </a:solidFill>
                <a:latin typeface="Arial" charset="0"/>
                <a:ea typeface="ＭＳ Ｐゴシック" charset="0"/>
              </a:defRPr>
            </a:lvl2pPr>
            <a:lvl3pPr marL="1143000" indent="-228600" eaLnBrk="0" hangingPunct="0">
              <a:defRPr sz="1200" b="1">
                <a:solidFill>
                  <a:schemeClr val="tx1"/>
                </a:solidFill>
                <a:latin typeface="Arial" charset="0"/>
                <a:ea typeface="ＭＳ Ｐゴシック" charset="0"/>
              </a:defRPr>
            </a:lvl3pPr>
            <a:lvl4pPr marL="1600200" indent="-228600" eaLnBrk="0" hangingPunct="0">
              <a:defRPr sz="1200" b="1">
                <a:solidFill>
                  <a:schemeClr val="tx1"/>
                </a:solidFill>
                <a:latin typeface="Arial" charset="0"/>
                <a:ea typeface="ＭＳ Ｐゴシック" charset="0"/>
              </a:defRPr>
            </a:lvl4pPr>
            <a:lvl5pPr marL="2057400" indent="-228600" eaLnBrk="0" hangingPunct="0">
              <a:defRPr sz="1200" b="1">
                <a:solidFill>
                  <a:schemeClr val="tx1"/>
                </a:solidFill>
                <a:latin typeface="Arial" charset="0"/>
                <a:ea typeface="ＭＳ Ｐゴシック" charset="0"/>
              </a:defRPr>
            </a:lvl5pPr>
            <a:lvl6pPr marL="2514600" indent="-228600" eaLnBrk="0" fontAlgn="base" hangingPunct="0">
              <a:spcBef>
                <a:spcPct val="0"/>
              </a:spcBef>
              <a:spcAft>
                <a:spcPct val="0"/>
              </a:spcAft>
              <a:defRPr sz="1200" b="1">
                <a:solidFill>
                  <a:schemeClr val="tx1"/>
                </a:solidFill>
                <a:latin typeface="Arial" charset="0"/>
                <a:ea typeface="ＭＳ Ｐゴシック" charset="0"/>
              </a:defRPr>
            </a:lvl6pPr>
            <a:lvl7pPr marL="2971800" indent="-228600" eaLnBrk="0" fontAlgn="base" hangingPunct="0">
              <a:spcBef>
                <a:spcPct val="0"/>
              </a:spcBef>
              <a:spcAft>
                <a:spcPct val="0"/>
              </a:spcAft>
              <a:defRPr sz="1200" b="1">
                <a:solidFill>
                  <a:schemeClr val="tx1"/>
                </a:solidFill>
                <a:latin typeface="Arial" charset="0"/>
                <a:ea typeface="ＭＳ Ｐゴシック" charset="0"/>
              </a:defRPr>
            </a:lvl7pPr>
            <a:lvl8pPr marL="3429000" indent="-228600" eaLnBrk="0" fontAlgn="base" hangingPunct="0">
              <a:spcBef>
                <a:spcPct val="0"/>
              </a:spcBef>
              <a:spcAft>
                <a:spcPct val="0"/>
              </a:spcAft>
              <a:defRPr sz="1200" b="1">
                <a:solidFill>
                  <a:schemeClr val="tx1"/>
                </a:solidFill>
                <a:latin typeface="Arial" charset="0"/>
                <a:ea typeface="ＭＳ Ｐゴシック" charset="0"/>
              </a:defRPr>
            </a:lvl8pPr>
            <a:lvl9pPr marL="3886200" indent="-228600" eaLnBrk="0" fontAlgn="base" hangingPunct="0">
              <a:spcBef>
                <a:spcPct val="0"/>
              </a:spcBef>
              <a:spcAft>
                <a:spcPct val="0"/>
              </a:spcAft>
              <a:defRPr sz="1200" b="1">
                <a:solidFill>
                  <a:schemeClr val="tx1"/>
                </a:solidFill>
                <a:latin typeface="Arial" charset="0"/>
                <a:ea typeface="ＭＳ Ｐゴシック" charset="0"/>
              </a:defRPr>
            </a:lvl9pPr>
          </a:lstStyle>
          <a:p>
            <a:r>
              <a:rPr lang="en-US" sz="2800" b="0" dirty="0">
                <a:solidFill>
                  <a:srgbClr val="4F81BD"/>
                </a:solidFill>
                <a:latin typeface="Calibri" charset="0"/>
                <a:cs typeface="Calibri" charset="0"/>
              </a:rPr>
              <a:t>Configuration Tasks</a:t>
            </a:r>
          </a:p>
        </p:txBody>
      </p:sp>
      <p:sp>
        <p:nvSpPr>
          <p:cNvPr id="3" name="TextBox 2"/>
          <p:cNvSpPr txBox="1"/>
          <p:nvPr/>
        </p:nvSpPr>
        <p:spPr>
          <a:xfrm>
            <a:off x="350617" y="1042497"/>
            <a:ext cx="10622183" cy="5016758"/>
          </a:xfrm>
          <a:prstGeom prst="rect">
            <a:avLst/>
          </a:prstGeom>
          <a:noFill/>
        </p:spPr>
        <p:txBody>
          <a:bodyPr wrap="square" rtlCol="0">
            <a:spAutoFit/>
          </a:bodyPr>
          <a:lstStyle/>
          <a:p>
            <a:r>
              <a:rPr lang="en-US" sz="2000" dirty="0">
                <a:solidFill>
                  <a:srgbClr val="4F81BD"/>
                </a:solidFill>
              </a:rPr>
              <a:t>At start of Run:</a:t>
            </a:r>
          </a:p>
          <a:p>
            <a:endParaRPr lang="en-US" sz="2000" dirty="0">
              <a:solidFill>
                <a:srgbClr val="4F81BD"/>
              </a:solidFill>
            </a:endParaRPr>
          </a:p>
          <a:p>
            <a:pPr marL="342900" indent="-342900">
              <a:buFont typeface="Arial" panose="020B0604020202020204" pitchFamily="34" charset="0"/>
              <a:buChar char="•"/>
            </a:pPr>
            <a:r>
              <a:rPr lang="en-US" sz="2000" dirty="0">
                <a:solidFill>
                  <a:srgbClr val="4F81BD"/>
                </a:solidFill>
              </a:rPr>
              <a:t>(Chip power-on procedure: Switching clock off, power on, clock on) -&gt; not each run</a:t>
            </a:r>
          </a:p>
          <a:p>
            <a:pPr marL="342900" indent="-342900">
              <a:buFont typeface="Arial" panose="020B0604020202020204" pitchFamily="34" charset="0"/>
              <a:buChar char="•"/>
            </a:pPr>
            <a:r>
              <a:rPr lang="en-US" sz="2000" dirty="0">
                <a:solidFill>
                  <a:srgbClr val="4F81BD"/>
                </a:solidFill>
              </a:rPr>
              <a:t>Configure RUs</a:t>
            </a:r>
          </a:p>
          <a:p>
            <a:pPr marL="342900" indent="-342900">
              <a:buFont typeface="Arial" panose="020B0604020202020204" pitchFamily="34" charset="0"/>
              <a:buChar char="•"/>
            </a:pPr>
            <a:r>
              <a:rPr lang="en-US" sz="2000" dirty="0" err="1">
                <a:solidFill>
                  <a:srgbClr val="4F81BD"/>
                </a:solidFill>
              </a:rPr>
              <a:t>Synchronise</a:t>
            </a:r>
            <a:r>
              <a:rPr lang="en-US" sz="2000" dirty="0">
                <a:solidFill>
                  <a:srgbClr val="4F81BD"/>
                </a:solidFill>
              </a:rPr>
              <a:t> all RUs and pixel chips</a:t>
            </a:r>
          </a:p>
          <a:p>
            <a:pPr marL="342900" indent="-342900">
              <a:buFont typeface="Arial" panose="020B0604020202020204" pitchFamily="34" charset="0"/>
              <a:buChar char="•"/>
            </a:pPr>
            <a:r>
              <a:rPr lang="en-US" sz="2000" dirty="0">
                <a:solidFill>
                  <a:srgbClr val="4F81BD"/>
                </a:solidFill>
              </a:rPr>
              <a:t>Write (and dump) all chip registers</a:t>
            </a:r>
          </a:p>
          <a:p>
            <a:pPr marL="342900" indent="-342900">
              <a:buFont typeface="Arial" panose="020B0604020202020204" pitchFamily="34" charset="0"/>
              <a:buChar char="•"/>
            </a:pPr>
            <a:r>
              <a:rPr lang="en-US" sz="2000" dirty="0">
                <a:solidFill>
                  <a:srgbClr val="4F81BD"/>
                </a:solidFill>
              </a:rPr>
              <a:t>Mask pixels / columns</a:t>
            </a:r>
          </a:p>
          <a:p>
            <a:pPr marL="342900" indent="-342900">
              <a:buFont typeface="Arial" panose="020B0604020202020204" pitchFamily="34" charset="0"/>
              <a:buChar char="•"/>
            </a:pPr>
            <a:r>
              <a:rPr lang="en-US" sz="2000" dirty="0">
                <a:solidFill>
                  <a:srgbClr val="4F81BD"/>
                </a:solidFill>
              </a:rPr>
              <a:t>Set / correct PB voltages</a:t>
            </a:r>
          </a:p>
          <a:p>
            <a:pPr marL="342900" indent="-342900">
              <a:buFont typeface="Arial" panose="020B0604020202020204" pitchFamily="34" charset="0"/>
              <a:buChar char="•"/>
            </a:pPr>
            <a:endParaRPr lang="en-US" sz="2000" dirty="0">
              <a:solidFill>
                <a:srgbClr val="4F81BD"/>
              </a:solidFill>
            </a:endParaRPr>
          </a:p>
          <a:p>
            <a:r>
              <a:rPr lang="en-US" sz="2000" dirty="0">
                <a:solidFill>
                  <a:srgbClr val="4F81BD"/>
                </a:solidFill>
              </a:rPr>
              <a:t>During Run:</a:t>
            </a:r>
          </a:p>
          <a:p>
            <a:endParaRPr lang="en-US" sz="2000" dirty="0">
              <a:solidFill>
                <a:srgbClr val="4F81BD"/>
              </a:solidFill>
            </a:endParaRPr>
          </a:p>
          <a:p>
            <a:pPr marL="342900" indent="-342900">
              <a:buFont typeface="Arial" panose="020B0604020202020204" pitchFamily="34" charset="0"/>
              <a:buChar char="•"/>
            </a:pPr>
            <a:r>
              <a:rPr lang="en-US" sz="2000" dirty="0">
                <a:solidFill>
                  <a:srgbClr val="4F81BD"/>
                </a:solidFill>
              </a:rPr>
              <a:t>Periodic refresh of mask</a:t>
            </a:r>
          </a:p>
          <a:p>
            <a:pPr marL="342900" indent="-342900">
              <a:buFont typeface="Arial" panose="020B0604020202020204" pitchFamily="34" charset="0"/>
              <a:buChar char="•"/>
            </a:pPr>
            <a:r>
              <a:rPr lang="en-US" sz="2000" dirty="0">
                <a:solidFill>
                  <a:srgbClr val="4F81BD"/>
                </a:solidFill>
              </a:rPr>
              <a:t>Masking of new noisy pixels / double columns</a:t>
            </a:r>
          </a:p>
          <a:p>
            <a:pPr marL="342900" indent="-342900">
              <a:buFont typeface="Arial" panose="020B0604020202020204" pitchFamily="34" charset="0"/>
              <a:buChar char="•"/>
            </a:pPr>
            <a:r>
              <a:rPr lang="en-US" sz="2000" dirty="0">
                <a:solidFill>
                  <a:srgbClr val="4F81BD"/>
                </a:solidFill>
              </a:rPr>
              <a:t>Reaction to interrupts / change in chip conditions </a:t>
            </a:r>
          </a:p>
          <a:p>
            <a:pPr marL="342900" indent="-342900">
              <a:buFont typeface="Arial" panose="020B0604020202020204" pitchFamily="34" charset="0"/>
              <a:buChar char="•"/>
            </a:pPr>
            <a:r>
              <a:rPr lang="en-US" sz="2000" dirty="0">
                <a:solidFill>
                  <a:srgbClr val="4F81BD"/>
                </a:solidFill>
              </a:rPr>
              <a:t>Automatic recovery of ill-behaving chips?</a:t>
            </a:r>
          </a:p>
          <a:p>
            <a:pPr marL="342900" indent="-342900">
              <a:buFont typeface="Arial" panose="020B0604020202020204" pitchFamily="34" charset="0"/>
              <a:buChar char="•"/>
            </a:pPr>
            <a:r>
              <a:rPr lang="en-US" sz="2000" dirty="0">
                <a:solidFill>
                  <a:srgbClr val="4F81BD"/>
                </a:solidFill>
              </a:rPr>
              <a:t>Reaction on power cycles</a:t>
            </a:r>
          </a:p>
        </p:txBody>
      </p:sp>
      <p:sp>
        <p:nvSpPr>
          <p:cNvPr id="4" name="Date Placeholder 3"/>
          <p:cNvSpPr>
            <a:spLocks noGrp="1"/>
          </p:cNvSpPr>
          <p:nvPr>
            <p:ph type="dt" sz="half" idx="10"/>
          </p:nvPr>
        </p:nvSpPr>
        <p:spPr/>
        <p:txBody>
          <a:bodyPr/>
          <a:lstStyle/>
          <a:p>
            <a:fld id="{B2A5CEA0-3A74-DA47-9DC4-3218378DC22F}" type="datetime1">
              <a:rPr lang="en-US" smtClean="0"/>
              <a:t>1/29/19</a:t>
            </a:fld>
            <a:endParaRPr lang="en-US" dirty="0"/>
          </a:p>
        </p:txBody>
      </p:sp>
      <p:sp>
        <p:nvSpPr>
          <p:cNvPr id="5" name="Slide Number Placeholder 4"/>
          <p:cNvSpPr>
            <a:spLocks noGrp="1"/>
          </p:cNvSpPr>
          <p:nvPr>
            <p:ph type="sldNum" sz="quarter" idx="12"/>
          </p:nvPr>
        </p:nvSpPr>
        <p:spPr/>
        <p:txBody>
          <a:bodyPr/>
          <a:lstStyle/>
          <a:p>
            <a:fld id="{B7F62631-D247-0E44-B808-5D23CBBA66F7}" type="slidenum">
              <a:rPr lang="en-US" smtClean="0"/>
              <a:t>4</a:t>
            </a:fld>
            <a:endParaRPr lang="en-US"/>
          </a:p>
        </p:txBody>
      </p:sp>
    </p:spTree>
    <p:extLst>
      <p:ext uri="{BB962C8B-B14F-4D97-AF65-F5344CB8AC3E}">
        <p14:creationId xmlns:p14="http://schemas.microsoft.com/office/powerpoint/2010/main" val="15050858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50617" y="1042497"/>
            <a:ext cx="10622183" cy="2215991"/>
          </a:xfrm>
          <a:prstGeom prst="rect">
            <a:avLst/>
          </a:prstGeom>
          <a:noFill/>
        </p:spPr>
        <p:txBody>
          <a:bodyPr wrap="square" rtlCol="0">
            <a:spAutoFit/>
          </a:bodyPr>
          <a:lstStyle/>
          <a:p>
            <a:pPr marL="342900" indent="-342900">
              <a:buFont typeface="Arial" panose="020B0604020202020204" pitchFamily="34" charset="0"/>
              <a:buChar char="•"/>
            </a:pPr>
            <a:endParaRPr lang="en-US" sz="2000" dirty="0">
              <a:solidFill>
                <a:srgbClr val="4F81BD"/>
              </a:solidFill>
            </a:endParaRPr>
          </a:p>
          <a:p>
            <a:pPr marL="342900" indent="-342900">
              <a:buFont typeface="Arial" panose="020B0604020202020204" pitchFamily="34" charset="0"/>
              <a:buChar char="•"/>
            </a:pPr>
            <a:endParaRPr lang="en-US" sz="2000" dirty="0">
              <a:solidFill>
                <a:srgbClr val="4F81BD"/>
              </a:solidFill>
            </a:endParaRPr>
          </a:p>
          <a:p>
            <a:r>
              <a:rPr lang="en-US" sz="2800" dirty="0">
                <a:solidFill>
                  <a:srgbClr val="4F81BD"/>
                </a:solidFill>
              </a:rPr>
              <a:t>Configuration example 1: Initial configuration of ALPIDE chips</a:t>
            </a:r>
          </a:p>
          <a:p>
            <a:endParaRPr lang="en-US" sz="1400" dirty="0">
              <a:solidFill>
                <a:srgbClr val="4F81BD"/>
              </a:solidFill>
            </a:endParaRPr>
          </a:p>
          <a:p>
            <a:r>
              <a:rPr lang="en-US" sz="1400" dirty="0">
                <a:solidFill>
                  <a:srgbClr val="4F81BD"/>
                </a:solidFill>
              </a:rPr>
              <a:t>Estimate of the number of interactions needed for the initial configuration of the ALPIDE chips at the </a:t>
            </a:r>
            <a:r>
              <a:rPr lang="en-US" sz="1400" u="sng" dirty="0">
                <a:solidFill>
                  <a:srgbClr val="4F81BD"/>
                </a:solidFill>
              </a:rPr>
              <a:t>start of the run</a:t>
            </a:r>
            <a:r>
              <a:rPr lang="en-US" sz="1400" dirty="0">
                <a:solidFill>
                  <a:srgbClr val="4F81BD"/>
                </a:solidFill>
              </a:rPr>
              <a:t>. The initial configuration of the ALPIDE chips can be subdivided into three types of configuration commands: register write commands that can be sent to all ALPIDE chips (BROADCAST), register  write commands that have to be sent individually to the chips because of different settings (SINGLE CAST) and the (individual) downloading of the noisy pixel mask </a:t>
            </a:r>
          </a:p>
        </p:txBody>
      </p:sp>
      <p:sp>
        <p:nvSpPr>
          <p:cNvPr id="4" name="Date Placeholder 3"/>
          <p:cNvSpPr>
            <a:spLocks noGrp="1"/>
          </p:cNvSpPr>
          <p:nvPr>
            <p:ph type="dt" sz="half" idx="10"/>
          </p:nvPr>
        </p:nvSpPr>
        <p:spPr/>
        <p:txBody>
          <a:bodyPr/>
          <a:lstStyle/>
          <a:p>
            <a:fld id="{B2A5CEA0-3A74-DA47-9DC4-3218378DC22F}" type="datetime1">
              <a:rPr lang="en-US" smtClean="0"/>
              <a:t>1/29/19</a:t>
            </a:fld>
            <a:endParaRPr lang="en-US" dirty="0"/>
          </a:p>
        </p:txBody>
      </p:sp>
      <p:sp>
        <p:nvSpPr>
          <p:cNvPr id="5" name="Slide Number Placeholder 4"/>
          <p:cNvSpPr>
            <a:spLocks noGrp="1"/>
          </p:cNvSpPr>
          <p:nvPr>
            <p:ph type="sldNum" sz="quarter" idx="12"/>
          </p:nvPr>
        </p:nvSpPr>
        <p:spPr/>
        <p:txBody>
          <a:bodyPr/>
          <a:lstStyle/>
          <a:p>
            <a:fld id="{B7F62631-D247-0E44-B808-5D23CBBA66F7}" type="slidenum">
              <a:rPr lang="en-US" smtClean="0"/>
              <a:t>5</a:t>
            </a:fld>
            <a:endParaRPr lang="en-US"/>
          </a:p>
        </p:txBody>
      </p:sp>
    </p:spTree>
    <p:extLst>
      <p:ext uri="{BB962C8B-B14F-4D97-AF65-F5344CB8AC3E}">
        <p14:creationId xmlns:p14="http://schemas.microsoft.com/office/powerpoint/2010/main" val="5973817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4"/>
          <p:cNvSpPr txBox="1">
            <a:spLocks noChangeArrowheads="1"/>
          </p:cNvSpPr>
          <p:nvPr/>
        </p:nvSpPr>
        <p:spPr bwMode="auto">
          <a:xfrm>
            <a:off x="288001" y="93600"/>
            <a:ext cx="5905271" cy="523220"/>
          </a:xfrm>
          <a:prstGeom prst="rect">
            <a:avLst/>
          </a:prstGeom>
          <a:noFill/>
          <a:ln>
            <a:noFill/>
          </a:ln>
        </p:spPr>
        <p:txBody>
          <a:bodyPr wrap="none">
            <a:spAutoFit/>
          </a:bodyPr>
          <a:lstStyle>
            <a:lvl1pPr eaLnBrk="0" hangingPunct="0">
              <a:defRPr sz="1200" b="1">
                <a:solidFill>
                  <a:schemeClr val="tx1"/>
                </a:solidFill>
                <a:latin typeface="Arial" charset="0"/>
                <a:ea typeface="ＭＳ Ｐゴシック" charset="0"/>
              </a:defRPr>
            </a:lvl1pPr>
            <a:lvl2pPr marL="742950" indent="-285750" eaLnBrk="0" hangingPunct="0">
              <a:defRPr sz="1200" b="1">
                <a:solidFill>
                  <a:schemeClr val="tx1"/>
                </a:solidFill>
                <a:latin typeface="Arial" charset="0"/>
                <a:ea typeface="ＭＳ Ｐゴシック" charset="0"/>
              </a:defRPr>
            </a:lvl2pPr>
            <a:lvl3pPr marL="1143000" indent="-228600" eaLnBrk="0" hangingPunct="0">
              <a:defRPr sz="1200" b="1">
                <a:solidFill>
                  <a:schemeClr val="tx1"/>
                </a:solidFill>
                <a:latin typeface="Arial" charset="0"/>
                <a:ea typeface="ＭＳ Ｐゴシック" charset="0"/>
              </a:defRPr>
            </a:lvl3pPr>
            <a:lvl4pPr marL="1600200" indent="-228600" eaLnBrk="0" hangingPunct="0">
              <a:defRPr sz="1200" b="1">
                <a:solidFill>
                  <a:schemeClr val="tx1"/>
                </a:solidFill>
                <a:latin typeface="Arial" charset="0"/>
                <a:ea typeface="ＭＳ Ｐゴシック" charset="0"/>
              </a:defRPr>
            </a:lvl4pPr>
            <a:lvl5pPr marL="2057400" indent="-228600" eaLnBrk="0" hangingPunct="0">
              <a:defRPr sz="1200" b="1">
                <a:solidFill>
                  <a:schemeClr val="tx1"/>
                </a:solidFill>
                <a:latin typeface="Arial" charset="0"/>
                <a:ea typeface="ＭＳ Ｐゴシック" charset="0"/>
              </a:defRPr>
            </a:lvl5pPr>
            <a:lvl6pPr marL="2514600" indent="-228600" eaLnBrk="0" fontAlgn="base" hangingPunct="0">
              <a:spcBef>
                <a:spcPct val="0"/>
              </a:spcBef>
              <a:spcAft>
                <a:spcPct val="0"/>
              </a:spcAft>
              <a:defRPr sz="1200" b="1">
                <a:solidFill>
                  <a:schemeClr val="tx1"/>
                </a:solidFill>
                <a:latin typeface="Arial" charset="0"/>
                <a:ea typeface="ＭＳ Ｐゴシック" charset="0"/>
              </a:defRPr>
            </a:lvl6pPr>
            <a:lvl7pPr marL="2971800" indent="-228600" eaLnBrk="0" fontAlgn="base" hangingPunct="0">
              <a:spcBef>
                <a:spcPct val="0"/>
              </a:spcBef>
              <a:spcAft>
                <a:spcPct val="0"/>
              </a:spcAft>
              <a:defRPr sz="1200" b="1">
                <a:solidFill>
                  <a:schemeClr val="tx1"/>
                </a:solidFill>
                <a:latin typeface="Arial" charset="0"/>
                <a:ea typeface="ＭＳ Ｐゴシック" charset="0"/>
              </a:defRPr>
            </a:lvl7pPr>
            <a:lvl8pPr marL="3429000" indent="-228600" eaLnBrk="0" fontAlgn="base" hangingPunct="0">
              <a:spcBef>
                <a:spcPct val="0"/>
              </a:spcBef>
              <a:spcAft>
                <a:spcPct val="0"/>
              </a:spcAft>
              <a:defRPr sz="1200" b="1">
                <a:solidFill>
                  <a:schemeClr val="tx1"/>
                </a:solidFill>
                <a:latin typeface="Arial" charset="0"/>
                <a:ea typeface="ＭＳ Ｐゴシック" charset="0"/>
              </a:defRPr>
            </a:lvl8pPr>
            <a:lvl9pPr marL="3886200" indent="-228600" eaLnBrk="0" fontAlgn="base" hangingPunct="0">
              <a:spcBef>
                <a:spcPct val="0"/>
              </a:spcBef>
              <a:spcAft>
                <a:spcPct val="0"/>
              </a:spcAft>
              <a:defRPr sz="1200" b="1">
                <a:solidFill>
                  <a:schemeClr val="tx1"/>
                </a:solidFill>
                <a:latin typeface="Arial" charset="0"/>
                <a:ea typeface="ＭＳ Ｐゴシック" charset="0"/>
              </a:defRPr>
            </a:lvl9pPr>
          </a:lstStyle>
          <a:p>
            <a:r>
              <a:rPr lang="en-US" sz="2800" b="0" dirty="0">
                <a:solidFill>
                  <a:srgbClr val="4F81BD"/>
                </a:solidFill>
                <a:latin typeface="Calibri" charset="0"/>
                <a:cs typeface="Calibri" charset="0"/>
              </a:rPr>
              <a:t>Configuration – Number of Interactions</a:t>
            </a:r>
          </a:p>
        </p:txBody>
      </p:sp>
      <p:sp>
        <p:nvSpPr>
          <p:cNvPr id="3" name="TextBox 2"/>
          <p:cNvSpPr txBox="1"/>
          <p:nvPr/>
        </p:nvSpPr>
        <p:spPr>
          <a:xfrm>
            <a:off x="350617" y="1042497"/>
            <a:ext cx="10622183" cy="5016758"/>
          </a:xfrm>
          <a:prstGeom prst="rect">
            <a:avLst/>
          </a:prstGeom>
          <a:noFill/>
        </p:spPr>
        <p:txBody>
          <a:bodyPr wrap="square" rtlCol="0">
            <a:spAutoFit/>
          </a:bodyPr>
          <a:lstStyle/>
          <a:p>
            <a:pPr marL="342900" indent="-342900">
              <a:buFont typeface="Arial" panose="020B0604020202020204" pitchFamily="34" charset="0"/>
              <a:buChar char="•"/>
            </a:pPr>
            <a:r>
              <a:rPr lang="en-US" sz="2000" dirty="0">
                <a:solidFill>
                  <a:srgbClr val="4F81BD"/>
                </a:solidFill>
              </a:rPr>
              <a:t>Writing of configuration registers (Detailed table in the backup):</a:t>
            </a:r>
          </a:p>
          <a:p>
            <a:pPr marL="924961" lvl="1" indent="-342900">
              <a:buFont typeface="Arial" panose="020B0604020202020204" pitchFamily="34" charset="0"/>
              <a:buChar char="•"/>
            </a:pPr>
            <a:r>
              <a:rPr lang="en-US" sz="2000" dirty="0">
                <a:solidFill>
                  <a:srgbClr val="4F81BD"/>
                </a:solidFill>
              </a:rPr>
              <a:t>18 registers in broadcast 		-&gt; </a:t>
            </a:r>
            <a:r>
              <a:rPr lang="en-US" sz="2000" dirty="0">
                <a:solidFill>
                  <a:schemeClr val="tx1">
                    <a:lumMod val="85000"/>
                    <a:lumOff val="15000"/>
                  </a:schemeClr>
                </a:solidFill>
              </a:rPr>
              <a:t>72 CTRL interface write operations / OL stave</a:t>
            </a:r>
          </a:p>
          <a:p>
            <a:pPr marL="924961" lvl="1" indent="-342900">
              <a:buFont typeface="Arial" panose="020B0604020202020204" pitchFamily="34" charset="0"/>
              <a:buChar char="•"/>
            </a:pPr>
            <a:r>
              <a:rPr lang="en-US" sz="2000" dirty="0">
                <a:solidFill>
                  <a:srgbClr val="4F81BD"/>
                </a:solidFill>
              </a:rPr>
              <a:t>42 single cast commands / chip	-&gt; </a:t>
            </a:r>
            <a:r>
              <a:rPr lang="en-US" sz="2000" dirty="0">
                <a:solidFill>
                  <a:schemeClr val="tx1">
                    <a:lumMod val="85000"/>
                    <a:lumOff val="15000"/>
                  </a:schemeClr>
                </a:solidFill>
              </a:rPr>
              <a:t>1960 – 8232 CTRL interface write ops / OL stave</a:t>
            </a:r>
            <a:br>
              <a:rPr lang="en-US" sz="2000" dirty="0">
                <a:solidFill>
                  <a:schemeClr val="tx1">
                    <a:lumMod val="85000"/>
                    <a:lumOff val="15000"/>
                  </a:schemeClr>
                </a:solidFill>
              </a:rPr>
            </a:br>
            <a:r>
              <a:rPr lang="en-US" sz="2000" dirty="0">
                <a:solidFill>
                  <a:schemeClr val="tx1">
                    <a:lumMod val="85000"/>
                    <a:lumOff val="15000"/>
                  </a:schemeClr>
                </a:solidFill>
              </a:rPr>
              <a:t>							     (range: writing all/no double column disable)</a:t>
            </a:r>
          </a:p>
          <a:p>
            <a:pPr marL="924961" lvl="1" indent="-342900">
              <a:buFont typeface="Arial" panose="020B0604020202020204" pitchFamily="34" charset="0"/>
              <a:buChar char="•"/>
            </a:pPr>
            <a:endParaRPr lang="en-US" sz="2000" dirty="0">
              <a:solidFill>
                <a:srgbClr val="4F81BD"/>
              </a:solidFill>
            </a:endParaRPr>
          </a:p>
          <a:p>
            <a:pPr marL="342900" indent="-342900">
              <a:buFont typeface="Arial" panose="020B0604020202020204" pitchFamily="34" charset="0"/>
              <a:buChar char="•"/>
            </a:pPr>
            <a:r>
              <a:rPr lang="en-US" sz="2000" dirty="0">
                <a:solidFill>
                  <a:srgbClr val="4F81BD"/>
                </a:solidFill>
              </a:rPr>
              <a:t>Masking of pixels</a:t>
            </a:r>
          </a:p>
          <a:p>
            <a:pPr marL="924961" lvl="1" indent="-342900">
              <a:buFont typeface="Arial" panose="020B0604020202020204" pitchFamily="34" charset="0"/>
              <a:buChar char="•"/>
            </a:pPr>
            <a:r>
              <a:rPr lang="en-US" sz="2000" dirty="0">
                <a:solidFill>
                  <a:schemeClr val="tx1">
                    <a:lumMod val="85000"/>
                    <a:lumOff val="15000"/>
                  </a:schemeClr>
                </a:solidFill>
              </a:rPr>
              <a:t>2 * N(pixels to be masked) CTRL interface write operations</a:t>
            </a:r>
            <a:br>
              <a:rPr lang="en-US" sz="2000" dirty="0">
                <a:solidFill>
                  <a:schemeClr val="tx1">
                    <a:lumMod val="85000"/>
                    <a:lumOff val="15000"/>
                  </a:schemeClr>
                </a:solidFill>
              </a:rPr>
            </a:br>
            <a:r>
              <a:rPr lang="en-US" sz="2000" dirty="0">
                <a:solidFill>
                  <a:schemeClr val="tx1">
                    <a:lumMod val="85000"/>
                    <a:lumOff val="15000"/>
                  </a:schemeClr>
                </a:solidFill>
              </a:rPr>
              <a:t>e.g. 10 pixels per chip -&gt; 3920 write operations / OL stave</a:t>
            </a:r>
          </a:p>
          <a:p>
            <a:pPr marL="342900" indent="-342900">
              <a:buFont typeface="Arial" panose="020B0604020202020204" pitchFamily="34" charset="0"/>
              <a:buChar char="•"/>
            </a:pPr>
            <a:endParaRPr lang="en-US" sz="2000" dirty="0">
              <a:solidFill>
                <a:srgbClr val="4F81BD"/>
              </a:solidFill>
            </a:endParaRPr>
          </a:p>
          <a:p>
            <a:pPr marL="342900" indent="-342900">
              <a:buFont typeface="Arial" panose="020B0604020202020204" pitchFamily="34" charset="0"/>
              <a:buChar char="•"/>
            </a:pPr>
            <a:r>
              <a:rPr lang="en-US" sz="2000" dirty="0">
                <a:solidFill>
                  <a:srgbClr val="4F81BD"/>
                </a:solidFill>
              </a:rPr>
              <a:t>Reading back of configuration registers:</a:t>
            </a:r>
          </a:p>
          <a:p>
            <a:pPr marL="924961" lvl="1" indent="-342900">
              <a:buFont typeface="Arial" panose="020B0604020202020204" pitchFamily="34" charset="0"/>
              <a:buChar char="•"/>
            </a:pPr>
            <a:r>
              <a:rPr lang="en-US" sz="2000" dirty="0">
                <a:solidFill>
                  <a:srgbClr val="4F81BD"/>
                </a:solidFill>
              </a:rPr>
              <a:t>Reading back all (written) config registers: </a:t>
            </a:r>
            <a:r>
              <a:rPr lang="en-US" sz="2000" dirty="0">
                <a:solidFill>
                  <a:schemeClr val="tx1">
                    <a:lumMod val="85000"/>
                    <a:lumOff val="15000"/>
                  </a:schemeClr>
                </a:solidFill>
              </a:rPr>
              <a:t>11760 CTRL interface read operations / OL stave</a:t>
            </a:r>
            <a:br>
              <a:rPr lang="en-US" sz="2000" dirty="0">
                <a:solidFill>
                  <a:srgbClr val="4F81BD"/>
                </a:solidFill>
              </a:rPr>
            </a:br>
            <a:r>
              <a:rPr lang="en-US" sz="2000" dirty="0">
                <a:solidFill>
                  <a:srgbClr val="4F81BD"/>
                </a:solidFill>
              </a:rPr>
              <a:t>(NB: no broadcast read) </a:t>
            </a:r>
          </a:p>
          <a:p>
            <a:pPr marL="342900" indent="-342900">
              <a:buFont typeface="Arial" panose="020B0604020202020204" pitchFamily="34" charset="0"/>
              <a:buChar char="•"/>
            </a:pPr>
            <a:endParaRPr lang="en-US" sz="2000" dirty="0">
              <a:solidFill>
                <a:srgbClr val="4F81BD"/>
              </a:solidFill>
            </a:endParaRPr>
          </a:p>
          <a:p>
            <a:pPr marL="342900" indent="-342900">
              <a:buFont typeface="Arial" panose="020B0604020202020204" pitchFamily="34" charset="0"/>
              <a:buChar char="•"/>
            </a:pPr>
            <a:r>
              <a:rPr lang="en-US" sz="2000" dirty="0">
                <a:solidFill>
                  <a:srgbClr val="4F81BD"/>
                </a:solidFill>
              </a:rPr>
              <a:t>Treatment of readback values: </a:t>
            </a:r>
          </a:p>
          <a:p>
            <a:pPr marL="924961" lvl="1" indent="-342900">
              <a:buFont typeface="Arial" panose="020B0604020202020204" pitchFamily="34" charset="0"/>
              <a:buChar char="•"/>
            </a:pPr>
            <a:r>
              <a:rPr lang="en-US" sz="2000" dirty="0">
                <a:solidFill>
                  <a:srgbClr val="4F81BD"/>
                </a:solidFill>
              </a:rPr>
              <a:t>In case of mismatch: warning / write again</a:t>
            </a:r>
          </a:p>
          <a:p>
            <a:pPr marL="924961" lvl="1" indent="-342900">
              <a:buFont typeface="Arial" panose="020B0604020202020204" pitchFamily="34" charset="0"/>
              <a:buChar char="•"/>
            </a:pPr>
            <a:r>
              <a:rPr lang="en-US" sz="2000" dirty="0">
                <a:solidFill>
                  <a:srgbClr val="4F81BD"/>
                </a:solidFill>
              </a:rPr>
              <a:t>For counter-type registers: store value</a:t>
            </a:r>
          </a:p>
        </p:txBody>
      </p:sp>
      <p:sp>
        <p:nvSpPr>
          <p:cNvPr id="4" name="Date Placeholder 3"/>
          <p:cNvSpPr>
            <a:spLocks noGrp="1"/>
          </p:cNvSpPr>
          <p:nvPr>
            <p:ph type="dt" sz="half" idx="10"/>
          </p:nvPr>
        </p:nvSpPr>
        <p:spPr/>
        <p:txBody>
          <a:bodyPr/>
          <a:lstStyle/>
          <a:p>
            <a:fld id="{B2A5CEA0-3A74-DA47-9DC4-3218378DC22F}" type="datetime1">
              <a:rPr lang="en-US" smtClean="0"/>
              <a:t>1/29/19</a:t>
            </a:fld>
            <a:endParaRPr lang="en-US" dirty="0"/>
          </a:p>
        </p:txBody>
      </p:sp>
      <p:sp>
        <p:nvSpPr>
          <p:cNvPr id="5" name="Slide Number Placeholder 4"/>
          <p:cNvSpPr>
            <a:spLocks noGrp="1"/>
          </p:cNvSpPr>
          <p:nvPr>
            <p:ph type="sldNum" sz="quarter" idx="12"/>
          </p:nvPr>
        </p:nvSpPr>
        <p:spPr/>
        <p:txBody>
          <a:bodyPr/>
          <a:lstStyle/>
          <a:p>
            <a:fld id="{B7F62631-D247-0E44-B808-5D23CBBA66F7}" type="slidenum">
              <a:rPr lang="en-US" smtClean="0"/>
              <a:t>6</a:t>
            </a:fld>
            <a:endParaRPr lang="en-US"/>
          </a:p>
        </p:txBody>
      </p:sp>
    </p:spTree>
    <p:extLst>
      <p:ext uri="{BB962C8B-B14F-4D97-AF65-F5344CB8AC3E}">
        <p14:creationId xmlns:p14="http://schemas.microsoft.com/office/powerpoint/2010/main" val="15980603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50617" y="1042497"/>
            <a:ext cx="10622183" cy="2000548"/>
          </a:xfrm>
          <a:prstGeom prst="rect">
            <a:avLst/>
          </a:prstGeom>
          <a:noFill/>
        </p:spPr>
        <p:txBody>
          <a:bodyPr wrap="square" rtlCol="0">
            <a:spAutoFit/>
          </a:bodyPr>
          <a:lstStyle/>
          <a:p>
            <a:pPr marL="342900" indent="-342900">
              <a:buFont typeface="Arial" panose="020B0604020202020204" pitchFamily="34" charset="0"/>
              <a:buChar char="•"/>
            </a:pPr>
            <a:endParaRPr lang="en-US" sz="2000" dirty="0">
              <a:solidFill>
                <a:srgbClr val="4F81BD"/>
              </a:solidFill>
            </a:endParaRPr>
          </a:p>
          <a:p>
            <a:pPr marL="342900" indent="-342900">
              <a:buFont typeface="Arial" panose="020B0604020202020204" pitchFamily="34" charset="0"/>
              <a:buChar char="•"/>
            </a:pPr>
            <a:endParaRPr lang="en-US" sz="2000" dirty="0">
              <a:solidFill>
                <a:srgbClr val="4F81BD"/>
              </a:solidFill>
            </a:endParaRPr>
          </a:p>
          <a:p>
            <a:r>
              <a:rPr lang="en-US" sz="2800" dirty="0">
                <a:solidFill>
                  <a:srgbClr val="4F81BD"/>
                </a:solidFill>
              </a:rPr>
              <a:t>Configuration example 2: Mask refresh</a:t>
            </a:r>
          </a:p>
          <a:p>
            <a:endParaRPr lang="en-US" sz="1400" dirty="0">
              <a:solidFill>
                <a:srgbClr val="4F81BD"/>
              </a:solidFill>
            </a:endParaRPr>
          </a:p>
          <a:p>
            <a:r>
              <a:rPr lang="en-US" sz="1400" dirty="0">
                <a:solidFill>
                  <a:srgbClr val="4F81BD"/>
                </a:solidFill>
              </a:rPr>
              <a:t>The mask refresh is an example of a configuration procedure </a:t>
            </a:r>
            <a:r>
              <a:rPr lang="en-US" sz="1400" u="sng" dirty="0">
                <a:solidFill>
                  <a:srgbClr val="4F81BD"/>
                </a:solidFill>
              </a:rPr>
              <a:t>during the run</a:t>
            </a:r>
            <a:r>
              <a:rPr lang="en-US" sz="1400" dirty="0">
                <a:solidFill>
                  <a:srgbClr val="4F81BD"/>
                </a:solidFill>
              </a:rPr>
              <a:t>. The mask refresh is necessary to correct SEU-induced changes in the pixel masking. These changes happen in both directions (masking and unmasking), but due to sample size the more important effect is the masking of working pixels. </a:t>
            </a:r>
          </a:p>
        </p:txBody>
      </p:sp>
      <p:sp>
        <p:nvSpPr>
          <p:cNvPr id="4" name="Date Placeholder 3"/>
          <p:cNvSpPr>
            <a:spLocks noGrp="1"/>
          </p:cNvSpPr>
          <p:nvPr>
            <p:ph type="dt" sz="half" idx="10"/>
          </p:nvPr>
        </p:nvSpPr>
        <p:spPr/>
        <p:txBody>
          <a:bodyPr/>
          <a:lstStyle/>
          <a:p>
            <a:fld id="{B2A5CEA0-3A74-DA47-9DC4-3218378DC22F}" type="datetime1">
              <a:rPr lang="en-US" smtClean="0"/>
              <a:t>1/29/19</a:t>
            </a:fld>
            <a:endParaRPr lang="en-US" dirty="0"/>
          </a:p>
        </p:txBody>
      </p:sp>
      <p:sp>
        <p:nvSpPr>
          <p:cNvPr id="5" name="Slide Number Placeholder 4"/>
          <p:cNvSpPr>
            <a:spLocks noGrp="1"/>
          </p:cNvSpPr>
          <p:nvPr>
            <p:ph type="sldNum" sz="quarter" idx="12"/>
          </p:nvPr>
        </p:nvSpPr>
        <p:spPr/>
        <p:txBody>
          <a:bodyPr/>
          <a:lstStyle/>
          <a:p>
            <a:fld id="{B7F62631-D247-0E44-B808-5D23CBBA66F7}" type="slidenum">
              <a:rPr lang="en-US" smtClean="0"/>
              <a:t>7</a:t>
            </a:fld>
            <a:endParaRPr lang="en-US"/>
          </a:p>
        </p:txBody>
      </p:sp>
    </p:spTree>
    <p:extLst>
      <p:ext uri="{BB962C8B-B14F-4D97-AF65-F5344CB8AC3E}">
        <p14:creationId xmlns:p14="http://schemas.microsoft.com/office/powerpoint/2010/main" val="20016865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4"/>
          <p:cNvSpPr txBox="1">
            <a:spLocks noChangeArrowheads="1"/>
          </p:cNvSpPr>
          <p:nvPr/>
        </p:nvSpPr>
        <p:spPr bwMode="auto">
          <a:xfrm>
            <a:off x="288001" y="93600"/>
            <a:ext cx="4915385" cy="523220"/>
          </a:xfrm>
          <a:prstGeom prst="rect">
            <a:avLst/>
          </a:prstGeom>
          <a:noFill/>
          <a:ln>
            <a:noFill/>
          </a:ln>
        </p:spPr>
        <p:txBody>
          <a:bodyPr wrap="none">
            <a:spAutoFit/>
          </a:bodyPr>
          <a:lstStyle>
            <a:lvl1pPr eaLnBrk="0" hangingPunct="0">
              <a:defRPr sz="1200" b="1">
                <a:solidFill>
                  <a:schemeClr val="tx1"/>
                </a:solidFill>
                <a:latin typeface="Arial" charset="0"/>
                <a:ea typeface="ＭＳ Ｐゴシック" charset="0"/>
              </a:defRPr>
            </a:lvl1pPr>
            <a:lvl2pPr marL="742950" indent="-285750" eaLnBrk="0" hangingPunct="0">
              <a:defRPr sz="1200" b="1">
                <a:solidFill>
                  <a:schemeClr val="tx1"/>
                </a:solidFill>
                <a:latin typeface="Arial" charset="0"/>
                <a:ea typeface="ＭＳ Ｐゴシック" charset="0"/>
              </a:defRPr>
            </a:lvl2pPr>
            <a:lvl3pPr marL="1143000" indent="-228600" eaLnBrk="0" hangingPunct="0">
              <a:defRPr sz="1200" b="1">
                <a:solidFill>
                  <a:schemeClr val="tx1"/>
                </a:solidFill>
                <a:latin typeface="Arial" charset="0"/>
                <a:ea typeface="ＭＳ Ｐゴシック" charset="0"/>
              </a:defRPr>
            </a:lvl3pPr>
            <a:lvl4pPr marL="1600200" indent="-228600" eaLnBrk="0" hangingPunct="0">
              <a:defRPr sz="1200" b="1">
                <a:solidFill>
                  <a:schemeClr val="tx1"/>
                </a:solidFill>
                <a:latin typeface="Arial" charset="0"/>
                <a:ea typeface="ＭＳ Ｐゴシック" charset="0"/>
              </a:defRPr>
            </a:lvl4pPr>
            <a:lvl5pPr marL="2057400" indent="-228600" eaLnBrk="0" hangingPunct="0">
              <a:defRPr sz="1200" b="1">
                <a:solidFill>
                  <a:schemeClr val="tx1"/>
                </a:solidFill>
                <a:latin typeface="Arial" charset="0"/>
                <a:ea typeface="ＭＳ Ｐゴシック" charset="0"/>
              </a:defRPr>
            </a:lvl5pPr>
            <a:lvl6pPr marL="2514600" indent="-228600" eaLnBrk="0" fontAlgn="base" hangingPunct="0">
              <a:spcBef>
                <a:spcPct val="0"/>
              </a:spcBef>
              <a:spcAft>
                <a:spcPct val="0"/>
              </a:spcAft>
              <a:defRPr sz="1200" b="1">
                <a:solidFill>
                  <a:schemeClr val="tx1"/>
                </a:solidFill>
                <a:latin typeface="Arial" charset="0"/>
                <a:ea typeface="ＭＳ Ｐゴシック" charset="0"/>
              </a:defRPr>
            </a:lvl6pPr>
            <a:lvl7pPr marL="2971800" indent="-228600" eaLnBrk="0" fontAlgn="base" hangingPunct="0">
              <a:spcBef>
                <a:spcPct val="0"/>
              </a:spcBef>
              <a:spcAft>
                <a:spcPct val="0"/>
              </a:spcAft>
              <a:defRPr sz="1200" b="1">
                <a:solidFill>
                  <a:schemeClr val="tx1"/>
                </a:solidFill>
                <a:latin typeface="Arial" charset="0"/>
                <a:ea typeface="ＭＳ Ｐゴシック" charset="0"/>
              </a:defRPr>
            </a:lvl7pPr>
            <a:lvl8pPr marL="3429000" indent="-228600" eaLnBrk="0" fontAlgn="base" hangingPunct="0">
              <a:spcBef>
                <a:spcPct val="0"/>
              </a:spcBef>
              <a:spcAft>
                <a:spcPct val="0"/>
              </a:spcAft>
              <a:defRPr sz="1200" b="1">
                <a:solidFill>
                  <a:schemeClr val="tx1"/>
                </a:solidFill>
                <a:latin typeface="Arial" charset="0"/>
                <a:ea typeface="ＭＳ Ｐゴシック" charset="0"/>
              </a:defRPr>
            </a:lvl8pPr>
            <a:lvl9pPr marL="3886200" indent="-228600" eaLnBrk="0" fontAlgn="base" hangingPunct="0">
              <a:spcBef>
                <a:spcPct val="0"/>
              </a:spcBef>
              <a:spcAft>
                <a:spcPct val="0"/>
              </a:spcAft>
              <a:defRPr sz="1200" b="1">
                <a:solidFill>
                  <a:schemeClr val="tx1"/>
                </a:solidFill>
                <a:latin typeface="Arial" charset="0"/>
                <a:ea typeface="ＭＳ Ｐゴシック" charset="0"/>
              </a:defRPr>
            </a:lvl9pPr>
          </a:lstStyle>
          <a:p>
            <a:r>
              <a:rPr lang="en-US" sz="2800" b="0" dirty="0">
                <a:solidFill>
                  <a:srgbClr val="4F81BD"/>
                </a:solidFill>
                <a:latin typeface="Calibri" charset="0"/>
                <a:cs typeface="Calibri" charset="0"/>
              </a:rPr>
              <a:t>Configuration – Mask Refreshing</a:t>
            </a:r>
          </a:p>
        </p:txBody>
      </p:sp>
      <p:sp>
        <p:nvSpPr>
          <p:cNvPr id="3" name="TextBox 2"/>
          <p:cNvSpPr txBox="1"/>
          <p:nvPr/>
        </p:nvSpPr>
        <p:spPr>
          <a:xfrm>
            <a:off x="350617" y="1042497"/>
            <a:ext cx="10856961" cy="5447645"/>
          </a:xfrm>
          <a:prstGeom prst="rect">
            <a:avLst/>
          </a:prstGeom>
          <a:noFill/>
        </p:spPr>
        <p:txBody>
          <a:bodyPr wrap="square" rtlCol="0">
            <a:spAutoFit/>
          </a:bodyPr>
          <a:lstStyle/>
          <a:p>
            <a:r>
              <a:rPr lang="en-US" sz="2000" dirty="0">
                <a:solidFill>
                  <a:srgbClr val="4F81BD"/>
                </a:solidFill>
              </a:rPr>
              <a:t>Refreshing of the mask to counter SEUs </a:t>
            </a:r>
            <a:r>
              <a:rPr lang="en-US" sz="2000" u="sng" dirty="0">
                <a:solidFill>
                  <a:srgbClr val="4F81BD"/>
                </a:solidFill>
              </a:rPr>
              <a:t>during data taking</a:t>
            </a:r>
            <a:r>
              <a:rPr lang="en-US" sz="2000" dirty="0">
                <a:solidFill>
                  <a:srgbClr val="4F81BD"/>
                </a:solidFill>
              </a:rPr>
              <a:t>. </a:t>
            </a:r>
          </a:p>
          <a:p>
            <a:r>
              <a:rPr lang="en-US" sz="2000" dirty="0">
                <a:solidFill>
                  <a:srgbClr val="4F81BD"/>
                </a:solidFill>
              </a:rPr>
              <a:t>Assumption: all noisy (masked) pixels in different rows (worst case)</a:t>
            </a:r>
          </a:p>
          <a:p>
            <a:endParaRPr lang="en-US" sz="2000" dirty="0">
              <a:solidFill>
                <a:srgbClr val="4F81BD"/>
              </a:solidFill>
            </a:endParaRPr>
          </a:p>
          <a:p>
            <a:pPr marL="457200" indent="-457200">
              <a:buAutoNum type="arabicParenR"/>
            </a:pPr>
            <a:r>
              <a:rPr lang="en-US" sz="2000" dirty="0">
                <a:solidFill>
                  <a:srgbClr val="4F81BD"/>
                </a:solidFill>
              </a:rPr>
              <a:t>Clear the masks in all rows w/o masked pixels (to unmask pixels masked by SEU)</a:t>
            </a:r>
          </a:p>
          <a:p>
            <a:pPr marL="924961" lvl="1" indent="-342900">
              <a:buFont typeface="Arial" panose="020B0604020202020204" pitchFamily="34" charset="0"/>
              <a:buChar char="•"/>
            </a:pPr>
            <a:r>
              <a:rPr lang="en-US" sz="2000" dirty="0">
                <a:solidFill>
                  <a:srgbClr val="4F81BD"/>
                </a:solidFill>
              </a:rPr>
              <a:t>35 CTRL interface write operations per chip</a:t>
            </a:r>
          </a:p>
          <a:p>
            <a:pPr marL="457200" indent="-457200">
              <a:buAutoNum type="arabicParenR"/>
            </a:pPr>
            <a:endParaRPr lang="en-US" sz="2000" dirty="0">
              <a:solidFill>
                <a:srgbClr val="4F81BD"/>
              </a:solidFill>
            </a:endParaRPr>
          </a:p>
          <a:p>
            <a:pPr marL="457200" indent="-457200">
              <a:buAutoNum type="arabicParenR"/>
            </a:pPr>
            <a:r>
              <a:rPr lang="en-US" sz="2000" dirty="0">
                <a:solidFill>
                  <a:srgbClr val="4F81BD"/>
                </a:solidFill>
              </a:rPr>
              <a:t>Rewrite masks in rows with masked pixels</a:t>
            </a:r>
          </a:p>
          <a:p>
            <a:pPr marL="1039261" lvl="1" indent="-457200">
              <a:buFont typeface="Arial" panose="020B0604020202020204" pitchFamily="34" charset="0"/>
              <a:buChar char="•"/>
            </a:pPr>
            <a:r>
              <a:rPr lang="en-US" sz="2000" dirty="0">
                <a:solidFill>
                  <a:srgbClr val="4F81BD"/>
                </a:solidFill>
              </a:rPr>
              <a:t>8 CTRL interface write operations per noisy pixel</a:t>
            </a:r>
          </a:p>
          <a:p>
            <a:pPr marL="1039261" lvl="1" indent="-457200">
              <a:buFont typeface="Arial" panose="020B0604020202020204" pitchFamily="34" charset="0"/>
              <a:buChar char="•"/>
            </a:pPr>
            <a:endParaRPr lang="en-US" sz="2000" dirty="0">
              <a:solidFill>
                <a:srgbClr val="4F81BD"/>
              </a:solidFill>
            </a:endParaRPr>
          </a:p>
          <a:p>
            <a:pPr lvl="1"/>
            <a:endParaRPr lang="en-US" sz="2000" dirty="0">
              <a:solidFill>
                <a:srgbClr val="4F81BD"/>
              </a:solidFill>
            </a:endParaRPr>
          </a:p>
          <a:p>
            <a:pPr marL="9525" lvl="1"/>
            <a:r>
              <a:rPr lang="en-US" sz="2000" dirty="0">
                <a:solidFill>
                  <a:srgbClr val="4F81BD"/>
                </a:solidFill>
              </a:rPr>
              <a:t>Two different options: </a:t>
            </a:r>
          </a:p>
          <a:p>
            <a:pPr marL="9525" lvl="1"/>
            <a:endParaRPr lang="en-US" sz="2000" dirty="0">
              <a:solidFill>
                <a:srgbClr val="4F81BD"/>
              </a:solidFill>
            </a:endParaRPr>
          </a:p>
          <a:p>
            <a:pPr marL="9525" lvl="1"/>
            <a:r>
              <a:rPr lang="en-US" sz="2000" dirty="0">
                <a:solidFill>
                  <a:srgbClr val="4F81BD"/>
                </a:solidFill>
              </a:rPr>
              <a:t>Option 1: Complete reconfiguration of mask: </a:t>
            </a:r>
            <a:r>
              <a:rPr lang="en-US" sz="2000" dirty="0">
                <a:solidFill>
                  <a:schemeClr val="tx1">
                    <a:lumMod val="85000"/>
                    <a:lumOff val="15000"/>
                  </a:schemeClr>
                </a:solidFill>
              </a:rPr>
              <a:t>(35 + 8* </a:t>
            </a:r>
            <a:r>
              <a:rPr lang="en-US" sz="2000" dirty="0" err="1">
                <a:solidFill>
                  <a:schemeClr val="tx1">
                    <a:lumMod val="85000"/>
                    <a:lumOff val="15000"/>
                  </a:schemeClr>
                </a:solidFill>
              </a:rPr>
              <a:t>N</a:t>
            </a:r>
            <a:r>
              <a:rPr lang="en-US" sz="2000" baseline="-25000" dirty="0" err="1">
                <a:solidFill>
                  <a:schemeClr val="tx1">
                    <a:lumMod val="85000"/>
                    <a:lumOff val="15000"/>
                  </a:schemeClr>
                </a:solidFill>
              </a:rPr>
              <a:t>noisy</a:t>
            </a:r>
            <a:r>
              <a:rPr lang="en-US" sz="2000" dirty="0">
                <a:solidFill>
                  <a:schemeClr val="tx1">
                    <a:lumMod val="85000"/>
                    <a:lumOff val="15000"/>
                  </a:schemeClr>
                </a:solidFill>
              </a:rPr>
              <a:t>) CTRL interface write operations per chip*</a:t>
            </a:r>
          </a:p>
          <a:p>
            <a:pPr marL="9525" lvl="1"/>
            <a:endParaRPr lang="en-US" sz="2000" dirty="0">
              <a:solidFill>
                <a:srgbClr val="4F81BD"/>
              </a:solidFill>
            </a:endParaRPr>
          </a:p>
          <a:p>
            <a:pPr marL="9525" lvl="1"/>
            <a:r>
              <a:rPr lang="en-US" sz="2000" dirty="0">
                <a:solidFill>
                  <a:srgbClr val="4F81BD"/>
                </a:solidFill>
              </a:rPr>
              <a:t>Option 2: Unmasking only pixels in rows without noisy pixels: </a:t>
            </a:r>
            <a:r>
              <a:rPr lang="en-US" sz="2000" dirty="0">
                <a:solidFill>
                  <a:schemeClr val="tx1">
                    <a:lumMod val="85000"/>
                    <a:lumOff val="15000"/>
                  </a:schemeClr>
                </a:solidFill>
              </a:rPr>
              <a:t>35 write operations per chip**</a:t>
            </a:r>
            <a:br>
              <a:rPr lang="en-US" sz="2000" dirty="0">
                <a:solidFill>
                  <a:srgbClr val="4F81BD"/>
                </a:solidFill>
              </a:rPr>
            </a:br>
            <a:r>
              <a:rPr lang="en-US" sz="2000" dirty="0">
                <a:solidFill>
                  <a:srgbClr val="4F81BD"/>
                </a:solidFill>
              </a:rPr>
              <a:t>	        NB: In this option, falsely masked pixels in rows with real noisy pixels stay masked.</a:t>
            </a:r>
          </a:p>
          <a:p>
            <a:endParaRPr lang="en-US" sz="1400" dirty="0">
              <a:solidFill>
                <a:schemeClr val="tx1">
                  <a:lumMod val="95000"/>
                  <a:lumOff val="5000"/>
                </a:schemeClr>
              </a:solidFill>
            </a:endParaRPr>
          </a:p>
          <a:p>
            <a:r>
              <a:rPr lang="en-US" sz="1400" dirty="0">
                <a:solidFill>
                  <a:schemeClr val="tx1">
                    <a:lumMod val="95000"/>
                    <a:lumOff val="5000"/>
                  </a:schemeClr>
                </a:solidFill>
              </a:rPr>
              <a:t>*): 41 + 14*</a:t>
            </a:r>
            <a:r>
              <a:rPr lang="en-US" sz="1400" dirty="0" err="1">
                <a:solidFill>
                  <a:schemeClr val="tx1">
                    <a:lumMod val="95000"/>
                    <a:lumOff val="5000"/>
                  </a:schemeClr>
                </a:solidFill>
              </a:rPr>
              <a:t>Nnoisy</a:t>
            </a:r>
            <a:r>
              <a:rPr lang="en-US" sz="1400" dirty="0">
                <a:solidFill>
                  <a:schemeClr val="tx1">
                    <a:lumMod val="95000"/>
                    <a:lumOff val="5000"/>
                  </a:schemeClr>
                </a:solidFill>
              </a:rPr>
              <a:t> for chip 7		**): 41 for chip 7</a:t>
            </a:r>
          </a:p>
        </p:txBody>
      </p:sp>
      <p:sp>
        <p:nvSpPr>
          <p:cNvPr id="4" name="Date Placeholder 3"/>
          <p:cNvSpPr>
            <a:spLocks noGrp="1"/>
          </p:cNvSpPr>
          <p:nvPr>
            <p:ph type="dt" sz="half" idx="10"/>
          </p:nvPr>
        </p:nvSpPr>
        <p:spPr/>
        <p:txBody>
          <a:bodyPr/>
          <a:lstStyle/>
          <a:p>
            <a:fld id="{B2A5CEA0-3A74-DA47-9DC4-3218378DC22F}" type="datetime1">
              <a:rPr lang="en-US" smtClean="0"/>
              <a:t>1/29/19</a:t>
            </a:fld>
            <a:endParaRPr lang="en-US" dirty="0"/>
          </a:p>
        </p:txBody>
      </p:sp>
      <p:sp>
        <p:nvSpPr>
          <p:cNvPr id="5" name="Slide Number Placeholder 4"/>
          <p:cNvSpPr>
            <a:spLocks noGrp="1"/>
          </p:cNvSpPr>
          <p:nvPr>
            <p:ph type="sldNum" sz="quarter" idx="12"/>
          </p:nvPr>
        </p:nvSpPr>
        <p:spPr/>
        <p:txBody>
          <a:bodyPr/>
          <a:lstStyle/>
          <a:p>
            <a:fld id="{B7F62631-D247-0E44-B808-5D23CBBA66F7}" type="slidenum">
              <a:rPr lang="en-US" smtClean="0"/>
              <a:t>8</a:t>
            </a:fld>
            <a:endParaRPr lang="en-US"/>
          </a:p>
        </p:txBody>
      </p:sp>
    </p:spTree>
    <p:extLst>
      <p:ext uri="{BB962C8B-B14F-4D97-AF65-F5344CB8AC3E}">
        <p14:creationId xmlns:p14="http://schemas.microsoft.com/office/powerpoint/2010/main" val="41753135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4"/>
          <p:cNvSpPr txBox="1">
            <a:spLocks noChangeArrowheads="1"/>
          </p:cNvSpPr>
          <p:nvPr/>
        </p:nvSpPr>
        <p:spPr bwMode="auto">
          <a:xfrm>
            <a:off x="288001" y="93600"/>
            <a:ext cx="5898923" cy="523220"/>
          </a:xfrm>
          <a:prstGeom prst="rect">
            <a:avLst/>
          </a:prstGeom>
          <a:noFill/>
          <a:ln>
            <a:noFill/>
          </a:ln>
        </p:spPr>
        <p:txBody>
          <a:bodyPr wrap="none">
            <a:spAutoFit/>
          </a:bodyPr>
          <a:lstStyle>
            <a:lvl1pPr eaLnBrk="0" hangingPunct="0">
              <a:defRPr sz="1200" b="1">
                <a:solidFill>
                  <a:schemeClr val="tx1"/>
                </a:solidFill>
                <a:latin typeface="Arial" charset="0"/>
                <a:ea typeface="ＭＳ Ｐゴシック" charset="0"/>
              </a:defRPr>
            </a:lvl1pPr>
            <a:lvl2pPr marL="742950" indent="-285750" eaLnBrk="0" hangingPunct="0">
              <a:defRPr sz="1200" b="1">
                <a:solidFill>
                  <a:schemeClr val="tx1"/>
                </a:solidFill>
                <a:latin typeface="Arial" charset="0"/>
                <a:ea typeface="ＭＳ Ｐゴシック" charset="0"/>
              </a:defRPr>
            </a:lvl2pPr>
            <a:lvl3pPr marL="1143000" indent="-228600" eaLnBrk="0" hangingPunct="0">
              <a:defRPr sz="1200" b="1">
                <a:solidFill>
                  <a:schemeClr val="tx1"/>
                </a:solidFill>
                <a:latin typeface="Arial" charset="0"/>
                <a:ea typeface="ＭＳ Ｐゴシック" charset="0"/>
              </a:defRPr>
            </a:lvl3pPr>
            <a:lvl4pPr marL="1600200" indent="-228600" eaLnBrk="0" hangingPunct="0">
              <a:defRPr sz="1200" b="1">
                <a:solidFill>
                  <a:schemeClr val="tx1"/>
                </a:solidFill>
                <a:latin typeface="Arial" charset="0"/>
                <a:ea typeface="ＭＳ Ｐゴシック" charset="0"/>
              </a:defRPr>
            </a:lvl4pPr>
            <a:lvl5pPr marL="2057400" indent="-228600" eaLnBrk="0" hangingPunct="0">
              <a:defRPr sz="1200" b="1">
                <a:solidFill>
                  <a:schemeClr val="tx1"/>
                </a:solidFill>
                <a:latin typeface="Arial" charset="0"/>
                <a:ea typeface="ＭＳ Ｐゴシック" charset="0"/>
              </a:defRPr>
            </a:lvl5pPr>
            <a:lvl6pPr marL="2514600" indent="-228600" eaLnBrk="0" fontAlgn="base" hangingPunct="0">
              <a:spcBef>
                <a:spcPct val="0"/>
              </a:spcBef>
              <a:spcAft>
                <a:spcPct val="0"/>
              </a:spcAft>
              <a:defRPr sz="1200" b="1">
                <a:solidFill>
                  <a:schemeClr val="tx1"/>
                </a:solidFill>
                <a:latin typeface="Arial" charset="0"/>
                <a:ea typeface="ＭＳ Ｐゴシック" charset="0"/>
              </a:defRPr>
            </a:lvl6pPr>
            <a:lvl7pPr marL="2971800" indent="-228600" eaLnBrk="0" fontAlgn="base" hangingPunct="0">
              <a:spcBef>
                <a:spcPct val="0"/>
              </a:spcBef>
              <a:spcAft>
                <a:spcPct val="0"/>
              </a:spcAft>
              <a:defRPr sz="1200" b="1">
                <a:solidFill>
                  <a:schemeClr val="tx1"/>
                </a:solidFill>
                <a:latin typeface="Arial" charset="0"/>
                <a:ea typeface="ＭＳ Ｐゴシック" charset="0"/>
              </a:defRPr>
            </a:lvl7pPr>
            <a:lvl8pPr marL="3429000" indent="-228600" eaLnBrk="0" fontAlgn="base" hangingPunct="0">
              <a:spcBef>
                <a:spcPct val="0"/>
              </a:spcBef>
              <a:spcAft>
                <a:spcPct val="0"/>
              </a:spcAft>
              <a:defRPr sz="1200" b="1">
                <a:solidFill>
                  <a:schemeClr val="tx1"/>
                </a:solidFill>
                <a:latin typeface="Arial" charset="0"/>
                <a:ea typeface="ＭＳ Ｐゴシック" charset="0"/>
              </a:defRPr>
            </a:lvl8pPr>
            <a:lvl9pPr marL="3886200" indent="-228600" eaLnBrk="0" fontAlgn="base" hangingPunct="0">
              <a:spcBef>
                <a:spcPct val="0"/>
              </a:spcBef>
              <a:spcAft>
                <a:spcPct val="0"/>
              </a:spcAft>
              <a:defRPr sz="1200" b="1">
                <a:solidFill>
                  <a:schemeClr val="tx1"/>
                </a:solidFill>
                <a:latin typeface="Arial" charset="0"/>
                <a:ea typeface="ＭＳ Ｐゴシック" charset="0"/>
              </a:defRPr>
            </a:lvl9pPr>
          </a:lstStyle>
          <a:p>
            <a:r>
              <a:rPr lang="en-US" sz="2800" b="0" dirty="0">
                <a:solidFill>
                  <a:srgbClr val="4F81BD"/>
                </a:solidFill>
                <a:latin typeface="Calibri" charset="0"/>
                <a:cs typeface="Calibri" charset="0"/>
              </a:rPr>
              <a:t>Configuration – General Considerations</a:t>
            </a:r>
          </a:p>
        </p:txBody>
      </p:sp>
      <p:sp>
        <p:nvSpPr>
          <p:cNvPr id="3" name="TextBox 2"/>
          <p:cNvSpPr txBox="1"/>
          <p:nvPr/>
        </p:nvSpPr>
        <p:spPr>
          <a:xfrm>
            <a:off x="350617" y="1042497"/>
            <a:ext cx="10622183" cy="3477875"/>
          </a:xfrm>
          <a:prstGeom prst="rect">
            <a:avLst/>
          </a:prstGeom>
          <a:noFill/>
        </p:spPr>
        <p:txBody>
          <a:bodyPr wrap="square" rtlCol="0">
            <a:spAutoFit/>
          </a:bodyPr>
          <a:lstStyle/>
          <a:p>
            <a:pPr marL="342900" indent="-342900">
              <a:buFont typeface="Arial" panose="020B0604020202020204" pitchFamily="34" charset="0"/>
              <a:buChar char="•"/>
            </a:pPr>
            <a:r>
              <a:rPr lang="en-US" sz="2000" dirty="0">
                <a:solidFill>
                  <a:srgbClr val="4F81BD"/>
                </a:solidFill>
              </a:rPr>
              <a:t>Fred: local or central (how many processes?)</a:t>
            </a:r>
          </a:p>
          <a:p>
            <a:pPr marL="342900" indent="-342900">
              <a:buFont typeface="Arial" panose="020B0604020202020204" pitchFamily="34" charset="0"/>
              <a:buChar char="•"/>
            </a:pPr>
            <a:endParaRPr lang="en-US" sz="2000" dirty="0">
              <a:solidFill>
                <a:srgbClr val="4F81BD"/>
              </a:solidFill>
            </a:endParaRPr>
          </a:p>
          <a:p>
            <a:pPr marL="342900" indent="-342900">
              <a:buFont typeface="Arial" panose="020B0604020202020204" pitchFamily="34" charset="0"/>
              <a:buChar char="•"/>
            </a:pPr>
            <a:r>
              <a:rPr lang="en-US" sz="2000" dirty="0">
                <a:solidFill>
                  <a:srgbClr val="4F81BD"/>
                </a:solidFill>
              </a:rPr>
              <a:t>Configuration database: </a:t>
            </a:r>
          </a:p>
          <a:p>
            <a:pPr marL="924961" lvl="1" indent="-342900">
              <a:buFont typeface="Arial" panose="020B0604020202020204" pitchFamily="34" charset="0"/>
              <a:buChar char="•"/>
            </a:pPr>
            <a:r>
              <a:rPr lang="en-US" sz="2000" dirty="0">
                <a:solidFill>
                  <a:srgbClr val="4F81BD"/>
                </a:solidFill>
              </a:rPr>
              <a:t>Format to be defined</a:t>
            </a:r>
          </a:p>
          <a:p>
            <a:pPr marL="924961" lvl="1" indent="-342900">
              <a:buFont typeface="Arial" panose="020B0604020202020204" pitchFamily="34" charset="0"/>
              <a:buChar char="•"/>
            </a:pPr>
            <a:r>
              <a:rPr lang="en-US" sz="2000" dirty="0">
                <a:solidFill>
                  <a:srgbClr val="4F81BD"/>
                </a:solidFill>
              </a:rPr>
              <a:t>Translation from database information to command sequences: where?</a:t>
            </a:r>
          </a:p>
          <a:p>
            <a:pPr marL="924961" lvl="1" indent="-342900">
              <a:buFont typeface="Arial" panose="020B0604020202020204" pitchFamily="34" charset="0"/>
              <a:buChar char="•"/>
            </a:pPr>
            <a:r>
              <a:rPr lang="en-US" sz="2000" dirty="0">
                <a:solidFill>
                  <a:srgbClr val="4F81BD"/>
                </a:solidFill>
              </a:rPr>
              <a:t>Local copy of database information for connected staves? </a:t>
            </a:r>
          </a:p>
          <a:p>
            <a:endParaRPr lang="en-US" sz="2000" dirty="0">
              <a:solidFill>
                <a:srgbClr val="4F81BD"/>
              </a:solidFill>
            </a:endParaRPr>
          </a:p>
          <a:p>
            <a:pPr marL="342900" indent="-342900">
              <a:buFont typeface="Arial" panose="020B0604020202020204" pitchFamily="34" charset="0"/>
              <a:buChar char="•"/>
            </a:pPr>
            <a:r>
              <a:rPr lang="en-US" sz="2000" dirty="0">
                <a:solidFill>
                  <a:srgbClr val="4F81BD"/>
                </a:solidFill>
              </a:rPr>
              <a:t>In case of on-the-fly masking: (how) is this logged in a conditions DB?</a:t>
            </a:r>
          </a:p>
          <a:p>
            <a:pPr marL="342900" indent="-342900">
              <a:buFont typeface="Arial" panose="020B0604020202020204" pitchFamily="34" charset="0"/>
              <a:buChar char="•"/>
            </a:pPr>
            <a:endParaRPr lang="en-US" sz="2000" dirty="0">
              <a:solidFill>
                <a:srgbClr val="4F81BD"/>
              </a:solidFill>
            </a:endParaRPr>
          </a:p>
          <a:p>
            <a:pPr marL="342900" indent="-342900">
              <a:buFont typeface="Arial" panose="020B0604020202020204" pitchFamily="34" charset="0"/>
              <a:buChar char="•"/>
            </a:pPr>
            <a:endParaRPr lang="en-US" sz="2000" dirty="0">
              <a:solidFill>
                <a:srgbClr val="4F81BD"/>
              </a:solidFill>
            </a:endParaRPr>
          </a:p>
          <a:p>
            <a:endParaRPr lang="en-US" sz="2000" dirty="0">
              <a:solidFill>
                <a:srgbClr val="4F81BD"/>
              </a:solidFill>
            </a:endParaRPr>
          </a:p>
        </p:txBody>
      </p:sp>
      <p:sp>
        <p:nvSpPr>
          <p:cNvPr id="4" name="Date Placeholder 3"/>
          <p:cNvSpPr>
            <a:spLocks noGrp="1"/>
          </p:cNvSpPr>
          <p:nvPr>
            <p:ph type="dt" sz="half" idx="10"/>
          </p:nvPr>
        </p:nvSpPr>
        <p:spPr/>
        <p:txBody>
          <a:bodyPr/>
          <a:lstStyle/>
          <a:p>
            <a:fld id="{B2A5CEA0-3A74-DA47-9DC4-3218378DC22F}" type="datetime1">
              <a:rPr lang="en-US" smtClean="0"/>
              <a:t>1/29/19</a:t>
            </a:fld>
            <a:endParaRPr lang="en-US" dirty="0"/>
          </a:p>
        </p:txBody>
      </p:sp>
      <p:sp>
        <p:nvSpPr>
          <p:cNvPr id="5" name="Slide Number Placeholder 4"/>
          <p:cNvSpPr>
            <a:spLocks noGrp="1"/>
          </p:cNvSpPr>
          <p:nvPr>
            <p:ph type="sldNum" sz="quarter" idx="12"/>
          </p:nvPr>
        </p:nvSpPr>
        <p:spPr/>
        <p:txBody>
          <a:bodyPr/>
          <a:lstStyle/>
          <a:p>
            <a:fld id="{B7F62631-D247-0E44-B808-5D23CBBA66F7}" type="slidenum">
              <a:rPr lang="en-US" smtClean="0"/>
              <a:t>9</a:t>
            </a:fld>
            <a:endParaRPr lang="en-US"/>
          </a:p>
        </p:txBody>
      </p:sp>
    </p:spTree>
    <p:extLst>
      <p:ext uri="{BB962C8B-B14F-4D97-AF65-F5344CB8AC3E}">
        <p14:creationId xmlns:p14="http://schemas.microsoft.com/office/powerpoint/2010/main" val="17460067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126101</TotalTime>
  <Words>1881</Words>
  <Application>Microsoft Macintosh PowerPoint</Application>
  <PresentationFormat>Custom</PresentationFormat>
  <Paragraphs>712</Paragraphs>
  <Slides>33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33</vt:i4>
      </vt:variant>
    </vt:vector>
  </HeadingPairs>
  <TitlesOfParts>
    <vt:vector size="38" baseType="lpstr">
      <vt:lpstr>Arial</vt:lpstr>
      <vt:lpstr>Calibri</vt:lpstr>
      <vt:lpstr>Courier New</vt:lpstr>
      <vt:lpstr>Symbol</vt:lpstr>
      <vt:lpstr>Office Theme</vt:lpstr>
      <vt:lpstr>Configuration, Calibration and Monitoring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CERN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luciano musa</dc:creator>
  <cp:lastModifiedBy>Ming Liu</cp:lastModifiedBy>
  <cp:revision>542</cp:revision>
  <dcterms:created xsi:type="dcterms:W3CDTF">2017-04-19T10:51:49Z</dcterms:created>
  <dcterms:modified xsi:type="dcterms:W3CDTF">2019-01-29T16:43:16Z</dcterms:modified>
</cp:coreProperties>
</file>