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1" r:id="rId7"/>
    <p:sldId id="791" r:id="rId8"/>
    <p:sldId id="7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AE727-FE18-F245-A762-33F179B99858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085B-9DB2-C146-BBA6-E2E03099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4D70-7466-1041-B87E-ABA8B5853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6DB4-35CA-004A-9181-F1BF98C53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3C67-A064-F049-B6D8-70B56687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4AADF-5C1C-2E42-9C51-98FC3074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C735-D9A2-E646-A2C1-F64AEA98C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648E-E4CF-FE41-8ABE-C0261D18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6D991-BC4D-0D42-9A10-C81AE8C38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8452-30C3-0546-BF89-E2FF3C2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3F1E5-E0C6-B245-9CCD-4AA7D689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75A1-25E0-F64A-80CC-12E57987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A8CB2-FA43-C242-BDE9-A00F48CBD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85FF8-A90F-F946-AB26-EBD642F56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730B-EF33-2349-AF49-86E802A3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38828-9962-2341-B44F-CC8BDB73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9934B-42CA-374F-B666-0B134877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ED84-66C0-A845-A284-756FB097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4B65-CEFF-8744-8944-F028AF2E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4F15-DD5E-8940-A657-A2F9B3C26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CCEB-69E9-5248-BF5C-5CC05ABC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7DD5-1309-DD4C-8755-9AF96BC7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5222-1257-7344-A4AD-384588F5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6F933-926F-AB43-BFBD-771FA7A1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611F-477B-754C-B3FC-21EBD4C0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9A4AD-F7CA-1A4D-9999-59D4213A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BE09A-53D2-2A4E-9074-28228383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807C-7A10-D345-834A-8EA5C31B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DF0E0-93B7-694C-8782-E3CFBC141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45E8D-051E-0B4C-B554-7025E6C92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FBDC2-018F-2147-83B2-396553B0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D6999-4B5A-D54F-8058-24653C2B8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DA008-B740-0248-BAC0-B3FC9D68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4636-76AA-5F4B-895F-F95F9544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D471-A6CE-BF4A-A273-C9BE8CA3D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DA3D4-3151-FA46-BB8A-398E34C2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A81FA-684B-A949-98DB-6553490CB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255C1-0087-134C-93F9-97B936F9F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15BDC-265F-7748-BA52-A3B7114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7B812-2752-324F-9F50-1A56C7A8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19569-B1A1-154E-B7A6-20F38036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6DB8-8BDD-C042-9B32-AA0582CB9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C700E-7F7C-1D4B-9376-87D44CBF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A64A5-2BD2-2B44-86CB-CF89A9C1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5C737-B80C-D749-B69B-5B8F137C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6FF04-6F73-374F-9E6D-4F9B9D99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48198-6013-5643-9D4E-8AF5ADA8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AE918-78FC-5F49-9B59-6181DC9B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9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5407-E5ED-6248-8A79-E99F04D1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23DE-FABD-B740-B16E-AC591A730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EA833-8454-D345-914B-756D671BA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F1F31-4D5F-2B49-870B-DC30B9A7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086DD-FA8D-AC4B-90BD-0B4330FD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0FEED-FA94-2641-80F8-9544EC96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F6B0-828D-0E42-ACE1-5892F332C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D28B7-4B65-354D-A1F7-CAEE4B488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D8FEB-0E34-0443-86EA-F6DDF837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0F11A-D41B-5A48-925F-FCF16D17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66D15-88FD-4A41-9273-1406F355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619D8-CE35-1642-9D0A-843E89E3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EDBB4-1A49-4449-BF58-20F866F6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4640-3C41-694A-A63F-5B4F4C288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738C-CC69-0B4D-85D2-02F969735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777E-4B5A-7648-948A-AC411E485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69722-70EF-674A-8340-A891D19DE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CEBD-6232-E84C-95A9-00F73848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RHIC/Run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42F74-3454-3049-9A53-244339ED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54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new DOE SBIR-I Project to Develop an Open Heavy Flavor Trigger for </a:t>
            </a:r>
            <a:r>
              <a:rPr lang="en-US" sz="3600" dirty="0" err="1">
                <a:solidFill>
                  <a:srgbClr val="FF0000"/>
                </a:solidFill>
              </a:rPr>
              <a:t>sPHENIX</a:t>
            </a:r>
            <a:r>
              <a:rPr lang="en-US" sz="3600" dirty="0">
                <a:solidFill>
                  <a:srgbClr val="FF0000"/>
                </a:solidFill>
              </a:rPr>
              <a:t>: 2/2019 – 12/2019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350924-6D6B-E645-B59C-C5AFC86A5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59430-1692-E143-80B3-7F074473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0545"/>
            <a:ext cx="10515600" cy="566149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D880A-DBE8-474C-A16C-DBE92E11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966EF-87B2-FE49-894C-4C9A78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86A31-AC27-2A43-A04D-90C9FEE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6BB3-EC96-5C41-9DE9-C573037B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72619"/>
          </a:xfrm>
        </p:spPr>
        <p:txBody>
          <a:bodyPr/>
          <a:lstStyle/>
          <a:p>
            <a:r>
              <a:rPr lang="en-US" dirty="0"/>
              <a:t>Goal of this SBIR-I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A392E-2A19-0C4E-B5E1-4F1EAE0F7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27" y="972619"/>
            <a:ext cx="11510543" cy="1694958"/>
          </a:xfrm>
          <a:prstGeom prst="rect">
            <a:avLst/>
          </a:prstGeom>
          <a:ln w="12700">
            <a:solidFill>
              <a:srgbClr val="0432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F12FF-7BE0-D447-90A2-FD6F10133E8E}"/>
              </a:ext>
            </a:extLst>
          </p:cNvPr>
          <p:cNvSpPr txBox="1"/>
          <p:nvPr/>
        </p:nvSpPr>
        <p:spPr>
          <a:xfrm>
            <a:off x="615776" y="2809437"/>
            <a:ext cx="109604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BNL NSLS-II beamline system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 err="1"/>
              <a:t>sPHENIX</a:t>
            </a:r>
            <a:r>
              <a:rPr lang="en-US" b="1" dirty="0"/>
              <a:t> HF trigger development ($25K awarded to LANL):  2/19/2019 – 12/18/2019</a:t>
            </a:r>
          </a:p>
          <a:p>
            <a:pPr lvl="1"/>
            <a:r>
              <a:rPr lang="en-US" dirty="0"/>
              <a:t>LANL provides physics inputs: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open HF and BG simulations with </a:t>
            </a:r>
            <a:r>
              <a:rPr lang="en-US" dirty="0" err="1"/>
              <a:t>sPHENIX</a:t>
            </a:r>
            <a:r>
              <a:rPr lang="en-US" dirty="0"/>
              <a:t> detectors (MVTX + INTT) to produce raw hit distributions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Sun Rise Technology will 1) use the </a:t>
            </a:r>
            <a:r>
              <a:rPr lang="en-US" dirty="0" err="1"/>
              <a:t>sPHENIX</a:t>
            </a:r>
            <a:r>
              <a:rPr lang="en-US" dirty="0"/>
              <a:t> MVTX/INTT hit distributions to train NN package developed by Sunrise Technology, and 2) implement the trigger algorithm on a FPGA evaluation board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Evaluate and improve the trigger algorithm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45840-9F49-344E-9808-17AAC10C9222}"/>
              </a:ext>
            </a:extLst>
          </p:cNvPr>
          <p:cNvSpPr txBox="1"/>
          <p:nvPr/>
        </p:nvSpPr>
        <p:spPr>
          <a:xfrm>
            <a:off x="1004579" y="5156021"/>
            <a:ext cx="687903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Develop </a:t>
            </a:r>
            <a:r>
              <a:rPr lang="en-US" dirty="0" err="1"/>
              <a:t>sPHENIX</a:t>
            </a:r>
            <a:r>
              <a:rPr lang="en-US" dirty="0"/>
              <a:t> HF trigger system through  SBIR-II (2020 - 2022)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hardware for </a:t>
            </a:r>
            <a:r>
              <a:rPr lang="en-US" dirty="0" err="1"/>
              <a:t>sPHENIX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Develop firmware 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Installation in IR in 2022, ready for Day-1 physics in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64A336-331E-3740-B632-32BD057D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76BAB4-3437-2B44-A31D-B67824AC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0E7105-39ED-3942-B5DC-B394E1FC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D4832E-6120-3B45-AD41-A7B00136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22" y="105603"/>
            <a:ext cx="10515600" cy="1325563"/>
          </a:xfrm>
        </p:spPr>
        <p:txBody>
          <a:bodyPr/>
          <a:lstStyle/>
          <a:p>
            <a:r>
              <a:rPr lang="en-US" dirty="0"/>
              <a:t>sPHENIX HF Trigger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21F7B-CBA1-6341-BB15-FD97072AA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0" y="156362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Single track large DAC trigger for B-hadron in </a:t>
            </a:r>
            <a:r>
              <a:rPr lang="en-US" dirty="0" err="1"/>
              <a:t>p+Au</a:t>
            </a:r>
            <a:r>
              <a:rPr lang="en-US" dirty="0"/>
              <a:t> and </a:t>
            </a:r>
            <a:r>
              <a:rPr lang="en-US" dirty="0" err="1"/>
              <a:t>p+p</a:t>
            </a:r>
            <a:endParaRPr lang="en-US" dirty="0"/>
          </a:p>
          <a:p>
            <a:pPr lvl="1"/>
            <a:r>
              <a:rPr lang="en-US" dirty="0"/>
              <a:t>Enable B-hadron flow and </a:t>
            </a:r>
            <a:r>
              <a:rPr lang="en-US" dirty="0" err="1"/>
              <a:t>R_pA</a:t>
            </a:r>
            <a:r>
              <a:rPr lang="en-US" dirty="0"/>
              <a:t> in </a:t>
            </a:r>
            <a:r>
              <a:rPr lang="en-US" dirty="0" err="1"/>
              <a:t>p+Au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MVTX + INTT + others (electron Trigger)</a:t>
            </a:r>
          </a:p>
          <a:p>
            <a:endParaRPr lang="en-US" dirty="0"/>
          </a:p>
          <a:p>
            <a:r>
              <a:rPr lang="en-US" dirty="0"/>
              <a:t>RU + “Trigger board/FELIX-like”</a:t>
            </a:r>
          </a:p>
          <a:p>
            <a:endParaRPr lang="en-US" dirty="0"/>
          </a:p>
          <a:p>
            <a:r>
              <a:rPr lang="en-US" dirty="0"/>
              <a:t>Pythia simulation for </a:t>
            </a:r>
            <a:r>
              <a:rPr lang="en-US" dirty="0" err="1"/>
              <a:t>sPHENIX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200GeV </a:t>
            </a:r>
            <a:r>
              <a:rPr lang="en-US" dirty="0" err="1"/>
              <a:t>p+p</a:t>
            </a:r>
            <a:endParaRPr lang="en-US" dirty="0"/>
          </a:p>
          <a:p>
            <a:pPr lvl="1"/>
            <a:r>
              <a:rPr lang="en-US" dirty="0"/>
              <a:t>BB -&gt; muons, |eta|&lt;1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12B428-A3A7-9143-A5C0-ABE5FF4B5AD9}"/>
              </a:ext>
            </a:extLst>
          </p:cNvPr>
          <p:cNvGrpSpPr/>
          <p:nvPr/>
        </p:nvGrpSpPr>
        <p:grpSpPr>
          <a:xfrm>
            <a:off x="7861610" y="1594416"/>
            <a:ext cx="3441038" cy="4657700"/>
            <a:chOff x="7861610" y="1594416"/>
            <a:chExt cx="3441038" cy="46577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51ED3E1-2FD0-D74C-A15A-2A1FB576161C}"/>
                </a:ext>
              </a:extLst>
            </p:cNvPr>
            <p:cNvCxnSpPr/>
            <p:nvPr/>
          </p:nvCxnSpPr>
          <p:spPr>
            <a:xfrm>
              <a:off x="7861610" y="5151863"/>
              <a:ext cx="34011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D7261A5-9032-F54F-9759-1F7996D17A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360" y="3791414"/>
              <a:ext cx="0" cy="2460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EB6257-C424-A849-AE55-DF2FAB826DC8}"/>
                </a:ext>
              </a:extLst>
            </p:cNvPr>
            <p:cNvCxnSpPr/>
            <p:nvPr/>
          </p:nvCxnSpPr>
          <p:spPr>
            <a:xfrm flipV="1">
              <a:off x="9244360" y="4348976"/>
              <a:ext cx="925552" cy="80288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F5062DB-D247-3545-A075-8F61A30A80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3120" y="1594416"/>
              <a:ext cx="1579528" cy="40748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12E6CBE-7982-5644-A477-75E2320F3D77}"/>
                </a:ext>
              </a:extLst>
            </p:cNvPr>
            <p:cNvCxnSpPr>
              <a:cxnSpLocks/>
            </p:cNvCxnSpPr>
            <p:nvPr/>
          </p:nvCxnSpPr>
          <p:spPr>
            <a:xfrm>
              <a:off x="9244360" y="5151863"/>
              <a:ext cx="600680" cy="227857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05F5FF-C0FD-B44D-B570-A829D15658FE}"/>
                </a:ext>
              </a:extLst>
            </p:cNvPr>
            <p:cNvSpPr txBox="1"/>
            <p:nvPr/>
          </p:nvSpPr>
          <p:spPr>
            <a:xfrm>
              <a:off x="10027920" y="585216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DCA_XY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D7D3FE-8A5B-BE42-9E5C-B50F6421CF78}"/>
                </a:ext>
              </a:extLst>
            </p:cNvPr>
            <p:cNvSpPr txBox="1"/>
            <p:nvPr/>
          </p:nvSpPr>
          <p:spPr>
            <a:xfrm>
              <a:off x="9415347" y="439953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9B8F9-9F4D-6D49-B05B-68583C55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9BB54-C054-5343-8154-91715990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2655F2E-919A-5D45-AD4D-141B9C21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D69-A2EC-DA41-B228-41A913EDFDF4}" type="slidenum">
              <a:rPr lang="en-US" smtClean="0"/>
              <a:t>3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2AB412-7649-8F4B-846C-4826F37F1A8D}"/>
              </a:ext>
            </a:extLst>
          </p:cNvPr>
          <p:cNvCxnSpPr/>
          <p:nvPr/>
        </p:nvCxnSpPr>
        <p:spPr>
          <a:xfrm>
            <a:off x="9805683" y="3923030"/>
            <a:ext cx="1136987" cy="42224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4B5E0-BDCE-DB48-984A-5CBF0CBA9D1F}"/>
              </a:ext>
            </a:extLst>
          </p:cNvPr>
          <p:cNvCxnSpPr/>
          <p:nvPr/>
        </p:nvCxnSpPr>
        <p:spPr>
          <a:xfrm>
            <a:off x="10051070" y="3300466"/>
            <a:ext cx="1136987" cy="42224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519D1E-0E07-364E-BB5D-09F49BFC3D8F}"/>
              </a:ext>
            </a:extLst>
          </p:cNvPr>
          <p:cNvCxnSpPr/>
          <p:nvPr/>
        </p:nvCxnSpPr>
        <p:spPr>
          <a:xfrm>
            <a:off x="9936479" y="3579054"/>
            <a:ext cx="1136987" cy="422240"/>
          </a:xfrm>
          <a:prstGeom prst="line">
            <a:avLst/>
          </a:prstGeom>
          <a:ln w="603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5A2B88-1C97-2B4F-A4EA-9680E5619054}"/>
              </a:ext>
            </a:extLst>
          </p:cNvPr>
          <p:cNvCxnSpPr/>
          <p:nvPr/>
        </p:nvCxnSpPr>
        <p:spPr>
          <a:xfrm>
            <a:off x="10210735" y="2710216"/>
            <a:ext cx="1136987" cy="422240"/>
          </a:xfrm>
          <a:prstGeom prst="line">
            <a:avLst/>
          </a:prstGeom>
          <a:ln w="603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71E428-A4CA-974E-948F-E5CEA0442898}"/>
              </a:ext>
            </a:extLst>
          </p:cNvPr>
          <p:cNvCxnSpPr/>
          <p:nvPr/>
        </p:nvCxnSpPr>
        <p:spPr>
          <a:xfrm>
            <a:off x="10413533" y="2095800"/>
            <a:ext cx="1136987" cy="422240"/>
          </a:xfrm>
          <a:prstGeom prst="line">
            <a:avLst/>
          </a:prstGeom>
          <a:ln w="603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A90C48-BA41-7A4E-8DC9-735C7A2C9584}"/>
              </a:ext>
            </a:extLst>
          </p:cNvPr>
          <p:cNvSpPr txBox="1"/>
          <p:nvPr/>
        </p:nvSpPr>
        <p:spPr>
          <a:xfrm>
            <a:off x="9000873" y="299245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MVTX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A43FEF-1D2C-5947-BA0C-7C53011AB1AF}"/>
              </a:ext>
            </a:extLst>
          </p:cNvPr>
          <p:cNvSpPr txBox="1"/>
          <p:nvPr/>
        </p:nvSpPr>
        <p:spPr>
          <a:xfrm>
            <a:off x="9936479" y="1499198"/>
            <a:ext cx="77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INTT</a:t>
            </a:r>
            <a:endParaRPr lang="en-US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2B85-5EFF-494F-9079-96D84DA7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96" y="320520"/>
            <a:ext cx="4648200" cy="1325563"/>
          </a:xfrm>
        </p:spPr>
        <p:txBody>
          <a:bodyPr/>
          <a:lstStyle/>
          <a:p>
            <a:r>
              <a:rPr lang="en-US" dirty="0"/>
              <a:t>Muons from pp200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2275B-5571-F449-996C-B583684D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01688" y="-143824"/>
            <a:ext cx="6753747" cy="7026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B360C-E6FA-114A-A626-CBD19DAF3071}"/>
              </a:ext>
            </a:extLst>
          </p:cNvPr>
          <p:cNvSpPr txBox="1"/>
          <p:nvPr/>
        </p:nvSpPr>
        <p:spPr>
          <a:xfrm>
            <a:off x="467749" y="3445198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Muon </a:t>
            </a:r>
            <a:r>
              <a:rPr lang="en-US" dirty="0" err="1"/>
              <a:t>pT</a:t>
            </a:r>
            <a:r>
              <a:rPr lang="en-US" dirty="0"/>
              <a:t>: 0.3 – 10GeV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45235-D8EF-BB4A-BC9E-27D9E1DF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B05B7-EAD6-A940-A026-AC958DA5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70704-8C43-CC44-A248-EEAC9E4E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D69-A2EC-DA41-B228-41A913EDFDF4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D4DDA-AF66-514E-BC75-61D77AF63806}"/>
              </a:ext>
            </a:extLst>
          </p:cNvPr>
          <p:cNvSpPr txBox="1"/>
          <p:nvPr/>
        </p:nvSpPr>
        <p:spPr>
          <a:xfrm>
            <a:off x="467749" y="1690872"/>
            <a:ext cx="3869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example:</a:t>
            </a:r>
          </a:p>
          <a:p>
            <a:endParaRPr lang="en-US" dirty="0"/>
          </a:p>
          <a:p>
            <a:r>
              <a:rPr lang="en-US" dirty="0" err="1"/>
              <a:t>sPHENIX</a:t>
            </a:r>
            <a:r>
              <a:rPr lang="en-US" dirty="0"/>
              <a:t> tracking acceptance,</a:t>
            </a:r>
          </a:p>
          <a:p>
            <a:endParaRPr lang="en-US" dirty="0"/>
          </a:p>
          <a:p>
            <a:r>
              <a:rPr lang="en-US" dirty="0"/>
              <a:t>B-&gt;muon + X</a:t>
            </a:r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C0236C-6100-2846-B71E-9E89CFD5479A}"/>
              </a:ext>
            </a:extLst>
          </p:cNvPr>
          <p:cNvSpPr/>
          <p:nvPr/>
        </p:nvSpPr>
        <p:spPr>
          <a:xfrm>
            <a:off x="7203989" y="4287795"/>
            <a:ext cx="2903838" cy="2570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9AB5B-9CA6-5945-B0CB-ECE9D4DB80E2}"/>
              </a:ext>
            </a:extLst>
          </p:cNvPr>
          <p:cNvSpPr txBox="1"/>
          <p:nvPr/>
        </p:nvSpPr>
        <p:spPr>
          <a:xfrm>
            <a:off x="202883" y="4372568"/>
            <a:ext cx="49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Approach:</a:t>
            </a:r>
          </a:p>
          <a:p>
            <a:r>
              <a:rPr lang="en-US" dirty="0"/>
              <a:t>- Fast tracking (FPGA based) in 2-D, DCA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Multiple </a:t>
            </a:r>
            <a:r>
              <a:rPr lang="en-US" dirty="0" err="1"/>
              <a:t>tracklets</a:t>
            </a:r>
            <a:r>
              <a:rPr lang="en-US" dirty="0"/>
              <a:t>, in hadronic channel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FELIX-based readout for MVTX+INTT in CR</a:t>
            </a:r>
          </a:p>
        </p:txBody>
      </p:sp>
    </p:spTree>
    <p:extLst>
      <p:ext uri="{BB962C8B-B14F-4D97-AF65-F5344CB8AC3E}">
        <p14:creationId xmlns:p14="http://schemas.microsoft.com/office/powerpoint/2010/main" val="134311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14" y="0"/>
            <a:ext cx="9340686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 Expected beam spot size in </a:t>
            </a:r>
            <a:r>
              <a:rPr kumimoji="1" lang="en-US" altLang="ja-JP" dirty="0" err="1"/>
              <a:t>sPHENIX</a:t>
            </a:r>
            <a:r>
              <a:rPr kumimoji="1" lang="en-US" altLang="ja-JP" dirty="0"/>
              <a:t>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3"/>
              <p:cNvSpPr/>
              <p:nvPr/>
            </p:nvSpPr>
            <p:spPr>
              <a:xfrm>
                <a:off x="2222400" y="5181600"/>
                <a:ext cx="3797400" cy="9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lumi</m:t>
                        </m:r>
                      </m:sup>
                    </m:sSup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beam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ϵ</m:t>
                            </m:r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β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2∗6</m:t>
                            </m:r>
                            <m:r>
                              <a:rPr lang="en-US" altLang="ja-JP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𝛾</m:t>
                            </m:r>
                          </m:den>
                        </m:f>
                      </m:e>
                    </m:rad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ja-JP" sz="1400" dirty="0">
                    <a:solidFill>
                      <a:prstClr val="black"/>
                    </a:solidFill>
                  </a:rPr>
                  <a:t>=   76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=10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                                             =    93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=15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endParaRPr lang="ja-JP" altLang="ja-JP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00" y="5181600"/>
                <a:ext cx="3797400" cy="93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943600" y="960566"/>
            <a:ext cx="2971800" cy="258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1200" dirty="0">
                <a:hlinkClick r:id="rId3"/>
              </a:rPr>
              <a:t>http://www.rhichome.bnl.gov/RHIC/Runs/</a:t>
            </a:r>
            <a:endParaRPr kumimoji="1" lang="ja-JP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427724" y="891443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obtained parameters from CAD’s web page: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419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RUN11 </a:t>
            </a:r>
            <a:r>
              <a:rPr lang="en-US" altLang="ja-JP" dirty="0" err="1">
                <a:solidFill>
                  <a:prstClr val="black"/>
                </a:solidFill>
              </a:rPr>
              <a:t>AuAu</a:t>
            </a:r>
            <a:r>
              <a:rPr lang="en-US" altLang="ja-JP" dirty="0">
                <a:solidFill>
                  <a:prstClr val="black"/>
                </a:solidFill>
              </a:rPr>
              <a:t> 200GeV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5643" y="4400502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RUN12 </a:t>
            </a:r>
            <a:r>
              <a:rPr lang="en-US" altLang="ja-JP" dirty="0" err="1">
                <a:solidFill>
                  <a:srgbClr val="FF0000"/>
                </a:solidFill>
              </a:rPr>
              <a:t>pp</a:t>
            </a:r>
            <a:r>
              <a:rPr lang="en-US" altLang="ja-JP" dirty="0">
                <a:solidFill>
                  <a:srgbClr val="FF0000"/>
                </a:solidFill>
              </a:rPr>
              <a:t> 200GeV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000" y="4812268"/>
            <a:ext cx="183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β* = 0.75 m (PHENIX)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0400" y="4857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β* = 0.85 m (PHENIX)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33"/>
              <p:cNvSpPr/>
              <p:nvPr/>
            </p:nvSpPr>
            <p:spPr>
              <a:xfrm>
                <a:off x="6400800" y="5181600"/>
                <a:ext cx="3962400" cy="11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lumi</m:t>
                        </m:r>
                      </m:sup>
                    </m:sSup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beam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ϵ</m:t>
                            </m:r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β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2∗6</m:t>
                            </m:r>
                            <m:r>
                              <a:rPr lang="en-US" altLang="ja-JP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𝛾</m:t>
                            </m:r>
                          </m:den>
                        </m:f>
                      </m:e>
                    </m:rad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ja-JP" sz="1400" dirty="0">
                    <a:solidFill>
                      <a:prstClr val="black"/>
                    </a:solidFill>
                  </a:rPr>
                  <a:t>= 115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=20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                                             = 129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=25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Average 122um</a:t>
                </a:r>
                <a:endParaRPr lang="ja-JP" altLang="ja-JP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81600"/>
                <a:ext cx="3962400" cy="1115498"/>
              </a:xfrm>
              <a:prstGeom prst="rect">
                <a:avLst/>
              </a:prstGeom>
              <a:blipFill>
                <a:blip r:embed="rId4"/>
                <a:stretch>
                  <a:fillRect l="-2564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848600" y="1752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definition of </a:t>
            </a:r>
            <a:r>
              <a:rPr lang="en-US" altLang="ja-JP" dirty="0" err="1">
                <a:solidFill>
                  <a:prstClr val="black"/>
                </a:solidFill>
              </a:rPr>
              <a:t>emittance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</a:p>
          <a:p>
            <a:r>
              <a:rPr lang="el-GR" altLang="ja-JP" dirty="0">
                <a:solidFill>
                  <a:prstClr val="black"/>
                </a:solidFill>
              </a:rPr>
              <a:t>ε = (βγ) * (6</a:t>
            </a:r>
            <a:r>
              <a:rPr lang="en-US" altLang="ja-JP" dirty="0">
                <a:solidFill>
                  <a:prstClr val="black"/>
                </a:solidFill>
              </a:rPr>
              <a:t>σ^2)/</a:t>
            </a:r>
            <a:r>
              <a:rPr lang="el-GR" altLang="ja-JP" dirty="0">
                <a:solidFill>
                  <a:prstClr val="black"/>
                </a:solidFill>
              </a:rPr>
              <a:t>β</a:t>
            </a:r>
            <a:r>
              <a:rPr lang="en-US" altLang="ja-JP" dirty="0">
                <a:solidFill>
                  <a:prstClr val="black"/>
                </a:solidFill>
              </a:rPr>
              <a:t>*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(βγ) : relativistic factors 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σ      : RMS beam size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β*    : amplitude function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ε      :95% normalized      </a:t>
            </a:r>
            <a:r>
              <a:rPr lang="en-US" altLang="ja-JP" dirty="0" err="1">
                <a:solidFill>
                  <a:prstClr val="black"/>
                </a:solidFill>
              </a:rPr>
              <a:t>emittance</a:t>
            </a:r>
            <a:r>
              <a:rPr lang="en-US" altLang="ja-JP" dirty="0">
                <a:solidFill>
                  <a:prstClr val="black"/>
                </a:solidFill>
              </a:rPr>
              <a:t>  </a:t>
            </a: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98" y="1283733"/>
            <a:ext cx="6253802" cy="2983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57670" y="6218784"/>
            <a:ext cx="2024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ASANO 2012/07/17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1AFBE5D-795E-A04B-8925-00986B74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331919C-2CAE-AB4B-BAA7-9A6D4ACA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91A6051-F249-EB49-9FF7-8A67C78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CEBD-6232-E84C-95A9-00F738481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9382-FC32-FE40-8609-82E83620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8" y="197857"/>
            <a:ext cx="5101682" cy="1325563"/>
          </a:xfrm>
        </p:spPr>
        <p:txBody>
          <a:bodyPr/>
          <a:lstStyle/>
          <a:p>
            <a:r>
              <a:rPr lang="en-US" dirty="0"/>
              <a:t>PYTHIA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1DA2-2B67-C942-9B5A-5274D21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08" y="1489889"/>
            <a:ext cx="5328425" cy="479105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pT</a:t>
            </a:r>
            <a:r>
              <a:rPr lang="en-US" dirty="0"/>
              <a:t> &gt; 0.3GeV, muons</a:t>
            </a:r>
          </a:p>
          <a:p>
            <a:endParaRPr lang="en-US" dirty="0"/>
          </a:p>
          <a:p>
            <a:r>
              <a:rPr lang="en-US" dirty="0"/>
              <a:t>DCA_XY &gt; 500 um</a:t>
            </a:r>
          </a:p>
          <a:p>
            <a:pPr lvl="1"/>
            <a:r>
              <a:rPr lang="en-US" dirty="0"/>
              <a:t>Eff = 52.5%</a:t>
            </a:r>
          </a:p>
          <a:p>
            <a:r>
              <a:rPr lang="en-US" dirty="0"/>
              <a:t>DCA_XY &gt; 1,000 um</a:t>
            </a:r>
          </a:p>
          <a:p>
            <a:pPr lvl="1"/>
            <a:r>
              <a:rPr lang="en-US" dirty="0"/>
              <a:t>Eff = 33.9%</a:t>
            </a:r>
          </a:p>
          <a:p>
            <a:r>
              <a:rPr lang="en-US" dirty="0"/>
              <a:t>sPHENIX DAQ 15kHz</a:t>
            </a:r>
          </a:p>
          <a:p>
            <a:pPr lvl="1"/>
            <a:r>
              <a:rPr lang="en-US" dirty="0"/>
              <a:t>MB ~ 1kHz</a:t>
            </a:r>
          </a:p>
          <a:p>
            <a:r>
              <a:rPr lang="en-US" dirty="0"/>
              <a:t>HF sampled by MB: </a:t>
            </a:r>
          </a:p>
          <a:p>
            <a:pPr lvl="1"/>
            <a:r>
              <a:rPr lang="en-US" dirty="0"/>
              <a:t>1kHz/10MHz = 1x10^-4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Even with 10% HF Trigger Eff, we gain: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0.1/10^-4 = 1000!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Enable B-hadron physics at low </a:t>
            </a:r>
            <a:r>
              <a:rPr lang="en-US" b="1" dirty="0" err="1">
                <a:solidFill>
                  <a:srgbClr val="FF0000"/>
                </a:solidFill>
              </a:rPr>
              <a:t>pT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648B4-22F1-D843-8F83-60C2D515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45949" y="172484"/>
            <a:ext cx="6028527" cy="64138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C33-1E41-7243-8A6B-72AF5769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7B771-D69D-6E48-BAF3-9B6681E7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87F71-3046-2F46-8877-CB8178D1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7D69-A2EC-DA41-B228-41A913EDF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1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5B515-8010-4F26-B5BF-BDA57A87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4" y="1104903"/>
            <a:ext cx="10963072" cy="1490472"/>
          </a:xfrm>
        </p:spPr>
        <p:txBody>
          <a:bodyPr>
            <a:normAutofit fontScale="92500"/>
          </a:bodyPr>
          <a:lstStyle/>
          <a:p>
            <a:r>
              <a:rPr lang="en-US" dirty="0"/>
              <a:t>p+p collision related data is completely dominated by pile-ups</a:t>
            </a:r>
          </a:p>
          <a:p>
            <a:r>
              <a:rPr lang="en-US" dirty="0"/>
              <a:t>Central limit theorem: High number of pile up → low non-Gauss high tails</a:t>
            </a:r>
          </a:p>
          <a:p>
            <a:r>
              <a:rPr lang="en-US" dirty="0"/>
              <a:t>Continuous-mode is quite safe @ 10-us strobe window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2CACA-DDE5-4D1E-A123-EF032CDA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MVTX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A936D-CA4A-445F-AD47-F1F6BD73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Huang &lt;jhuang@bnl.gov&gt;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501FD-ABAE-4B39-8CDB-20D4F0E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69FACE-8956-4C10-AA06-D96D8988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99"/>
            <a:ext cx="10515600" cy="1325563"/>
          </a:xfrm>
        </p:spPr>
        <p:txBody>
          <a:bodyPr/>
          <a:lstStyle/>
          <a:p>
            <a:r>
              <a:rPr lang="en-US" dirty="0"/>
              <a:t>p+p multiplicity, per-strobe, chip-4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F00BA-91AC-4CE5-B106-51A8CB17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58" y="3065184"/>
            <a:ext cx="9144000" cy="34880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76AD2-6E67-4119-A0D1-8C8695DAA91D}"/>
              </a:ext>
            </a:extLst>
          </p:cNvPr>
          <p:cNvGrpSpPr/>
          <p:nvPr/>
        </p:nvGrpSpPr>
        <p:grpSpPr>
          <a:xfrm>
            <a:off x="7573297" y="3505202"/>
            <a:ext cx="1752597" cy="2438399"/>
            <a:chOff x="6019800" y="3505201"/>
            <a:chExt cx="1752597" cy="24383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55D8F7-57F3-4FB7-858E-89B898377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800" y="3505201"/>
              <a:ext cx="4915" cy="2438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1DF7E2A1-DF04-4EA7-9595-AA55F2498522}"/>
                </a:ext>
              </a:extLst>
            </p:cNvPr>
            <p:cNvSpPr/>
            <p:nvPr/>
          </p:nvSpPr>
          <p:spPr>
            <a:xfrm>
              <a:off x="6024715" y="3505201"/>
              <a:ext cx="1747682" cy="6477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10-us readout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C35328-8DFC-4165-B4FF-E178C8CB8BE6}"/>
              </a:ext>
            </a:extLst>
          </p:cNvPr>
          <p:cNvSpPr/>
          <p:nvPr/>
        </p:nvSpPr>
        <p:spPr>
          <a:xfrm>
            <a:off x="2362201" y="2908339"/>
            <a:ext cx="677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13 MHz p+p collision, 10-us integration, 1 trigger, 10</a:t>
            </a:r>
            <a:r>
              <a:rPr lang="en-US" baseline="30000" dirty="0">
                <a:solidFill>
                  <a:srgbClr val="000000"/>
                </a:solidFill>
              </a:rPr>
              <a:t>-4</a:t>
            </a:r>
            <a:r>
              <a:rPr lang="en-US" dirty="0">
                <a:solidFill>
                  <a:srgbClr val="000000"/>
                </a:solidFill>
              </a:rPr>
              <a:t> noise per strobe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938EE-BA8F-D24E-BA97-AA6FD0816B54}"/>
              </a:ext>
            </a:extLst>
          </p:cNvPr>
          <p:cNvSpPr txBox="1"/>
          <p:nvPr/>
        </p:nvSpPr>
        <p:spPr>
          <a:xfrm>
            <a:off x="10321047" y="735571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Jin’s</a:t>
            </a:r>
            <a:r>
              <a:rPr lang="en-US" dirty="0"/>
              <a:t> simulations</a:t>
            </a:r>
          </a:p>
        </p:txBody>
      </p:sp>
    </p:spTree>
    <p:extLst>
      <p:ext uri="{BB962C8B-B14F-4D97-AF65-F5344CB8AC3E}">
        <p14:creationId xmlns:p14="http://schemas.microsoft.com/office/powerpoint/2010/main" val="181309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A5B515-8010-4F26-B5BF-BDA57A87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11" y="1481328"/>
            <a:ext cx="10515600" cy="1490472"/>
          </a:xfrm>
        </p:spPr>
        <p:txBody>
          <a:bodyPr>
            <a:normAutofit/>
          </a:bodyPr>
          <a:lstStyle/>
          <a:p>
            <a:r>
              <a:rPr lang="en-US" dirty="0"/>
              <a:t>Continuous-mode is plausible at 5-us strobe window too</a:t>
            </a:r>
          </a:p>
          <a:p>
            <a:pPr lvl="1"/>
            <a:r>
              <a:rPr lang="en-US" dirty="0"/>
              <a:t>Probability [readout-time per-strobe &gt; 5us] &lt; 0.1%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2CACA-DDE5-4D1E-A123-EF032CDA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MVTX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A936D-CA4A-445F-AD47-F1F6BD73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Huang &lt;jhuang@bnl.gov&gt;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501FD-ABAE-4B39-8CDB-20D4F0E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69FACE-8956-4C10-AA06-D96D8988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99"/>
            <a:ext cx="10515600" cy="1325563"/>
          </a:xfrm>
        </p:spPr>
        <p:txBody>
          <a:bodyPr/>
          <a:lstStyle/>
          <a:p>
            <a:r>
              <a:rPr lang="en-US" dirty="0"/>
              <a:t>p+p multiplicity, per-strobe, chip-4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F00BA-91AC-4CE5-B106-51A8CB17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58" y="3065183"/>
            <a:ext cx="9144000" cy="34880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76AD2-6E67-4119-A0D1-8C8695DAA91D}"/>
              </a:ext>
            </a:extLst>
          </p:cNvPr>
          <p:cNvGrpSpPr/>
          <p:nvPr/>
        </p:nvGrpSpPr>
        <p:grpSpPr>
          <a:xfrm>
            <a:off x="7224253" y="3505202"/>
            <a:ext cx="1752597" cy="2438399"/>
            <a:chOff x="6019800" y="3505201"/>
            <a:chExt cx="1752597" cy="24383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55D8F7-57F3-4FB7-858E-89B8983779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800" y="3505201"/>
              <a:ext cx="4915" cy="2438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1DF7E2A1-DF04-4EA7-9595-AA55F2498522}"/>
                </a:ext>
              </a:extLst>
            </p:cNvPr>
            <p:cNvSpPr/>
            <p:nvPr/>
          </p:nvSpPr>
          <p:spPr>
            <a:xfrm>
              <a:off x="6024715" y="3505201"/>
              <a:ext cx="1747682" cy="6477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5-us readout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C35328-8DFC-4165-B4FF-E178C8CB8BE6}"/>
              </a:ext>
            </a:extLst>
          </p:cNvPr>
          <p:cNvSpPr/>
          <p:nvPr/>
        </p:nvSpPr>
        <p:spPr>
          <a:xfrm>
            <a:off x="2362201" y="2908339"/>
            <a:ext cx="6772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13 MHz p+p collision, </a:t>
            </a:r>
            <a:r>
              <a:rPr lang="en-US" b="1" dirty="0">
                <a:solidFill>
                  <a:srgbClr val="000000"/>
                </a:solidFill>
              </a:rPr>
              <a:t>5-us integration</a:t>
            </a:r>
            <a:r>
              <a:rPr lang="en-US" dirty="0">
                <a:solidFill>
                  <a:srgbClr val="000000"/>
                </a:solidFill>
              </a:rPr>
              <a:t>, 1 trigger, 10</a:t>
            </a:r>
            <a:r>
              <a:rPr lang="en-US" baseline="30000" dirty="0">
                <a:solidFill>
                  <a:srgbClr val="000000"/>
                </a:solidFill>
              </a:rPr>
              <a:t>-4</a:t>
            </a:r>
            <a:r>
              <a:rPr lang="en-US" dirty="0">
                <a:solidFill>
                  <a:srgbClr val="000000"/>
                </a:solidFill>
              </a:rPr>
              <a:t> noise per strobe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5C255-D414-EB49-8CD1-C95F697D42C6}"/>
              </a:ext>
            </a:extLst>
          </p:cNvPr>
          <p:cNvSpPr txBox="1"/>
          <p:nvPr/>
        </p:nvSpPr>
        <p:spPr>
          <a:xfrm>
            <a:off x="10233498" y="880639"/>
            <a:ext cx="16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Jin’s</a:t>
            </a:r>
            <a:r>
              <a:rPr lang="en-US" dirty="0"/>
              <a:t> simulations</a:t>
            </a:r>
          </a:p>
        </p:txBody>
      </p:sp>
    </p:spTree>
    <p:extLst>
      <p:ext uri="{BB962C8B-B14F-4D97-AF65-F5344CB8AC3E}">
        <p14:creationId xmlns:p14="http://schemas.microsoft.com/office/powerpoint/2010/main" val="221118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632</Words>
  <Application>Microsoft Macintosh PowerPoint</Application>
  <PresentationFormat>Widescreen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A new DOE SBIR-I Project to Develop an Open Heavy Flavor Trigger for sPHENIX: 2/2019 – 12/2019</vt:lpstr>
      <vt:lpstr>Goal of this SBIR-I Project</vt:lpstr>
      <vt:lpstr>sPHENIX HF Trigger Study</vt:lpstr>
      <vt:lpstr>Muons from pp200</vt:lpstr>
      <vt:lpstr> Expected beam spot size in sPHENIX  </vt:lpstr>
      <vt:lpstr>PYTHIA simulations</vt:lpstr>
      <vt:lpstr>p+p multiplicity, per-strobe, chip-4</vt:lpstr>
      <vt:lpstr>p+p multiplicity, per-strobe, chip-4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DOE SBIR-I Project to Develop an Open Heavy Flavor Trigger for sPHENIX</dc:title>
  <dc:creator>Ming Liu</dc:creator>
  <cp:lastModifiedBy>Ming Liu</cp:lastModifiedBy>
  <cp:revision>32</cp:revision>
  <dcterms:created xsi:type="dcterms:W3CDTF">2019-02-24T22:03:42Z</dcterms:created>
  <dcterms:modified xsi:type="dcterms:W3CDTF">2019-02-24T23:20:38Z</dcterms:modified>
</cp:coreProperties>
</file>