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68" r:id="rId5"/>
    <p:sldId id="265" r:id="rId6"/>
    <p:sldId id="266" r:id="rId7"/>
    <p:sldId id="267" r:id="rId8"/>
    <p:sldId id="281" r:id="rId9"/>
    <p:sldId id="257" r:id="rId10"/>
    <p:sldId id="258" r:id="rId11"/>
    <p:sldId id="259" r:id="rId12"/>
    <p:sldId id="260" r:id="rId13"/>
    <p:sldId id="261" r:id="rId14"/>
    <p:sldId id="262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0D524-F88C-144F-BF86-F5E27B5FB278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1FC43-5F21-F542-8787-0F6651BCC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6594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e013caa5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e013caa58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ee013caa58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91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e013caa5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e013caa58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ee013caa58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91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34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52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27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801E-24F8-894B-8DE4-0135749F1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CCD2D-F97A-B14F-A644-C090E43BE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E7449-1191-014C-8CF1-5B452A90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76BF-7D6D-D649-A9F6-5BF66A084C5D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D800A-A479-5249-B410-29F7ADCD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7BA19-99EB-0343-8332-63BF9AF2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C14B-D82A-7A41-BBF2-53FF43C1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A865F-D2B6-6744-9AAC-5C83EA4ED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5BC53-C4C9-704E-B259-4AE8DBF5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9190-03DE-0941-BE93-F1F1E0E7778B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7875D-30BC-5A46-9406-A50DA732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28E86-994C-EB49-8348-9C413015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6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520A1-B282-C644-8284-94E5696FE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221DF-C242-FB42-8A8A-3D4BA1D93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0AE5-C2FB-1940-BE89-95856979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9BB7-FCDB-2540-94E2-86758CC233A3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5A254-2969-5B4D-9383-2FB80BE1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3907-BCCA-D247-AE7E-DD1D3D81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1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56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EAE7-8319-254A-910A-109C9BE0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054A-E1F7-744C-95E1-4FA83C1B3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B1BDF-14EF-FC40-888D-49C12F34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83DD-B05D-9A4A-9D7E-D89CFD8065D5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6AD47-EF02-2941-925C-D5106E9A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71985-7904-0F42-8F33-3BC14AE0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D753-602D-8B48-91F0-A2722901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595DD-F119-2E4E-A703-63081C326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E10A-A095-214D-B855-173DED71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DBC0-C126-0C44-B21C-4F2D8B1EED2D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CE249-0BBB-734C-A58A-5E0F7739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F0EEC-27DA-0948-9338-11457C94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0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776E-D28F-AF4F-87A6-C4840566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2F8-FA77-5840-8343-34481DE3D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E6360-D085-F94C-8953-A0E9F8EDA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4CE36-FC6A-D147-95B3-3CD8DDB3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1CEE-146B-4C48-AE57-9B4AE07DC6C2}" type="datetime1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60095-26A0-234A-AAA9-569837A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9FEBC-7592-7D46-BBF8-4723F7DF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B5E8-0C33-AC4C-83CF-4C218221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D7DEC-43AB-B54B-954E-5DA4DDA6C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174CD-FF5C-9743-ADC0-EAD3E9E00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09ADC-C19E-6442-AB39-3524F5892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C8473-A298-7648-B6F2-263CC1396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04374A-DE7F-504B-ABDD-522056CD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FBC-66B3-EE49-A5F4-088F287F2DD1}" type="datetime1">
              <a:rPr lang="en-US" smtClean="0"/>
              <a:t>9/23/21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48395-102E-6C48-BBCF-7CAAC3AA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A47F00-4B1E-ED44-9F11-6BBBC424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23C9-7AE4-3946-98D0-28F118D7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A3E89-3F18-7F4A-804A-D7B37BAC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04E-56CC-C343-B985-C5FAA0C6D4F4}" type="datetime1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6E92D-A948-3F4B-8F86-58AC3037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D06BB-BE55-AD4E-9CD1-6E2AD917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89FCF-7EF4-504B-9ECE-D9BD6586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B887-DE8C-A94E-BC96-40B36FAFA2F0}" type="datetime1">
              <a:rPr lang="en-US" smtClean="0"/>
              <a:t>9/23/21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62FA8-B07D-FA4F-804E-03241030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7FD53-300D-314B-8559-761257CA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6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D31A-00B5-F049-8A8C-6C01FC05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470E9-0B60-6D4D-AD0C-26FA9DC6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24196-05A1-454E-86C7-0C761760C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01444-49E3-B540-83E4-ED2F2D45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7D36-D664-A64B-B951-98A4B56BCF7E}" type="datetime1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C6CAD-4241-8C47-BF5A-9AFFD046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B70D7-FA63-7645-BE23-1DC1B0D2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7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73DA-BEC4-8B4F-9FFD-08DC15BE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93294-D660-7147-A5C8-33C7BC7F0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83643-F7FD-F044-9AB9-9F427A49E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F609F-D770-DC48-AE43-404EE14D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AED6-61BE-0F4A-BDFF-8407987819BC}" type="datetime1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B6335-8A2C-9A40-BDAB-BBA6F784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D002B-7594-C747-9100-D3082FA4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2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E64D8-CD47-3347-89D9-3F3DE295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9BD87-63D6-C049-83B0-71C714045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3EB83-0472-DE40-8F8C-02086A6F4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A39F2-F4DF-AD43-B467-66FCA3FA1987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D8B3A-A111-5B41-A607-89A9ADB55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Weekly MVTX Readout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70F02-E02A-704A-947F-A8259BEA0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E0D30-B0C5-C44E-A0F8-5B3747B69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7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-wsSyadLgK7Rr79Ug95bbQdtVszYqZrZrypN47DR2uM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685662-73ED-7843-8E29-D382C438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 with Kai on GBTx1</a:t>
            </a:r>
            <a:br>
              <a:rPr lang="en-US" dirty="0"/>
            </a:br>
            <a:r>
              <a:rPr lang="en-US" dirty="0"/>
              <a:t>09/23/2021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7C4CC6-C0BF-8A48-B092-642E256A0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Unstable GBTx1 link between RU and FELIX</a:t>
            </a:r>
          </a:p>
          <a:p>
            <a:endParaRPr lang="en-US" dirty="0"/>
          </a:p>
          <a:p>
            <a:r>
              <a:rPr lang="en-US" dirty="0"/>
              <a:t>New </a:t>
            </a:r>
            <a:r>
              <a:rPr lang="en-US" dirty="0" err="1"/>
              <a:t>sPHENIX</a:t>
            </a:r>
            <a:r>
              <a:rPr lang="en-US" dirty="0"/>
              <a:t> HF Trigger Project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B012F7-B8E1-8E41-916B-42741ABF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3712-BE91-2141-BD69-67374E86D3DF}" type="datetime1">
              <a:rPr lang="en-US" smtClean="0"/>
              <a:t>9/23/21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FD835C-8713-744B-A4AB-B0487FD0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050608-2EF0-D147-B413-3E1EA9C5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0D30-B0C5-C44E-A0F8-5B3747B694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4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B491DE77-B4A2-F14A-A10B-5BD778E8852E}" type="datetime1">
              <a:rPr lang="en-US" smtClean="0"/>
              <a:t>9/23/21</a:t>
            </a:fld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Weekly MVTX Readout Meeting 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0"/>
            <a:ext cx="12192000" cy="684505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10392614" y="223045"/>
            <a:ext cx="1665841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FELIX v1.5/v2.0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gFEX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like?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gFEX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’ w/ 2 FPGAs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“GCM”…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Newer FELIX version, more powerful FPGA chips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4C60C-AA2A-F645-9E7A-18CEA1901317}"/>
              </a:ext>
            </a:extLst>
          </p:cNvPr>
          <p:cNvSpPr txBox="1"/>
          <p:nvPr/>
        </p:nvSpPr>
        <p:spPr>
          <a:xfrm>
            <a:off x="1232452" y="1777296"/>
            <a:ext cx="1256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48 inputs</a:t>
            </a:r>
          </a:p>
          <a:p>
            <a:r>
              <a:rPr lang="en-US" sz="1600" dirty="0"/>
              <a:t>(MVTX:3xN)</a:t>
            </a:r>
          </a:p>
          <a:p>
            <a:r>
              <a:rPr lang="en-US" sz="1600" dirty="0"/>
              <a:t>(INTT: 4xN’)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00961-1FE1-EF41-8229-92B8525E7F1C}"/>
              </a:ext>
            </a:extLst>
          </p:cNvPr>
          <p:cNvSpPr txBox="1"/>
          <p:nvPr/>
        </p:nvSpPr>
        <p:spPr>
          <a:xfrm>
            <a:off x="2736578" y="430033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(N,N’)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F32E1-4108-EA42-B5EE-06A5DF81928F}"/>
              </a:ext>
            </a:extLst>
          </p:cNvPr>
          <p:cNvSpPr txBox="1"/>
          <p:nvPr/>
        </p:nvSpPr>
        <p:spPr>
          <a:xfrm>
            <a:off x="2723323" y="2208183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(N, N’)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E2B0E-009C-8646-9E75-8CABAE2C08C9}"/>
              </a:ext>
            </a:extLst>
          </p:cNvPr>
          <p:cNvSpPr txBox="1"/>
          <p:nvPr/>
        </p:nvSpPr>
        <p:spPr>
          <a:xfrm>
            <a:off x="1338668" y="208002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Two FELIX </a:t>
            </a:r>
          </a:p>
          <a:p>
            <a:r>
              <a:rPr lang="en-US" b="1" dirty="0">
                <a:solidFill>
                  <a:srgbClr val="0432FF"/>
                </a:solidFill>
              </a:rPr>
              <a:t>Boards, v2.0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A408E-69E4-C644-9A7F-C014234A6D9A}"/>
              </a:ext>
            </a:extLst>
          </p:cNvPr>
          <p:cNvSpPr txBox="1"/>
          <p:nvPr/>
        </p:nvSpPr>
        <p:spPr>
          <a:xfrm>
            <a:off x="250521" y="5348614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MVTX/RU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29CA9-F8BC-4547-BC1C-7CE23FB793D3}"/>
              </a:ext>
            </a:extLst>
          </p:cNvPr>
          <p:cNvSpPr txBox="1"/>
          <p:nvPr/>
        </p:nvSpPr>
        <p:spPr>
          <a:xfrm>
            <a:off x="3380984" y="3964488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[8b/10b]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1E859-0791-6045-9B90-33CB227ABF3C}"/>
              </a:ext>
            </a:extLst>
          </p:cNvPr>
          <p:cNvSpPr txBox="1"/>
          <p:nvPr/>
        </p:nvSpPr>
        <p:spPr>
          <a:xfrm>
            <a:off x="1037998" y="5667416"/>
            <a:ext cx="2048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MVTX: 8 (staves) x 3 (GBT) =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C9825-7C87-F547-B8D8-C8FDA6606235}"/>
              </a:ext>
            </a:extLst>
          </p:cNvPr>
          <p:cNvSpPr txBox="1"/>
          <p:nvPr/>
        </p:nvSpPr>
        <p:spPr>
          <a:xfrm>
            <a:off x="666820" y="4573767"/>
            <a:ext cx="29145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Do simple data re-arrangement on FELIX </a:t>
            </a:r>
          </a:p>
          <a:p>
            <a:r>
              <a:rPr lang="en-US" sz="1100" dirty="0">
                <a:solidFill>
                  <a:srgbClr val="FF0000"/>
                </a:solidFill>
              </a:rPr>
              <a:t>and send them to TRIG/FELIX with 8b/10b, </a:t>
            </a:r>
          </a:p>
          <a:p>
            <a:r>
              <a:rPr lang="en-US" sz="1100" dirty="0">
                <a:solidFill>
                  <a:srgbClr val="FF0000"/>
                </a:solidFill>
              </a:rPr>
              <a:t>reduced the fibers from 24 to N (MVTX)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838200" y="18256"/>
            <a:ext cx="10515600" cy="81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Throughput Estimation: MVTX and INTT</a:t>
            </a:r>
            <a:endParaRPr/>
          </a:p>
        </p:txBody>
      </p:sp>
      <p:pic>
        <p:nvPicPr>
          <p:cNvPr id="120" name="Google Shape;120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90216" y="1175532"/>
            <a:ext cx="58017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FE67B30B-AEF6-4C41-80A0-FDF6A4C6BFBB}" type="datetime1">
              <a:rPr lang="en-US" smtClean="0"/>
              <a:t>9/23/21</a:t>
            </a:fld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Weekly MVTX Readout Meeting 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538182" y="942404"/>
            <a:ext cx="571380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FELIX(v2.0) raw data throughput from 8 MVTX staves: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MVTX FELIX connected to 8 RUs (Staves) via 3 (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GBTx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optical-links per RU: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(staves) x 3 (GBT links) x 80bits(GBT payload) x 40 MHz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= 8 x 3 x 3.2 Gbps ~ 75Gbps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(4.8Gbps optical link speed)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MVTX data: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(FLX) x [8 x 3 x 3.2 Gbps] = 6 x 75Gbps ~ 450 Gbps</a:t>
            </a:r>
            <a:endParaRPr sz="1200" dirty="0"/>
          </a:p>
          <a:p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Total INTT data:?? ~Small fraction of MVTX</a:t>
            </a:r>
            <a:endParaRPr lang="en-US" sz="1200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fit within 2 FELIX cards: 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9.6Gbps x 0.8 per fiber x 48 fiber per FLX ~ 368 Gbps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0.5x(MVTX + INTT) = 220Gbps + XXX_INTT &lt; 350Gbps 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399948" y="5190045"/>
            <a:ext cx="5990268" cy="984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FELIX v1.5 available @LANL (spares at BNL?)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 IO ports: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MVTX:  6 FELIX v2.0 (47 ports, one used for GTM communication, only 24 used)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INTT: 8 FELIX v2.0 (47 ports, # used?)</a:t>
            </a:r>
            <a:endParaRPr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MVTX: 3 layers 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L0 = 12 staves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L1 = 16 staves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L2 = 20 staves</a:t>
            </a: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1BC8FDD0-5001-2C43-9B3F-BB62F7541042}" type="datetime1">
              <a:rPr lang="en-US" smtClean="0"/>
              <a:t>9/23/21</a:t>
            </a:fld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Weekly MVTX Readout Meeting 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8100" y="1204250"/>
            <a:ext cx="3295725" cy="301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508" y="4085226"/>
            <a:ext cx="4344484" cy="1993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021DB2-8B02-9D4F-B6B7-8E03B3558F49}"/>
              </a:ext>
            </a:extLst>
          </p:cNvPr>
          <p:cNvGrpSpPr/>
          <p:nvPr/>
        </p:nvGrpSpPr>
        <p:grpSpPr>
          <a:xfrm>
            <a:off x="7237989" y="302611"/>
            <a:ext cx="4510573" cy="5891361"/>
            <a:chOff x="3415005" y="302611"/>
            <a:chExt cx="4510573" cy="58913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45EC07-5C9D-6248-9DBB-CBFCFF0D4FCE}"/>
                </a:ext>
              </a:extLst>
            </p:cNvPr>
            <p:cNvSpPr/>
            <p:nvPr/>
          </p:nvSpPr>
          <p:spPr>
            <a:xfrm>
              <a:off x="4896854" y="4596064"/>
              <a:ext cx="393604" cy="35186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67C22D-BCF5-7A4E-8028-5442314AE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5005" y="302611"/>
              <a:ext cx="4510573" cy="58913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INTT: 2 layers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604024" y="1690688"/>
            <a:ext cx="37226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Total silicon strips: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L1 = 159,744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L2 = 212,992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/>
              <a:t>Readout: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8 FELIX cards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/>
              <a:t>details TBD</a:t>
            </a:r>
            <a:endParaRPr dirty="0"/>
          </a:p>
        </p:txBody>
      </p:sp>
      <p:sp>
        <p:nvSpPr>
          <p:cNvPr id="144" name="Google Shape;1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593F5E20-4F76-7D44-933F-BC73C8414CEA}" type="datetime1">
              <a:rPr lang="en-US" smtClean="0"/>
              <a:t>9/23/21</a:t>
            </a:fld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Weekly MVTX Readout Meeting 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180" y="1690688"/>
            <a:ext cx="7736820" cy="4351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838200" y="39276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FELIX Resource Utilization in MVTX Readout </a:t>
            </a:r>
            <a:endParaRPr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91" y="1261077"/>
            <a:ext cx="3787685" cy="216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391" y="3482789"/>
            <a:ext cx="5360787" cy="3186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5FB7EA-8946-5649-B49F-86BE42B9CE11}"/>
              </a:ext>
            </a:extLst>
          </p:cNvPr>
          <p:cNvSpPr txBox="1"/>
          <p:nvPr/>
        </p:nvSpPr>
        <p:spPr>
          <a:xfrm>
            <a:off x="6510824" y="1906535"/>
            <a:ext cx="18437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DSP: 5,520</a:t>
            </a:r>
          </a:p>
          <a:p>
            <a:r>
              <a:rPr lang="en-US" dirty="0"/>
              <a:t>NOT used yet;</a:t>
            </a:r>
          </a:p>
          <a:p>
            <a:r>
              <a:rPr lang="en-US" dirty="0"/>
              <a:t>Data re-arrangement</a:t>
            </a:r>
          </a:p>
        </p:txBody>
      </p:sp>
      <p:pic>
        <p:nvPicPr>
          <p:cNvPr id="7" name="Google Shape;223;p28">
            <a:extLst>
              <a:ext uri="{FF2B5EF4-FFF2-40B4-BE49-F238E27FC236}">
                <a16:creationId xmlns:a16="http://schemas.microsoft.com/office/drawing/2014/main" id="{C7E9420D-B67E-E040-A09E-5AEEA3194A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0824" y="3482789"/>
            <a:ext cx="4547347" cy="30224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9E267-82C2-1E47-B2FC-FAC21DF011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88AEB4-245E-8341-A175-16C9D03DFD13}" type="datetime1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46A99-D5EA-1240-B79A-2642749AF0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Weekly MVTX Readout Meeting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9BD1C7-7E02-7446-8A3F-D50313B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10126"/>
            <a:ext cx="11360800" cy="763600"/>
          </a:xfrm>
        </p:spPr>
        <p:txBody>
          <a:bodyPr/>
          <a:lstStyle/>
          <a:p>
            <a:r>
              <a:rPr lang="en-US" dirty="0"/>
              <a:t>Collaboration with CCNU: K. Chen et 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90D8B-7267-8344-A040-19E3465CF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318074"/>
            <a:ext cx="11360800" cy="45552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Develop software and firmware for the FELIX/new Trigger FPGA </a:t>
            </a:r>
          </a:p>
          <a:p>
            <a:pPr lvl="1"/>
            <a:r>
              <a:rPr lang="en-US" dirty="0"/>
              <a:t>MVTX readout </a:t>
            </a:r>
          </a:p>
          <a:p>
            <a:pPr lvl="1"/>
            <a:r>
              <a:rPr lang="en-US" dirty="0"/>
              <a:t>FELIX Trigger</a:t>
            </a:r>
          </a:p>
          <a:p>
            <a:pPr lvl="1"/>
            <a:r>
              <a:rPr lang="en-US" dirty="0"/>
              <a:t>Can be tested first at LANL/ORNL test bench</a:t>
            </a:r>
          </a:p>
          <a:p>
            <a:pPr lvl="1"/>
            <a:r>
              <a:rPr lang="en-US" dirty="0"/>
              <a:t>One student available</a:t>
            </a:r>
          </a:p>
          <a:p>
            <a:pPr lvl="1"/>
            <a:endParaRPr lang="en-US" dirty="0"/>
          </a:p>
          <a:p>
            <a:r>
              <a:rPr lang="en-US" dirty="0"/>
              <a:t>Setup a test bench at CCNU for </a:t>
            </a:r>
            <a:r>
              <a:rPr lang="en-US" dirty="0" err="1"/>
              <a:t>sPHENIX</a:t>
            </a:r>
            <a:r>
              <a:rPr lang="en-US" dirty="0"/>
              <a:t> trigger development </a:t>
            </a:r>
          </a:p>
          <a:p>
            <a:pPr lvl="1"/>
            <a:r>
              <a:rPr lang="en-US" dirty="0"/>
              <a:t>{1 RU + (stave/HIC)} or an equivalent FPGA board to send “MVTX” mockup raw data </a:t>
            </a:r>
          </a:p>
          <a:p>
            <a:pPr lvl="1"/>
            <a:r>
              <a:rPr lang="en-US" dirty="0"/>
              <a:t>1 FELIX “MVTX backend” </a:t>
            </a:r>
          </a:p>
          <a:p>
            <a:pPr lvl="2"/>
            <a:r>
              <a:rPr lang="en-US" dirty="0"/>
              <a:t>or an equivalent FPGA board to send “MVTX” mockup data to the trigger board</a:t>
            </a:r>
          </a:p>
          <a:p>
            <a:pPr lvl="1"/>
            <a:r>
              <a:rPr lang="en-US" dirty="0"/>
              <a:t>1 FELIX “Trigger” board </a:t>
            </a:r>
          </a:p>
          <a:p>
            <a:pPr lvl="2"/>
            <a:r>
              <a:rPr lang="en-US" dirty="0"/>
              <a:t>Or an equivalent FPGA board to receive “MVTX” mockup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1FB09F-2693-2440-94A7-25C46843BF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2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9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dirty="0" err="1"/>
              <a:t>sPHENIX</a:t>
            </a:r>
            <a:r>
              <a:rPr lang="en-US" sz="2800" dirty="0"/>
              <a:t> MVTX Readout Issues: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dirty="0"/>
              <a:t> 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https://docs.google.com/presentation/d/1-wsSyadLgK7Rr79Ug95bbQdtVszYqZrZrypN47DR2uM/edit?usp=sharing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 dirty="0"/>
              <a:t>and test summary of GBTx1: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 dirty="0"/>
              <a:t>https://</a:t>
            </a:r>
            <a:r>
              <a:rPr lang="en-US" sz="1600" dirty="0" err="1"/>
              <a:t>docs.google.com</a:t>
            </a:r>
            <a:r>
              <a:rPr lang="en-US" sz="1600" dirty="0"/>
              <a:t>/document/d/1u5jwNs0xC0vP3ZMBLH3iHSFRPngN7YCCb3L7jL-Z1C4/</a:t>
            </a:r>
            <a:r>
              <a:rPr lang="en-US" sz="1600" dirty="0" err="1"/>
              <a:t>edit?usp</a:t>
            </a:r>
            <a:r>
              <a:rPr lang="en-US" sz="1600" dirty="0"/>
              <a:t>=sharing</a:t>
            </a:r>
            <a:endParaRPr sz="1600" dirty="0"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838200" y="2261799"/>
            <a:ext cx="10515600" cy="3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Unstable GBTx1 link between RU and FELIX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Currently working with a wide tolerance of “GLink loss window”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~ 200ms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 the GBT implementation </a:t>
            </a:r>
            <a:r>
              <a:rPr lang="en-US" b="1"/>
              <a:t>reset_rx_cdr_stable_out</a:t>
            </a:r>
            <a:r>
              <a:rPr lang="en-US"/>
              <a:t> is used to check alignment. This signal seems to be not stable for GBTx1 and the signal is deasserted for few ms which causes a reset in the alignment  check process...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256DF0A-553C-EB44-85CF-B22A0067E343}" type="datetime1">
              <a:rPr lang="en-US" smtClean="0"/>
              <a:t>9/23/21</a:t>
            </a:fld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Weekly MVTX Readout Meeting </a:t>
            </a:r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001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51800"/>
            <a:ext cx="11469511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10030800" y="5262467"/>
            <a:ext cx="2161200" cy="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Data + GBT-SCA</a:t>
            </a:r>
            <a:endParaRPr sz="1467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 + SWT</a:t>
            </a:r>
            <a:endParaRPr sz="1467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(6/11/2020</a:t>
            </a:r>
            <a:endParaRPr sz="1467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9956500" y="3872367"/>
            <a:ext cx="2161200" cy="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Data_Out x2</a:t>
            </a:r>
            <a:endParaRPr sz="1467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To FELIX </a:t>
            </a:r>
            <a:endParaRPr sz="1467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10030800" y="2790367"/>
            <a:ext cx="2161200" cy="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Trigger_In </a:t>
            </a:r>
            <a:endParaRPr sz="1467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From FELIX</a:t>
            </a:r>
            <a:endParaRPr sz="1467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(6/11/2020) </a:t>
            </a:r>
            <a:endParaRPr sz="1467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22"/>
          <p:cNvCxnSpPr/>
          <p:nvPr/>
        </p:nvCxnSpPr>
        <p:spPr>
          <a:xfrm rot="10800000" flipH="1">
            <a:off x="9659433" y="2845733"/>
            <a:ext cx="194400" cy="3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22"/>
          <p:cNvSpPr txBox="1"/>
          <p:nvPr/>
        </p:nvSpPr>
        <p:spPr>
          <a:xfrm>
            <a:off x="10169100" y="1696067"/>
            <a:ext cx="1736000" cy="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MVTX: VTRx/VTTx</a:t>
            </a:r>
            <a:endParaRPr sz="1733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all multimod</a:t>
            </a:r>
            <a:endParaRPr sz="1733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5442438" y="3974123"/>
            <a:ext cx="4514062" cy="685800"/>
          </a:xfrm>
          <a:prstGeom prst="ellipse">
            <a:avLst/>
          </a:prstGeom>
          <a:noFill/>
          <a:ln w="4127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5442438" y="4495717"/>
            <a:ext cx="1002967" cy="1403278"/>
          </a:xfrm>
          <a:prstGeom prst="ellipse">
            <a:avLst/>
          </a:prstGeom>
          <a:noFill/>
          <a:ln w="4127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3C552-F38F-3E47-BD82-CD160AB1E4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415650" y="239455"/>
            <a:ext cx="11360700" cy="1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Permanent Solutions? </a:t>
            </a:r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body" idx="1"/>
          </p:nvPr>
        </p:nvSpPr>
        <p:spPr>
          <a:xfrm>
            <a:off x="362133" y="1296534"/>
            <a:ext cx="11360700" cy="5313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 FELIX FW?</a:t>
            </a:r>
          </a:p>
          <a:p>
            <a:pPr>
              <a:buFontTx/>
              <a:buChar char="-"/>
            </a:pPr>
            <a:r>
              <a:rPr lang="en-US" dirty="0"/>
              <a:t>Similar configurations of multiple GBTs w/ derived CLK were tested/used at ATLAS, no problem seen </a:t>
            </a:r>
          </a:p>
          <a:p>
            <a:pPr>
              <a:buFontTx/>
              <a:buChar char="-"/>
            </a:pPr>
            <a:r>
              <a:rPr lang="en-US" dirty="0"/>
              <a:t>But one needs to be careful about GBT configuration</a:t>
            </a:r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Suggestions from Kai Chen [9/21/2021]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dirty="0"/>
              <a:t>Check the GBTx1 configuration, contact CERN GBT group for help if needed;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dirty="0"/>
              <a:t>Check the GBTx1 output signal on scope, stability against the CLK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dirty="0"/>
              <a:t>Did ALICE/ITS see similar issues with CRU?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dirty="0"/>
              <a:t>Ignore the misalignment: (this could be </a:t>
            </a:r>
            <a:r>
              <a:rPr lang="en-US" dirty="0" err="1"/>
              <a:t>dangerous,basically</a:t>
            </a:r>
            <a:r>
              <a:rPr lang="en-US" dirty="0"/>
              <a:t> what we are doing now)</a:t>
            </a:r>
          </a:p>
          <a:p>
            <a:pPr marL="0" lvl="0" indent="0">
              <a:buNone/>
            </a:pPr>
            <a:r>
              <a:rPr lang="en-US" dirty="0"/>
              <a:t>       - do NOT check GBT alignment with “</a:t>
            </a:r>
            <a:r>
              <a:rPr lang="en-US" dirty="0" err="1"/>
              <a:t>reset_rx_cdr_stable_out</a:t>
            </a:r>
            <a:r>
              <a:rPr lang="en-US" dirty="0"/>
              <a:t>” </a:t>
            </a:r>
            <a:endParaRPr dirty="0"/>
          </a:p>
        </p:txBody>
      </p:sp>
      <p:sp>
        <p:nvSpPr>
          <p:cNvPr id="209" name="Google Shape;209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88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415600" y="244175"/>
            <a:ext cx="7368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800"/>
              <a:t>3-GBT Readout Test , 03/19/2021</a:t>
            </a:r>
            <a:endParaRPr sz="3800"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RU FW: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FELIX FW: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None/>
            </a:pPr>
            <a:r>
              <a:rPr lang="en-US"/>
              <a:t>Summarized on the MatterMost</a:t>
            </a:r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13750" y="-358659"/>
            <a:ext cx="3149365" cy="419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543937" y="3300533"/>
            <a:ext cx="2663297" cy="35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944202" y="2677801"/>
            <a:ext cx="3542406" cy="481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2707A-7572-594C-A2B1-EE3F4ACFA4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415600" y="1714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Test with RU-1, 03/21/2021</a:t>
            </a:r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415600" y="1536623"/>
            <a:ext cx="54084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57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/>
              <a:t>Same issue of locking VTTx1, but this time, the optical power seems okey (311 uW)</a:t>
            </a:r>
            <a:endParaRPr/>
          </a:p>
          <a:p>
            <a:pPr marL="609584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09584" lvl="0" indent="-457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/>
              <a:t>In the current MVTX testbench setup, the FELIX card provides 40.079MHz global CLK generated locally  </a:t>
            </a:r>
            <a:endParaRPr/>
          </a:p>
          <a:p>
            <a:pPr marL="609585" lvl="0" indent="-457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/>
          </a:p>
          <a:p>
            <a:pPr marL="609585" lvl="0" indent="-457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/>
              <a:t>Different CLK domain? </a:t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0167" y="1186600"/>
            <a:ext cx="5769499" cy="47117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8542D9-C0EC-8D41-8B97-33BA0D462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2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476333" y="131933"/>
            <a:ext cx="606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RU GBT-VTTx/VTRx lines</a:t>
            </a: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90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57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/>
              <a:t>VTRx → GBTx0</a:t>
            </a:r>
            <a:endParaRPr/>
          </a:p>
          <a:p>
            <a:pPr marL="1219170" lvl="1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US"/>
              <a:t>TX</a:t>
            </a:r>
            <a:endParaRPr/>
          </a:p>
          <a:p>
            <a:pPr marL="1219170" lvl="1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US"/>
              <a:t>RX</a:t>
            </a:r>
            <a:endParaRPr/>
          </a:p>
          <a:p>
            <a:pPr marL="609585" lvl="0" indent="-457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/>
              <a:t>VTTx  → </a:t>
            </a:r>
            <a:endParaRPr/>
          </a:p>
          <a:p>
            <a:pPr marL="1219170" lvl="1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US"/>
              <a:t>GBTx1 (Top)</a:t>
            </a:r>
            <a:endParaRPr/>
          </a:p>
          <a:p>
            <a:pPr marL="1219170" lvl="1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US"/>
              <a:t>GBTx2 (Bottom)</a:t>
            </a:r>
            <a:endParaRPr/>
          </a:p>
          <a:p>
            <a:pPr marL="609585" lvl="0" indent="-457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/>
              <a:t>VTRx (TTC) → GBTx2 </a:t>
            </a:r>
            <a:endParaRPr/>
          </a:p>
          <a:p>
            <a:pPr marL="1219170" lvl="1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US"/>
              <a:t>XX</a:t>
            </a:r>
            <a:endParaRPr/>
          </a:p>
          <a:p>
            <a:pPr marL="1219170" lvl="1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US"/>
              <a:t>RX (TTC)</a:t>
            </a:r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 b="25317"/>
          <a:stretch/>
        </p:blipFill>
        <p:spPr>
          <a:xfrm rot="-5400000">
            <a:off x="6196031" y="912470"/>
            <a:ext cx="6855267" cy="51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64B77-194E-5543-AB75-B0DD096C98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9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D933-86E8-BE41-AFBA-6445578F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sPHENIX</a:t>
            </a:r>
            <a:r>
              <a:rPr lang="en-US" dirty="0"/>
              <a:t> HF Trigger R&amp;D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E7E56-41D8-0B43-BD02-305404116E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5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18250"/>
            <a:ext cx="1110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SMART Trigger R&amp;D: sPHNEIX as a Test Bench</a:t>
            </a:r>
            <a:endParaRPr/>
          </a:p>
        </p:txBody>
      </p:sp>
      <p:pic>
        <p:nvPicPr>
          <p:cNvPr id="102" name="Google Shape;102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4924" y="1420238"/>
            <a:ext cx="10304004" cy="47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B6BFFD3F-1735-B349-9857-7B65BC71014C}" type="datetime1">
              <a:rPr lang="en-US" smtClean="0"/>
              <a:t>9/23/21</a:t>
            </a:fld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Weekly MVTX Readout Meeting 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898</Words>
  <Application>Microsoft Macintosh PowerPoint</Application>
  <PresentationFormat>Widescreen</PresentationFormat>
  <Paragraphs>161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Discussions with Kai on GBTx1 09/23/2021</vt:lpstr>
      <vt:lpstr>sPHENIX MVTX Readout Issues:  https://docs.google.com/presentation/d/1-wsSyadLgK7Rr79Ug95bbQdtVszYqZrZrypN47DR2uM/edit?usp=sharing  and test summary of GBTx1: https://docs.google.com/document/d/1u5jwNs0xC0vP3ZMBLH3iHSFRPngN7YCCb3L7jL-Z1C4/edit?usp=sharing</vt:lpstr>
      <vt:lpstr>PowerPoint Presentation</vt:lpstr>
      <vt:lpstr>Permanent Solutions? </vt:lpstr>
      <vt:lpstr>3-GBT Readout Test , 03/19/2021</vt:lpstr>
      <vt:lpstr>Test with RU-1, 03/21/2021</vt:lpstr>
      <vt:lpstr>RU GBT-VTTx/VTRx lines</vt:lpstr>
      <vt:lpstr>New sPHENIX HF Trigger R&amp;D</vt:lpstr>
      <vt:lpstr>SMART Trigger R&amp;D: sPHNEIX as a Test Bench</vt:lpstr>
      <vt:lpstr>PowerPoint Presentation</vt:lpstr>
      <vt:lpstr>Data Throughput Estimation: MVTX and INTT</vt:lpstr>
      <vt:lpstr>MVTX: 3 layers </vt:lpstr>
      <vt:lpstr>INTT: 2 layers</vt:lpstr>
      <vt:lpstr>FELIX Resource Utilization in MVTX Readout </vt:lpstr>
      <vt:lpstr>Collaboration with CCNU: K. Chen et 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Discussions with Kai on GBTx1</dc:title>
  <dc:creator>Ming Liu</dc:creator>
  <cp:lastModifiedBy>Ming Liu</cp:lastModifiedBy>
  <cp:revision>9</cp:revision>
  <dcterms:created xsi:type="dcterms:W3CDTF">2021-09-23T15:40:08Z</dcterms:created>
  <dcterms:modified xsi:type="dcterms:W3CDTF">2021-09-23T16:46:59Z</dcterms:modified>
</cp:coreProperties>
</file>