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72" r:id="rId3"/>
    <p:sldMasterId id="214748367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f27509e7e5_2_7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9" name="Google Shape;169;gf27509e7e5_2_7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f27509e7e5_2_16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6" name="Google Shape;266;gf27509e7e5_2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f27509e7e5_2_17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5" name="Google Shape;275;gf27509e7e5_2_17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f27509e7e5_2_18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5" name="Google Shape;285;gf27509e7e5_2_18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f27509e7e5_2_19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3" name="Google Shape;293;gf27509e7e5_2_19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ee013caa58_0_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ee013caa58_0_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gee013caa58_0_2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f27509e7e5_2_20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2" name="Google Shape;312;gf27509e7e5_2_20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f27509e7e5_2_2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1" name="Google Shape;321;gf27509e7e5_2_2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f27509e7e5_2_2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9" name="Google Shape;329;gf27509e7e5_2_2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f27509e7e5_2_2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7" name="Google Shape;337;gf27509e7e5_2_2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f27509e7e5_2_2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5" name="Google Shape;345;gf27509e7e5_2_2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f27509e7e5_2_8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8" name="Google Shape;178;gf27509e7e5_2_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f27509e7e5_2_2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gf27509e7e5_2_2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f27509e7e5_2_24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1" name="Google Shape;361;gf27509e7e5_2_2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f27509e7e5_2_25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1" name="Google Shape;371;gf27509e7e5_2_2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f27509e7e5_2_26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4" name="Google Shape;384;gf27509e7e5_2_2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f27509e7e5_2_27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4" name="Google Shape;394;gf27509e7e5_2_2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f27509e7e5_2_28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2" name="Google Shape;402;gf27509e7e5_2_2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f27509e7e5_2_29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0" name="Google Shape;410;gf27509e7e5_2_29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1" name="Google Shape;411;gf27509e7e5_2_29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f27509e7e5_2_9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7" name="Google Shape;187;gf27509e7e5_2_9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f27509e7e5_2_1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4" name="Google Shape;204;gf27509e7e5_2_1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f27509e7e5_2_1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5" name="Google Shape;215;gf27509e7e5_2_1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f27509e7e5_2_1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7" name="Google Shape;227;gf27509e7e5_2_1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f27509e7e5_2_1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7" name="Google Shape;237;gf27509e7e5_2_1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8" name="Google Shape;238;gf27509e7e5_2_14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f27509e7e5_2_15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gf27509e7e5_2_1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f27509e7e5_2_1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7" name="Google Shape;257;gf27509e7e5_2_16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8" name="Google Shape;258;gf27509e7e5_2_16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1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11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3" name="Google Shape;73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3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5" name="Google Shape;85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1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7" name="Google Shape;97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7"/>
          <p:cNvSpPr txBox="1"/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6" name="Google Shape;106;p17"/>
          <p:cNvSpPr txBox="1"/>
          <p:nvPr>
            <p:ph idx="1" type="body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17500" lvl="1" marL="9144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07" name="Google Shape;107;p17"/>
          <p:cNvSpPr txBox="1"/>
          <p:nvPr>
            <p:ph idx="12" type="sldNum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9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19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16" name="Google Shape;116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20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22" name="Google Shape;122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21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8" name="Google Shape;128;p21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9" name="Google Shape;129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2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22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35" name="Google Shape;135;p22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6" name="Google Shape;136;p22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37" name="Google Shape;137;p22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8" name="Google Shape;138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23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44" name="Google Shape;144;p23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45" name="Google Shape;145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24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51" name="Google Shape;151;p24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52" name="Google Shape;152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25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8" name="Google Shape;158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6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" name="Google Shape;163;p26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4" name="Google Shape;164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" name="Google Shape;166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/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" type="body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17500" lvl="1" marL="9144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2" type="sldNum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6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3" name="Google Shape;43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8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" name="Google Shape;49;p8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9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6" name="Google Shape;56;p9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" name="Google Shape;57;p9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8" name="Google Shape;58;p9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5" name="Google Shape;65;p10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6" name="Google Shape;66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0" name="Google Shape;90;p1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" name="Google Shape;91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" name="Google Shape;92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jpg"/><Relationship Id="rId4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docs.google.com/presentation/d/1-wsSyadLgK7Rr79Ug95bbQdtVszYqZrZrypN47DR2uM/edit?usp=sharing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5.jpg"/><Relationship Id="rId4" Type="http://schemas.openxmlformats.org/officeDocument/2006/relationships/image" Target="../media/image24.jpg"/><Relationship Id="rId5" Type="http://schemas.openxmlformats.org/officeDocument/2006/relationships/image" Target="../media/image22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9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14.png"/><Relationship Id="rId5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7"/>
          <p:cNvSpPr txBox="1"/>
          <p:nvPr>
            <p:ph type="title"/>
          </p:nvPr>
        </p:nvSpPr>
        <p:spPr>
          <a:xfrm>
            <a:off x="838200" y="18255"/>
            <a:ext cx="10515600" cy="18073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1" lang="en-US" sz="2600"/>
              <a:t>Intelligent experiments through real-time AI: Fast Data Processing and Autonomous Detector Control for sPHENIX and future EIC detectors</a:t>
            </a:r>
            <a:endParaRPr b="1" sz="3000"/>
          </a:p>
        </p:txBody>
      </p:sp>
      <p:sp>
        <p:nvSpPr>
          <p:cNvPr id="172" name="Google Shape;172;p27"/>
          <p:cNvSpPr txBox="1"/>
          <p:nvPr>
            <p:ph idx="1" type="body"/>
          </p:nvPr>
        </p:nvSpPr>
        <p:spPr>
          <a:xfrm>
            <a:off x="763044" y="1825625"/>
            <a:ext cx="10515600" cy="4249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62500" lnSpcReduction="20000"/>
          </a:bodyPr>
          <a:lstStyle/>
          <a:p>
            <a:pPr indent="-181535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7647"/>
              <a:buChar char="•"/>
            </a:pPr>
            <a:r>
              <a:rPr lang="en-US"/>
              <a:t>A collaborative proposal to DOE to develop “smart triggers” for sPHENIX and EIC</a:t>
            </a:r>
            <a:endParaRPr/>
          </a:p>
          <a:p>
            <a:pPr indent="-188258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17647"/>
              <a:buChar char="•"/>
            </a:pPr>
            <a:r>
              <a:rPr lang="en-US"/>
              <a:t>LANL(NP), MIT(NP, HEP), Fermilab(HEP), NJIT(CS)</a:t>
            </a:r>
            <a:endParaRPr/>
          </a:p>
          <a:p>
            <a:pPr indent="-194982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17647"/>
              <a:buChar char="•"/>
            </a:pPr>
            <a:r>
              <a:rPr lang="en-US"/>
              <a:t>Team of NP, HEP and Computer Science </a:t>
            </a:r>
            <a:endParaRPr/>
          </a:p>
          <a:p>
            <a:pPr indent="-194982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17647"/>
              <a:buChar char="•"/>
            </a:pPr>
            <a:r>
              <a:rPr lang="en-US"/>
              <a:t>Fermilab “HLS4ML” collaboration</a:t>
            </a:r>
            <a:endParaRPr/>
          </a:p>
          <a:p>
            <a:pPr indent="-18153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17647"/>
              <a:buChar char="•"/>
            </a:pPr>
            <a:r>
              <a:rPr lang="en-US"/>
              <a:t>Goals:</a:t>
            </a:r>
            <a:endParaRPr/>
          </a:p>
          <a:p>
            <a:pPr indent="-188258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17647"/>
              <a:buChar char="•"/>
            </a:pPr>
            <a:r>
              <a:rPr lang="en-US"/>
              <a:t>Develop smart physics triggers (HF and other rare events) with streaming readout in p+p and p+A collisions in sPHENIX and also at the future EIC experiments in e+P and e+A collisions at RHIC</a:t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840"/>
              <a:buNone/>
            </a:pPr>
            <a:r>
              <a:t/>
            </a:r>
            <a:endParaRPr/>
          </a:p>
          <a:p>
            <a:pPr indent="-188258" lvl="0" marL="228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840"/>
              <a:buChar char="•"/>
            </a:pPr>
            <a:r>
              <a:rPr lang="en-US"/>
              <a:t>New collaborators:</a:t>
            </a:r>
            <a:endParaRPr/>
          </a:p>
          <a:p>
            <a:pPr indent="-188258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17647"/>
              <a:buChar char="•"/>
            </a:pPr>
            <a:r>
              <a:rPr lang="en-US"/>
              <a:t>ORNL</a:t>
            </a:r>
            <a:endParaRPr/>
          </a:p>
          <a:p>
            <a:pPr indent="-188258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17647"/>
              <a:buChar char="•"/>
            </a:pPr>
            <a:r>
              <a:rPr lang="en-US"/>
              <a:t>CCNU, Kai Chen et al, one student available</a:t>
            </a:r>
            <a:endParaRPr/>
          </a:p>
          <a:p>
            <a:pPr indent="-188258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17647"/>
              <a:buChar char="•"/>
            </a:pPr>
            <a:r>
              <a:rPr lang="en-US"/>
              <a:t>BNL sPHENIX DAQ/Trigger</a:t>
            </a:r>
            <a:endParaRPr/>
          </a:p>
          <a:p>
            <a:pPr indent="-188258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17647"/>
              <a:buChar char="•"/>
            </a:pPr>
            <a:r>
              <a:rPr lang="en-US"/>
              <a:t>initial discussion with INTT/RIKEN group,  more follow up </a:t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17647"/>
              <a:buNone/>
            </a:pPr>
            <a:r>
              <a:t/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17647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17647"/>
              <a:buNone/>
            </a:pPr>
            <a:r>
              <a:t/>
            </a:r>
            <a:endParaRPr/>
          </a:p>
        </p:txBody>
      </p:sp>
      <p:sp>
        <p:nvSpPr>
          <p:cNvPr id="173" name="Google Shape;173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9/22/21</a:t>
            </a:r>
            <a:endParaRPr/>
          </a:p>
        </p:txBody>
      </p:sp>
      <p:sp>
        <p:nvSpPr>
          <p:cNvPr id="174" name="Google Shape;174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sPHENIX </a:t>
            </a:r>
            <a:endParaRPr/>
          </a:p>
        </p:txBody>
      </p:sp>
      <p:sp>
        <p:nvSpPr>
          <p:cNvPr id="175" name="Google Shape;175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44863" y="3710354"/>
            <a:ext cx="4247137" cy="2860141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9/22/21</a:t>
            </a:r>
            <a:endParaRPr/>
          </a:p>
        </p:txBody>
      </p:sp>
      <p:sp>
        <p:nvSpPr>
          <p:cNvPr id="271" name="Google Shape;271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sPHENIX </a:t>
            </a:r>
            <a:endParaRPr/>
          </a:p>
        </p:txBody>
      </p:sp>
      <p:sp>
        <p:nvSpPr>
          <p:cNvPr id="272" name="Google Shape;272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9/22/21</a:t>
            </a:r>
            <a:endParaRPr/>
          </a:p>
        </p:txBody>
      </p:sp>
      <p:sp>
        <p:nvSpPr>
          <p:cNvPr id="278" name="Google Shape;278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sPHENIX </a:t>
            </a:r>
            <a:endParaRPr/>
          </a:p>
        </p:txBody>
      </p:sp>
      <p:sp>
        <p:nvSpPr>
          <p:cNvPr id="279" name="Google Shape;279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80" name="Google Shape;280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51921" y="0"/>
            <a:ext cx="914007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7"/>
          <p:cNvSpPr txBox="1"/>
          <p:nvPr/>
        </p:nvSpPr>
        <p:spPr>
          <a:xfrm>
            <a:off x="838200" y="975947"/>
            <a:ext cx="219720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MVTX Readout Mode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37"/>
          <p:cNvSpPr txBox="1"/>
          <p:nvPr/>
        </p:nvSpPr>
        <p:spPr>
          <a:xfrm>
            <a:off x="458802" y="4223240"/>
            <a:ext cx="268400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MVTX/INTT Trigger Mode?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9/22/21</a:t>
            </a:r>
            <a:endParaRPr/>
          </a:p>
        </p:txBody>
      </p:sp>
      <p:sp>
        <p:nvSpPr>
          <p:cNvPr id="288" name="Google Shape;288;p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sPHENIX </a:t>
            </a:r>
            <a:endParaRPr/>
          </a:p>
        </p:txBody>
      </p:sp>
      <p:sp>
        <p:nvSpPr>
          <p:cNvPr id="289" name="Google Shape;289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90" name="Google Shape;290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5960" y="0"/>
            <a:ext cx="914007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9"/>
          <p:cNvSpPr txBox="1"/>
          <p:nvPr>
            <p:ph type="title"/>
          </p:nvPr>
        </p:nvSpPr>
        <p:spPr>
          <a:xfrm>
            <a:off x="838200" y="21522"/>
            <a:ext cx="10515600" cy="103355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One FELIX v1.5 and Two FELIX2.0 available @LANL </a:t>
            </a:r>
            <a:endParaRPr sz="3600"/>
          </a:p>
        </p:txBody>
      </p:sp>
      <p:sp>
        <p:nvSpPr>
          <p:cNvPr id="296" name="Google Shape;296;p39"/>
          <p:cNvSpPr txBox="1"/>
          <p:nvPr>
            <p:ph idx="1" type="body"/>
          </p:nvPr>
        </p:nvSpPr>
        <p:spPr>
          <a:xfrm>
            <a:off x="807464" y="1155570"/>
            <a:ext cx="5288536" cy="2273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48 IOs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16GB memory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4 DDR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each 64 lanes@2Gbps[~120Gbps] 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297" name="Google Shape;297;p3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9/22/21</a:t>
            </a:r>
            <a:endParaRPr/>
          </a:p>
        </p:txBody>
      </p:sp>
      <p:sp>
        <p:nvSpPr>
          <p:cNvPr id="298" name="Google Shape;298;p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sPHENIX </a:t>
            </a:r>
            <a:endParaRPr/>
          </a:p>
        </p:txBody>
      </p:sp>
      <p:sp>
        <p:nvSpPr>
          <p:cNvPr id="299" name="Google Shape;299;p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00" name="Google Shape;300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23724" y="3670160"/>
            <a:ext cx="6973751" cy="2621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9458" y="3568723"/>
            <a:ext cx="3786809" cy="2550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39"/>
          <p:cNvSpPr txBox="1"/>
          <p:nvPr/>
        </p:nvSpPr>
        <p:spPr>
          <a:xfrm>
            <a:off x="7014576" y="1486610"/>
            <a:ext cx="4847573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Kai Chen’s suggestion: (09/21/2021)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 FELIX v2.0, much better optimization of resource usage and layout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BNL may have a few spare FELIX v1.5 (from test runs)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gFEX</a:t>
            </a:r>
            <a:endParaRPr/>
          </a:p>
        </p:txBody>
      </p:sp>
      <p:sp>
        <p:nvSpPr>
          <p:cNvPr id="309" name="Google Shape;309;p4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1"/>
          <p:cNvSpPr txBox="1"/>
          <p:nvPr>
            <p:ph type="title"/>
          </p:nvPr>
        </p:nvSpPr>
        <p:spPr>
          <a:xfrm>
            <a:off x="838200" y="18156"/>
            <a:ext cx="10515600" cy="6627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/>
              <a:t>gFEX option?</a:t>
            </a:r>
            <a:endParaRPr/>
          </a:p>
        </p:txBody>
      </p:sp>
      <p:sp>
        <p:nvSpPr>
          <p:cNvPr id="315" name="Google Shape;315;p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9/22/21</a:t>
            </a:r>
            <a:endParaRPr/>
          </a:p>
        </p:txBody>
      </p:sp>
      <p:sp>
        <p:nvSpPr>
          <p:cNvPr id="316" name="Google Shape;316;p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sPHENIX </a:t>
            </a:r>
            <a:endParaRPr/>
          </a:p>
        </p:txBody>
      </p:sp>
      <p:sp>
        <p:nvSpPr>
          <p:cNvPr id="317" name="Google Shape;317;p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18" name="Google Shape;318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5464" y="939057"/>
            <a:ext cx="11218584" cy="57824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9/22/21</a:t>
            </a:r>
            <a:endParaRPr/>
          </a:p>
        </p:txBody>
      </p:sp>
      <p:sp>
        <p:nvSpPr>
          <p:cNvPr id="324" name="Google Shape;324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sPHENIX </a:t>
            </a:r>
            <a:endParaRPr/>
          </a:p>
        </p:txBody>
      </p:sp>
      <p:sp>
        <p:nvSpPr>
          <p:cNvPr id="325" name="Google Shape;325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26" name="Google Shape;326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110" y="147323"/>
            <a:ext cx="11967779" cy="67106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9/22/21</a:t>
            </a:r>
            <a:endParaRPr/>
          </a:p>
        </p:txBody>
      </p:sp>
      <p:sp>
        <p:nvSpPr>
          <p:cNvPr id="332" name="Google Shape;332;p4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sPHENIX </a:t>
            </a:r>
            <a:endParaRPr/>
          </a:p>
        </p:txBody>
      </p:sp>
      <p:sp>
        <p:nvSpPr>
          <p:cNvPr id="333" name="Google Shape;333;p4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34" name="Google Shape;334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2584263" y="-1092792"/>
            <a:ext cx="6825680" cy="90759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9/22/21</a:t>
            </a:r>
            <a:endParaRPr/>
          </a:p>
        </p:txBody>
      </p:sp>
      <p:sp>
        <p:nvSpPr>
          <p:cNvPr id="340" name="Google Shape;340;p4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sPHENIX </a:t>
            </a:r>
            <a:endParaRPr/>
          </a:p>
        </p:txBody>
      </p:sp>
      <p:sp>
        <p:nvSpPr>
          <p:cNvPr id="341" name="Google Shape;341;p4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42" name="Google Shape;342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77198" y="88690"/>
            <a:ext cx="9021877" cy="67693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9/22/21</a:t>
            </a:r>
            <a:endParaRPr/>
          </a:p>
        </p:txBody>
      </p:sp>
      <p:sp>
        <p:nvSpPr>
          <p:cNvPr id="348" name="Google Shape;348;p4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sPHENIX </a:t>
            </a:r>
            <a:endParaRPr/>
          </a:p>
        </p:txBody>
      </p:sp>
      <p:sp>
        <p:nvSpPr>
          <p:cNvPr id="349" name="Google Shape;349;p4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50" name="Google Shape;350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5960" y="0"/>
            <a:ext cx="914007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8"/>
          <p:cNvSpPr txBox="1"/>
          <p:nvPr>
            <p:ph type="title"/>
          </p:nvPr>
        </p:nvSpPr>
        <p:spPr>
          <a:xfrm>
            <a:off x="838200" y="18250"/>
            <a:ext cx="11106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SMART Trigger R&amp;D: sPHNEIX as a Test Bench</a:t>
            </a:r>
            <a:endParaRPr/>
          </a:p>
        </p:txBody>
      </p:sp>
      <p:pic>
        <p:nvPicPr>
          <p:cNvPr id="181" name="Google Shape;181;p2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4924" y="1420238"/>
            <a:ext cx="10304004" cy="4756725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9/22/21</a:t>
            </a:r>
            <a:endParaRPr/>
          </a:p>
        </p:txBody>
      </p:sp>
      <p:sp>
        <p:nvSpPr>
          <p:cNvPr id="183" name="Google Shape;183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sPHENIX </a:t>
            </a:r>
            <a:endParaRPr/>
          </a:p>
        </p:txBody>
      </p:sp>
      <p:sp>
        <p:nvSpPr>
          <p:cNvPr id="184" name="Google Shape;184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sPHENIX MVTX Readout</a:t>
            </a:r>
            <a:endParaRPr/>
          </a:p>
        </p:txBody>
      </p:sp>
      <p:sp>
        <p:nvSpPr>
          <p:cNvPr id="356" name="Google Shape;356;p4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7" name="Google Shape;357;p4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9/22/21</a:t>
            </a:r>
            <a:endParaRPr/>
          </a:p>
        </p:txBody>
      </p:sp>
      <p:sp>
        <p:nvSpPr>
          <p:cNvPr id="358" name="Google Shape;358;p4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sPHENIX 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47"/>
          <p:cNvSpPr txBox="1"/>
          <p:nvPr>
            <p:ph type="title"/>
          </p:nvPr>
        </p:nvSpPr>
        <p:spPr>
          <a:xfrm>
            <a:off x="838200" y="0"/>
            <a:ext cx="10515600" cy="191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sz="2800"/>
              <a:t>sPHENIX MVTX Readout Issues:</a:t>
            </a:r>
            <a:endParaRPr sz="28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sz="2800"/>
              <a:t> </a:t>
            </a:r>
            <a:r>
              <a:rPr lang="en-US" sz="1600" u="sng">
                <a:solidFill>
                  <a:schemeClr val="hlink"/>
                </a:solidFill>
                <a:hlinkClick r:id="rId3"/>
              </a:rPr>
              <a:t>https://docs.google.com/presentation/d/1-wsSyadLgK7Rr79Ug95bbQdtVszYqZrZrypN47DR2uM/edit?usp=sharing</a:t>
            </a:r>
            <a:endParaRPr sz="16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t/>
            </a:r>
            <a:endParaRPr sz="16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sz="1600"/>
              <a:t>and test summary:</a:t>
            </a:r>
            <a:endParaRPr sz="16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sz="1600"/>
              <a:t>https://docs.google.com/document/d/1u5jwNs0xC0vP3ZMBLH3iHSFRPngN7YCCb3L7jL-Z1C4/edit?usp=sharing</a:t>
            </a:r>
            <a:endParaRPr sz="1600"/>
          </a:p>
        </p:txBody>
      </p:sp>
      <p:sp>
        <p:nvSpPr>
          <p:cNvPr id="364" name="Google Shape;364;p47"/>
          <p:cNvSpPr txBox="1"/>
          <p:nvPr>
            <p:ph idx="1" type="body"/>
          </p:nvPr>
        </p:nvSpPr>
        <p:spPr>
          <a:xfrm>
            <a:off x="838200" y="2261799"/>
            <a:ext cx="10515600" cy="391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Unstable GBTx1 link between RU and FELIX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Currently working with a wide tolerance of “GLink loss window”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/>
              <a:t> ~ 200ms 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In the GBT implementation </a:t>
            </a:r>
            <a:r>
              <a:rPr b="1" lang="en-US"/>
              <a:t>reset_rx_cdr_stable_out</a:t>
            </a:r>
            <a:r>
              <a:rPr lang="en-US"/>
              <a:t> is used to check alignment. This signal seems to be not stable for GBTx1 and the signal is deasserted for few ms which causes a reset in the alignment  check process...</a:t>
            </a:r>
            <a:endParaRPr/>
          </a:p>
        </p:txBody>
      </p:sp>
      <p:sp>
        <p:nvSpPr>
          <p:cNvPr id="365" name="Google Shape;365;p47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9/22/21</a:t>
            </a:r>
            <a:endParaRPr/>
          </a:p>
        </p:txBody>
      </p:sp>
      <p:sp>
        <p:nvSpPr>
          <p:cNvPr id="366" name="Google Shape;366;p47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sPHENIX </a:t>
            </a:r>
            <a:endParaRPr/>
          </a:p>
        </p:txBody>
      </p:sp>
      <p:sp>
        <p:nvSpPr>
          <p:cNvPr id="367" name="Google Shape;367;p4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68" name="Google Shape;368;p47"/>
          <p:cNvSpPr/>
          <p:nvPr/>
        </p:nvSpPr>
        <p:spPr>
          <a:xfrm>
            <a:off x="5977217" y="3244334"/>
            <a:ext cx="237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151800"/>
            <a:ext cx="11469514" cy="6451601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48"/>
          <p:cNvSpPr txBox="1"/>
          <p:nvPr/>
        </p:nvSpPr>
        <p:spPr>
          <a:xfrm>
            <a:off x="10030800" y="5262467"/>
            <a:ext cx="2161200" cy="995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en-US" sz="1467" u="none" cap="none" strike="noStrike">
                <a:solidFill>
                  <a:schemeClr val="dk1"/>
                </a:solidFill>
                <a:highlight>
                  <a:srgbClr val="FF0000"/>
                </a:highlight>
                <a:latin typeface="Calibri"/>
                <a:ea typeface="Calibri"/>
                <a:cs typeface="Calibri"/>
                <a:sym typeface="Calibri"/>
              </a:rPr>
              <a:t>Data + GBT-SCA</a:t>
            </a:r>
            <a:endParaRPr b="0" i="0" sz="1467" u="none" cap="none" strike="noStrike">
              <a:solidFill>
                <a:schemeClr val="dk1"/>
              </a:solidFill>
              <a:highlight>
                <a:srgbClr val="FF00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en-US" sz="1467" u="none" cap="none" strike="noStrike">
                <a:solidFill>
                  <a:schemeClr val="dk1"/>
                </a:solidFill>
                <a:highlight>
                  <a:srgbClr val="FF0000"/>
                </a:highlight>
                <a:latin typeface="Calibri"/>
                <a:ea typeface="Calibri"/>
                <a:cs typeface="Calibri"/>
                <a:sym typeface="Calibri"/>
              </a:rPr>
              <a:t> + SWT</a:t>
            </a:r>
            <a:endParaRPr b="0" i="0" sz="1467" u="none" cap="none" strike="noStrike">
              <a:solidFill>
                <a:schemeClr val="dk1"/>
              </a:solidFill>
              <a:highlight>
                <a:srgbClr val="FF00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en-US" sz="1467" u="none" cap="none" strike="noStrike">
                <a:solidFill>
                  <a:schemeClr val="dk1"/>
                </a:solidFill>
                <a:highlight>
                  <a:srgbClr val="FF0000"/>
                </a:highlight>
                <a:latin typeface="Calibri"/>
                <a:ea typeface="Calibri"/>
                <a:cs typeface="Calibri"/>
                <a:sym typeface="Calibri"/>
              </a:rPr>
              <a:t>(6/11/2020</a:t>
            </a:r>
            <a:endParaRPr b="0" i="0" sz="1467" u="none" cap="none" strike="noStrike">
              <a:solidFill>
                <a:schemeClr val="dk1"/>
              </a:solidFill>
              <a:highlight>
                <a:srgbClr val="FF00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48"/>
          <p:cNvSpPr txBox="1"/>
          <p:nvPr/>
        </p:nvSpPr>
        <p:spPr>
          <a:xfrm>
            <a:off x="9956500" y="3872367"/>
            <a:ext cx="2161200" cy="5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en-US" sz="1467" u="none" cap="none" strike="noStrike">
                <a:solidFill>
                  <a:schemeClr val="dk1"/>
                </a:solidFill>
                <a:highlight>
                  <a:srgbClr val="FF0000"/>
                </a:highlight>
                <a:latin typeface="Calibri"/>
                <a:ea typeface="Calibri"/>
                <a:cs typeface="Calibri"/>
                <a:sym typeface="Calibri"/>
              </a:rPr>
              <a:t>Data_Out x2</a:t>
            </a:r>
            <a:endParaRPr b="0" i="0" sz="1467" u="none" cap="none" strike="noStrike">
              <a:solidFill>
                <a:schemeClr val="dk1"/>
              </a:solidFill>
              <a:highlight>
                <a:srgbClr val="FF00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en-US" sz="1467" u="none" cap="none" strike="noStrike">
                <a:solidFill>
                  <a:schemeClr val="dk1"/>
                </a:solidFill>
                <a:highlight>
                  <a:srgbClr val="FF0000"/>
                </a:highlight>
                <a:latin typeface="Calibri"/>
                <a:ea typeface="Calibri"/>
                <a:cs typeface="Calibri"/>
                <a:sym typeface="Calibri"/>
              </a:rPr>
              <a:t>To FELIX </a:t>
            </a:r>
            <a:endParaRPr b="0" i="0" sz="1467" u="none" cap="none" strike="noStrike">
              <a:solidFill>
                <a:schemeClr val="dk1"/>
              </a:solidFill>
              <a:highlight>
                <a:srgbClr val="FF00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48"/>
          <p:cNvSpPr txBox="1"/>
          <p:nvPr/>
        </p:nvSpPr>
        <p:spPr>
          <a:xfrm>
            <a:off x="10030800" y="2790367"/>
            <a:ext cx="2161200" cy="5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en-US" sz="1467" u="none" cap="none" strike="noStrike">
                <a:solidFill>
                  <a:schemeClr val="dk1"/>
                </a:solidFill>
                <a:highlight>
                  <a:srgbClr val="FF0000"/>
                </a:highlight>
                <a:latin typeface="Calibri"/>
                <a:ea typeface="Calibri"/>
                <a:cs typeface="Calibri"/>
                <a:sym typeface="Calibri"/>
              </a:rPr>
              <a:t>Trigger_In </a:t>
            </a:r>
            <a:endParaRPr b="0" i="0" sz="1467" u="none" cap="none" strike="noStrike">
              <a:solidFill>
                <a:schemeClr val="dk1"/>
              </a:solidFill>
              <a:highlight>
                <a:srgbClr val="FF00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en-US" sz="1467" u="none" cap="none" strike="noStrike">
                <a:solidFill>
                  <a:schemeClr val="dk1"/>
                </a:solidFill>
                <a:highlight>
                  <a:srgbClr val="FF0000"/>
                </a:highlight>
                <a:latin typeface="Calibri"/>
                <a:ea typeface="Calibri"/>
                <a:cs typeface="Calibri"/>
                <a:sym typeface="Calibri"/>
              </a:rPr>
              <a:t>From FELIX</a:t>
            </a:r>
            <a:endParaRPr b="0" i="0" sz="1467" u="none" cap="none" strike="noStrike">
              <a:solidFill>
                <a:schemeClr val="dk1"/>
              </a:solidFill>
              <a:highlight>
                <a:srgbClr val="FF00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en-US" sz="1467" u="none" cap="none" strike="noStrike">
                <a:solidFill>
                  <a:schemeClr val="dk1"/>
                </a:solidFill>
                <a:highlight>
                  <a:srgbClr val="FF0000"/>
                </a:highlight>
                <a:latin typeface="Calibri"/>
                <a:ea typeface="Calibri"/>
                <a:cs typeface="Calibri"/>
                <a:sym typeface="Calibri"/>
              </a:rPr>
              <a:t>(6/11/2020) </a:t>
            </a:r>
            <a:endParaRPr b="0" i="0" sz="1467" u="none" cap="none" strike="noStrike">
              <a:solidFill>
                <a:schemeClr val="dk1"/>
              </a:solidFill>
              <a:highlight>
                <a:srgbClr val="FF00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77" name="Google Shape;377;p48"/>
          <p:cNvCxnSpPr/>
          <p:nvPr/>
        </p:nvCxnSpPr>
        <p:spPr>
          <a:xfrm flipH="1" rot="10800000">
            <a:off x="9659433" y="2845733"/>
            <a:ext cx="194400" cy="315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78" name="Google Shape;378;p48"/>
          <p:cNvSpPr txBox="1"/>
          <p:nvPr/>
        </p:nvSpPr>
        <p:spPr>
          <a:xfrm>
            <a:off x="10169100" y="1696067"/>
            <a:ext cx="1736100" cy="995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33"/>
              <a:buFont typeface="Arial"/>
              <a:buNone/>
            </a:pPr>
            <a:r>
              <a:rPr b="0" i="0" lang="en-US" sz="1733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MVTX: VTRx/VTTx</a:t>
            </a:r>
            <a:endParaRPr b="0" i="0" sz="1733" u="none" cap="none" strike="noStrik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33"/>
              <a:buFont typeface="Arial"/>
              <a:buNone/>
            </a:pPr>
            <a:r>
              <a:rPr b="0" i="0" lang="en-US" sz="1733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all multimod</a:t>
            </a:r>
            <a:endParaRPr b="0" i="0" sz="1733" u="none" cap="none" strike="noStrik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48"/>
          <p:cNvSpPr/>
          <p:nvPr/>
        </p:nvSpPr>
        <p:spPr>
          <a:xfrm>
            <a:off x="5442438" y="3974123"/>
            <a:ext cx="4514100" cy="685800"/>
          </a:xfrm>
          <a:prstGeom prst="ellipse">
            <a:avLst/>
          </a:prstGeom>
          <a:noFill/>
          <a:ln cap="flat" cmpd="sng" w="41275">
            <a:solidFill>
              <a:srgbClr val="0432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48"/>
          <p:cNvSpPr/>
          <p:nvPr/>
        </p:nvSpPr>
        <p:spPr>
          <a:xfrm>
            <a:off x="5442438" y="4495717"/>
            <a:ext cx="1002900" cy="1403400"/>
          </a:xfrm>
          <a:prstGeom prst="ellipse">
            <a:avLst/>
          </a:prstGeom>
          <a:noFill/>
          <a:ln cap="flat" cmpd="sng" w="41275">
            <a:solidFill>
              <a:srgbClr val="0432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48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49"/>
          <p:cNvSpPr txBox="1"/>
          <p:nvPr>
            <p:ph type="title"/>
          </p:nvPr>
        </p:nvSpPr>
        <p:spPr>
          <a:xfrm>
            <a:off x="415600" y="244175"/>
            <a:ext cx="73689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sz="3800"/>
              <a:t>3-GBT Readout Test , 03/19/2021</a:t>
            </a:r>
            <a:endParaRPr sz="3800"/>
          </a:p>
        </p:txBody>
      </p:sp>
      <p:sp>
        <p:nvSpPr>
          <p:cNvPr id="387" name="Google Shape;387;p49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RU FW: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FELIX FW: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None/>
            </a:pPr>
            <a:r>
              <a:rPr lang="en-US"/>
              <a:t>Summarized on the MatterMost</a:t>
            </a:r>
            <a:endParaRPr/>
          </a:p>
        </p:txBody>
      </p:sp>
      <p:pic>
        <p:nvPicPr>
          <p:cNvPr id="388" name="Google Shape;388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8413748" y="-358659"/>
            <a:ext cx="3149367" cy="4199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1543938" y="3300532"/>
            <a:ext cx="2663297" cy="3551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5400000">
            <a:off x="7944202" y="2677802"/>
            <a:ext cx="3542405" cy="4817988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49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50"/>
          <p:cNvSpPr txBox="1"/>
          <p:nvPr>
            <p:ph type="title"/>
          </p:nvPr>
        </p:nvSpPr>
        <p:spPr>
          <a:xfrm>
            <a:off x="415600" y="1714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/>
              <a:t>Test with RU-1, 03/21/2021</a:t>
            </a:r>
            <a:endParaRPr/>
          </a:p>
        </p:txBody>
      </p:sp>
      <p:sp>
        <p:nvSpPr>
          <p:cNvPr id="397" name="Google Shape;397;p50"/>
          <p:cNvSpPr txBox="1"/>
          <p:nvPr>
            <p:ph idx="1" type="body"/>
          </p:nvPr>
        </p:nvSpPr>
        <p:spPr>
          <a:xfrm>
            <a:off x="415600" y="1536623"/>
            <a:ext cx="5408400" cy="44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-457187" lvl="0" marL="60958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US"/>
              <a:t>Same issue of locking VTTx1, but this time, the optical power seems okey (311 uW)</a:t>
            </a:r>
            <a:endParaRPr/>
          </a:p>
          <a:p>
            <a:pPr indent="0" lvl="0" marL="60958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-457187" lvl="0" marL="60958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US"/>
              <a:t>In the current MVTX testbench setup, the FELIX card provides 40.079MHz global CLK generated locally  </a:t>
            </a:r>
            <a:endParaRPr/>
          </a:p>
          <a:p>
            <a:pPr indent="-342887" lvl="0" marL="60958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-457187" lvl="0" marL="60958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US"/>
              <a:t>Different CLK domain? </a:t>
            </a:r>
            <a:endParaRPr/>
          </a:p>
        </p:txBody>
      </p:sp>
      <p:pic>
        <p:nvPicPr>
          <p:cNvPr id="398" name="Google Shape;398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30167" y="1186600"/>
            <a:ext cx="5769500" cy="4711765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50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51"/>
          <p:cNvSpPr txBox="1"/>
          <p:nvPr>
            <p:ph type="title"/>
          </p:nvPr>
        </p:nvSpPr>
        <p:spPr>
          <a:xfrm>
            <a:off x="476333" y="131933"/>
            <a:ext cx="6069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/>
              <a:t>RU GBT-VTTx/VTRx lines</a:t>
            </a:r>
            <a:endParaRPr/>
          </a:p>
        </p:txBody>
      </p:sp>
      <p:sp>
        <p:nvSpPr>
          <p:cNvPr id="405" name="Google Shape;405;p51"/>
          <p:cNvSpPr txBox="1"/>
          <p:nvPr>
            <p:ph idx="1" type="body"/>
          </p:nvPr>
        </p:nvSpPr>
        <p:spPr>
          <a:xfrm>
            <a:off x="415600" y="1536633"/>
            <a:ext cx="49032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-457187" lvl="0" marL="60958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n-US"/>
              <a:t>VTRx → GBTx0</a:t>
            </a:r>
            <a:endParaRPr/>
          </a:p>
          <a:p>
            <a:pPr indent="-423322" lvl="1" marL="1219169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LcPeriod"/>
            </a:pPr>
            <a:r>
              <a:rPr lang="en-US"/>
              <a:t>TX</a:t>
            </a:r>
            <a:endParaRPr/>
          </a:p>
          <a:p>
            <a:pPr indent="-423322" lvl="1" marL="1219169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LcPeriod"/>
            </a:pPr>
            <a:r>
              <a:rPr lang="en-US"/>
              <a:t>RX</a:t>
            </a:r>
            <a:endParaRPr/>
          </a:p>
          <a:p>
            <a:pPr indent="-457187" lvl="0" marL="60958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n-US"/>
              <a:t>VTTx  → </a:t>
            </a:r>
            <a:endParaRPr/>
          </a:p>
          <a:p>
            <a:pPr indent="-423322" lvl="1" marL="1219169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LcPeriod"/>
            </a:pPr>
            <a:r>
              <a:rPr lang="en-US"/>
              <a:t>GBTx1 (Top)</a:t>
            </a:r>
            <a:endParaRPr/>
          </a:p>
          <a:p>
            <a:pPr indent="-423322" lvl="1" marL="1219169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LcPeriod"/>
            </a:pPr>
            <a:r>
              <a:rPr lang="en-US"/>
              <a:t>GBTx2 (Bottom)</a:t>
            </a:r>
            <a:endParaRPr/>
          </a:p>
          <a:p>
            <a:pPr indent="-457187" lvl="0" marL="60958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n-US"/>
              <a:t>VTRx (TTC) → GBTx2 </a:t>
            </a:r>
            <a:endParaRPr/>
          </a:p>
          <a:p>
            <a:pPr indent="-423322" lvl="1" marL="1219169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LcPeriod"/>
            </a:pPr>
            <a:r>
              <a:rPr lang="en-US"/>
              <a:t>XX</a:t>
            </a:r>
            <a:endParaRPr/>
          </a:p>
          <a:p>
            <a:pPr indent="-423322" lvl="1" marL="1219169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LcPeriod"/>
            </a:pPr>
            <a:r>
              <a:rPr lang="en-US"/>
              <a:t>RX (TTC)</a:t>
            </a:r>
            <a:endParaRPr/>
          </a:p>
        </p:txBody>
      </p:sp>
      <p:pic>
        <p:nvPicPr>
          <p:cNvPr id="406" name="Google Shape;406;p51"/>
          <p:cNvPicPr preferRelativeResize="0"/>
          <p:nvPr/>
        </p:nvPicPr>
        <p:blipFill rotWithShape="1">
          <a:blip r:embed="rId3">
            <a:alphaModFix/>
          </a:blip>
          <a:srcRect b="25317" l="0" r="0" t="0"/>
          <a:stretch/>
        </p:blipFill>
        <p:spPr>
          <a:xfrm rot="-5400000">
            <a:off x="6196032" y="912469"/>
            <a:ext cx="6855267" cy="5136663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51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52"/>
          <p:cNvSpPr txBox="1"/>
          <p:nvPr>
            <p:ph type="title"/>
          </p:nvPr>
        </p:nvSpPr>
        <p:spPr>
          <a:xfrm>
            <a:off x="415650" y="239455"/>
            <a:ext cx="11360700" cy="12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Permanent Solutions? </a:t>
            </a:r>
            <a:endParaRPr/>
          </a:p>
        </p:txBody>
      </p:sp>
      <p:sp>
        <p:nvSpPr>
          <p:cNvPr id="414" name="Google Shape;414;p52"/>
          <p:cNvSpPr txBox="1"/>
          <p:nvPr>
            <p:ph idx="1" type="body"/>
          </p:nvPr>
        </p:nvSpPr>
        <p:spPr>
          <a:xfrm>
            <a:off x="415650" y="1386321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update FELIX FW?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Suggestions from Kai Chen [9/21/2021]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lang="en-US"/>
              <a:t>Check the GBTx1 configuration, contact CERN GBT group for help;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lang="en-US"/>
              <a:t>Check the GBTx1 output signal on scope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lang="en-US"/>
              <a:t>Did ALICE/ITS see similar issues with CRU?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lang="en-US"/>
              <a:t>Ignore the misalignment: (this could be dangerous)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       do NOT check GBT alignment with “reset_rx_cdr_stable_out” </a:t>
            </a:r>
            <a:endParaRPr/>
          </a:p>
        </p:txBody>
      </p:sp>
      <p:sp>
        <p:nvSpPr>
          <p:cNvPr id="415" name="Google Shape;415;p52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9/22/21</a:t>
            </a:r>
            <a:endParaRPr/>
          </a:p>
        </p:txBody>
      </p:sp>
      <p:sp>
        <p:nvSpPr>
          <p:cNvPr id="190" name="Google Shape;190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sPHENIX </a:t>
            </a:r>
            <a:endParaRPr/>
          </a:p>
        </p:txBody>
      </p:sp>
      <p:sp>
        <p:nvSpPr>
          <p:cNvPr id="191" name="Google Shape;191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92" name="Google Shape;192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470"/>
            <a:ext cx="12192000" cy="6845059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9"/>
          <p:cNvSpPr txBox="1"/>
          <p:nvPr/>
        </p:nvSpPr>
        <p:spPr>
          <a:xfrm>
            <a:off x="10392614" y="223045"/>
            <a:ext cx="1665841" cy="31085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FELIX v1.5/v2.0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gFEX like?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gFEX’ w/ 2 FPGAs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“GCM”…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Newer FELIX version, more powerful FPGA chips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29"/>
          <p:cNvSpPr txBox="1"/>
          <p:nvPr/>
        </p:nvSpPr>
        <p:spPr>
          <a:xfrm>
            <a:off x="1232452" y="1777296"/>
            <a:ext cx="1256655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48 inputs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(MVTX:3xN)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(INTT: 4xN’)</a:t>
            </a:r>
            <a:endParaRPr/>
          </a:p>
        </p:txBody>
      </p:sp>
      <p:sp>
        <p:nvSpPr>
          <p:cNvPr id="195" name="Google Shape;195;p29"/>
          <p:cNvSpPr txBox="1"/>
          <p:nvPr/>
        </p:nvSpPr>
        <p:spPr>
          <a:xfrm>
            <a:off x="2736578" y="4300331"/>
            <a:ext cx="65274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(N,N’)</a:t>
            </a:r>
            <a:endParaRPr/>
          </a:p>
        </p:txBody>
      </p:sp>
      <p:sp>
        <p:nvSpPr>
          <p:cNvPr id="196" name="Google Shape;196;p29"/>
          <p:cNvSpPr txBox="1"/>
          <p:nvPr/>
        </p:nvSpPr>
        <p:spPr>
          <a:xfrm>
            <a:off x="2723323" y="2208183"/>
            <a:ext cx="69602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(N, N’)</a:t>
            </a:r>
            <a:endParaRPr/>
          </a:p>
        </p:txBody>
      </p:sp>
      <p:sp>
        <p:nvSpPr>
          <p:cNvPr id="197" name="Google Shape;197;p29"/>
          <p:cNvSpPr txBox="1"/>
          <p:nvPr/>
        </p:nvSpPr>
        <p:spPr>
          <a:xfrm>
            <a:off x="1338668" y="208002"/>
            <a:ext cx="124906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432FF"/>
                </a:solidFill>
                <a:latin typeface="Arial"/>
                <a:ea typeface="Arial"/>
                <a:cs typeface="Arial"/>
                <a:sym typeface="Arial"/>
              </a:rPr>
              <a:t>Two FELIX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432FF"/>
                </a:solidFill>
                <a:latin typeface="Arial"/>
                <a:ea typeface="Arial"/>
                <a:cs typeface="Arial"/>
                <a:sym typeface="Arial"/>
              </a:rPr>
              <a:t>Boards, v2.0</a:t>
            </a:r>
            <a:endParaRPr/>
          </a:p>
        </p:txBody>
      </p:sp>
      <p:sp>
        <p:nvSpPr>
          <p:cNvPr id="198" name="Google Shape;198;p29"/>
          <p:cNvSpPr txBox="1"/>
          <p:nvPr/>
        </p:nvSpPr>
        <p:spPr>
          <a:xfrm>
            <a:off x="250521" y="5348614"/>
            <a:ext cx="99257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MVTX/RU</a:t>
            </a:r>
            <a:endParaRPr/>
          </a:p>
        </p:txBody>
      </p:sp>
      <p:sp>
        <p:nvSpPr>
          <p:cNvPr id="199" name="Google Shape;199;p29"/>
          <p:cNvSpPr txBox="1"/>
          <p:nvPr/>
        </p:nvSpPr>
        <p:spPr>
          <a:xfrm>
            <a:off x="3380984" y="3964488"/>
            <a:ext cx="83067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[8b/10b]</a:t>
            </a:r>
            <a:endParaRPr/>
          </a:p>
        </p:txBody>
      </p:sp>
      <p:sp>
        <p:nvSpPr>
          <p:cNvPr id="200" name="Google Shape;200;p29"/>
          <p:cNvSpPr txBox="1"/>
          <p:nvPr/>
        </p:nvSpPr>
        <p:spPr>
          <a:xfrm>
            <a:off x="1037998" y="5667416"/>
            <a:ext cx="2048959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MVTX: 8 (staves) x 3 (GBT) = 24</a:t>
            </a:r>
            <a:endParaRPr/>
          </a:p>
        </p:txBody>
      </p:sp>
      <p:sp>
        <p:nvSpPr>
          <p:cNvPr id="201" name="Google Shape;201;p29"/>
          <p:cNvSpPr txBox="1"/>
          <p:nvPr/>
        </p:nvSpPr>
        <p:spPr>
          <a:xfrm>
            <a:off x="666820" y="4573767"/>
            <a:ext cx="2914580" cy="6001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Do simple data re-arrangement on FELIX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and send them to TRIG/FELIX with 8b/10b,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reduced the fibers from 24 to N (MVTX)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0"/>
          <p:cNvSpPr txBox="1"/>
          <p:nvPr>
            <p:ph type="title"/>
          </p:nvPr>
        </p:nvSpPr>
        <p:spPr>
          <a:xfrm>
            <a:off x="838200" y="18256"/>
            <a:ext cx="10515600" cy="8139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Data Throughput Estimation: MVTX and INTT</a:t>
            </a:r>
            <a:endParaRPr/>
          </a:p>
        </p:txBody>
      </p:sp>
      <p:pic>
        <p:nvPicPr>
          <p:cNvPr id="207" name="Google Shape;207;p3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90216" y="1175532"/>
            <a:ext cx="5801784" cy="4351338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9/22/21</a:t>
            </a:r>
            <a:endParaRPr/>
          </a:p>
        </p:txBody>
      </p:sp>
      <p:sp>
        <p:nvSpPr>
          <p:cNvPr id="209" name="Google Shape;209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sPHENIX </a:t>
            </a:r>
            <a:endParaRPr/>
          </a:p>
        </p:txBody>
      </p:sp>
      <p:sp>
        <p:nvSpPr>
          <p:cNvPr id="210" name="Google Shape;210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1" name="Google Shape;211;p30"/>
          <p:cNvSpPr txBox="1"/>
          <p:nvPr/>
        </p:nvSpPr>
        <p:spPr>
          <a:xfrm>
            <a:off x="538182" y="942404"/>
            <a:ext cx="5713800" cy="40318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One FELIX(v2.0) raw data throughput from 8 MVTX staves: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One MVTX FELIX connected to 8 RUs (Staves) via 3 (GBTx) optical-links per RU: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 (staves) x 3 (GBT links) x 80bits(GBT payload) x 40 MHz 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= 8 x 3 x 3.2 Gbps ~ 75Gbps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(4.8Gbps optical link speed)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Total MVTX data: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 (FLX) x [8 x 3 x 3.2 Gbps] = 6 x 75Gbps ~ 450 Gbps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Total INTT data:?? ~Small fraction of MVTX</a:t>
            </a:r>
            <a:endParaRPr b="0" i="0" sz="12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 fit within 2 FELIX cards: 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9.6Gbps x 0.8 per fiber x 48 fiber per FLX ~ 368 Gbps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0.5x(MVTX + INTT) = 220Gbps + XXX_INTT &lt; 350Gbps </a:t>
            </a:r>
            <a:endParaRPr b="0" i="0" sz="16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30"/>
          <p:cNvSpPr txBox="1"/>
          <p:nvPr/>
        </p:nvSpPr>
        <p:spPr>
          <a:xfrm>
            <a:off x="399948" y="5190045"/>
            <a:ext cx="5990268" cy="984845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One FELIX v1.5 available @LANL (spares at BNL?)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48 IO ports: 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MVTX:  6 FELIX v2.0 (47 ports, one used for GTM communication, only 24 used)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INTT: 8 FELIX v2.0 (47 ports, # used?)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1"/>
          <p:cNvSpPr txBox="1"/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MVTX: 3 layers </a:t>
            </a:r>
            <a:endParaRPr/>
          </a:p>
        </p:txBody>
      </p:sp>
      <p:sp>
        <p:nvSpPr>
          <p:cNvPr id="218" name="Google Shape;218;p3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L0 = 12 staves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L1 = 16 staves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L2 = 20 staves</a:t>
            </a:r>
            <a:endParaRPr/>
          </a:p>
        </p:txBody>
      </p:sp>
      <p:sp>
        <p:nvSpPr>
          <p:cNvPr id="219" name="Google Shape;219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9/22/21</a:t>
            </a:r>
            <a:endParaRPr/>
          </a:p>
        </p:txBody>
      </p:sp>
      <p:sp>
        <p:nvSpPr>
          <p:cNvPr id="220" name="Google Shape;220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sPHENIX </a:t>
            </a:r>
            <a:endParaRPr/>
          </a:p>
        </p:txBody>
      </p:sp>
      <p:sp>
        <p:nvSpPr>
          <p:cNvPr id="221" name="Google Shape;221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22" name="Google Shape;222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56225" y="1065925"/>
            <a:ext cx="3295725" cy="3019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9508" y="4085226"/>
            <a:ext cx="4344484" cy="1993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11851" y="639050"/>
            <a:ext cx="4536525" cy="5929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INTT: 2 layers</a:t>
            </a:r>
            <a:endParaRPr/>
          </a:p>
        </p:txBody>
      </p:sp>
      <p:sp>
        <p:nvSpPr>
          <p:cNvPr id="230" name="Google Shape;230;p32"/>
          <p:cNvSpPr txBox="1"/>
          <p:nvPr>
            <p:ph idx="1" type="body"/>
          </p:nvPr>
        </p:nvSpPr>
        <p:spPr>
          <a:xfrm>
            <a:off x="604024" y="1690688"/>
            <a:ext cx="3722649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Total silicon strips: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L1 = 159,744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L2 = 212,992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r>
              <a:rPr lang="en-US"/>
              <a:t>Readout: 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8 FELIX cards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r>
              <a:rPr lang="en-US"/>
              <a:t>details TBD</a:t>
            </a:r>
            <a:endParaRPr/>
          </a:p>
        </p:txBody>
      </p:sp>
      <p:sp>
        <p:nvSpPr>
          <p:cNvPr id="231" name="Google Shape;231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9/22/21</a:t>
            </a:r>
            <a:endParaRPr/>
          </a:p>
        </p:txBody>
      </p:sp>
      <p:sp>
        <p:nvSpPr>
          <p:cNvPr id="232" name="Google Shape;232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sPHENIX </a:t>
            </a:r>
            <a:endParaRPr/>
          </a:p>
        </p:txBody>
      </p:sp>
      <p:sp>
        <p:nvSpPr>
          <p:cNvPr id="233" name="Google Shape;233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34" name="Google Shape;234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55180" y="1690688"/>
            <a:ext cx="7736820" cy="43513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3"/>
          <p:cNvSpPr txBox="1"/>
          <p:nvPr>
            <p:ph type="title"/>
          </p:nvPr>
        </p:nvSpPr>
        <p:spPr>
          <a:xfrm>
            <a:off x="838200" y="39276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FELIX Resource Utilization in MVTX Readout </a:t>
            </a:r>
            <a:endParaRPr/>
          </a:p>
        </p:txBody>
      </p:sp>
      <p:sp>
        <p:nvSpPr>
          <p:cNvPr id="241" name="Google Shape;241;p3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42" name="Google Shape;242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0391" y="1261077"/>
            <a:ext cx="3787685" cy="2167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0391" y="3482789"/>
            <a:ext cx="5360787" cy="3186948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3"/>
          <p:cNvSpPr txBox="1"/>
          <p:nvPr/>
        </p:nvSpPr>
        <p:spPr>
          <a:xfrm>
            <a:off x="6510824" y="1906535"/>
            <a:ext cx="1843774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DSP: 5,520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NOT used yet;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re-arrangement</a:t>
            </a:r>
            <a:endParaRPr/>
          </a:p>
        </p:txBody>
      </p:sp>
      <p:pic>
        <p:nvPicPr>
          <p:cNvPr id="245" name="Google Shape;245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10824" y="3482789"/>
            <a:ext cx="4547347" cy="3022494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9/22/21</a:t>
            </a:r>
            <a:endParaRPr/>
          </a:p>
        </p:txBody>
      </p:sp>
      <p:sp>
        <p:nvSpPr>
          <p:cNvPr id="247" name="Google Shape;247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sPHENIX 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4"/>
          <p:cNvSpPr txBox="1"/>
          <p:nvPr>
            <p:ph type="title"/>
          </p:nvPr>
        </p:nvSpPr>
        <p:spPr>
          <a:xfrm>
            <a:off x="415600" y="210126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/>
              <a:t>Collaboration with CCNU: K. Chen et al</a:t>
            </a:r>
            <a:endParaRPr/>
          </a:p>
        </p:txBody>
      </p:sp>
      <p:sp>
        <p:nvSpPr>
          <p:cNvPr id="253" name="Google Shape;253;p34"/>
          <p:cNvSpPr txBox="1"/>
          <p:nvPr>
            <p:ph idx="1" type="body"/>
          </p:nvPr>
        </p:nvSpPr>
        <p:spPr>
          <a:xfrm>
            <a:off x="415600" y="131807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62500" lnSpcReduction="20000"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2857"/>
              <a:buChar char="●"/>
            </a:pPr>
            <a:r>
              <a:rPr lang="en-US"/>
              <a:t>Develop software and firmware for the FELIX, one student available </a:t>
            </a:r>
            <a:endParaRPr/>
          </a:p>
          <a:p>
            <a:pPr indent="-317500" lvl="1" marL="914400" rtl="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ct val="93333"/>
              <a:buChar char="○"/>
            </a:pPr>
            <a:r>
              <a:rPr lang="en-US"/>
              <a:t>MVTX readout </a:t>
            </a:r>
            <a:endParaRPr/>
          </a:p>
          <a:p>
            <a:pPr indent="-317500" lvl="1" marL="914400" rtl="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ct val="93333"/>
              <a:buChar char="○"/>
            </a:pPr>
            <a:r>
              <a:rPr lang="en-US"/>
              <a:t>FELIX Trigger</a:t>
            </a:r>
            <a:endParaRPr/>
          </a:p>
          <a:p>
            <a:pPr indent="-317500" lvl="1" marL="914400" rtl="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ct val="93333"/>
              <a:buChar char="○"/>
            </a:pPr>
            <a:r>
              <a:rPr lang="en-US"/>
              <a:t>Can be tested first at LANL test bench</a:t>
            </a:r>
            <a:endParaRPr/>
          </a:p>
          <a:p>
            <a:pPr indent="-228600" lvl="1" marL="914400" rtl="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ct val="93333"/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2857"/>
              <a:buChar char="●"/>
            </a:pPr>
            <a:r>
              <a:rPr lang="en-US"/>
              <a:t>Setup a test bench at CCNU for sPHENIX trigger development </a:t>
            </a:r>
            <a:endParaRPr/>
          </a:p>
          <a:p>
            <a:pPr indent="-317500" lvl="1" marL="914400" rtl="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ct val="93333"/>
              <a:buChar char="○"/>
            </a:pPr>
            <a:r>
              <a:rPr lang="en-US"/>
              <a:t>{1 RU + (stave/HIC)} or an equivalent FPGA board to send “MVTX” mockup raw data </a:t>
            </a:r>
            <a:endParaRPr/>
          </a:p>
          <a:p>
            <a:pPr indent="-317500" lvl="1" marL="914400" rtl="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ct val="93333"/>
              <a:buChar char="○"/>
            </a:pPr>
            <a:r>
              <a:rPr lang="en-US"/>
              <a:t>1 FELIX “MVTX backend” </a:t>
            </a:r>
            <a:endParaRPr/>
          </a:p>
          <a:p>
            <a:pPr indent="-317500" lvl="2" marL="1371600" rtl="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ct val="112000"/>
              <a:buChar char="■"/>
            </a:pPr>
            <a:r>
              <a:rPr lang="en-US"/>
              <a:t>or an equivalent FPGA board to send “MVTX” mockup data to the trigger board</a:t>
            </a:r>
            <a:endParaRPr/>
          </a:p>
          <a:p>
            <a:pPr indent="-317500" lvl="1" marL="914400" rtl="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ct val="93333"/>
              <a:buChar char="○"/>
            </a:pPr>
            <a:r>
              <a:rPr lang="en-US"/>
              <a:t>1 FELIX “Trigger” board </a:t>
            </a:r>
            <a:endParaRPr/>
          </a:p>
          <a:p>
            <a:pPr indent="-317500" lvl="2" marL="1371600" rtl="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ct val="112000"/>
              <a:buChar char="■"/>
            </a:pPr>
            <a:r>
              <a:rPr lang="en-US"/>
              <a:t>Or an equivalent FPGA board to receive “MVTX” mockup data</a:t>
            </a:r>
            <a:endParaRPr/>
          </a:p>
        </p:txBody>
      </p:sp>
      <p:sp>
        <p:nvSpPr>
          <p:cNvPr id="254" name="Google Shape;254;p34"/>
          <p:cNvSpPr txBox="1"/>
          <p:nvPr>
            <p:ph idx="12" type="sldNum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More about FELIX </a:t>
            </a:r>
            <a:endParaRPr/>
          </a:p>
        </p:txBody>
      </p:sp>
      <p:sp>
        <p:nvSpPr>
          <p:cNvPr id="261" name="Google Shape;261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2" name="Google Shape;262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9/22/21</a:t>
            </a:r>
            <a:endParaRPr/>
          </a:p>
        </p:txBody>
      </p:sp>
      <p:sp>
        <p:nvSpPr>
          <p:cNvPr id="263" name="Google Shape;263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sPHENIX 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