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e013caa58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ee013caa58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ee013caa58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e013caa5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ee013caa5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ee013caa5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ee013caa58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ee013caa58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ee013caa58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2.jpg"/><Relationship Id="rId5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Relationship Id="rId4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docs.google.com/presentation/d/1-wsSyadLgK7Rr79Ug95bbQdtVszYqZrZrypN47DR2uM/edit?usp=sharin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title"/>
          </p:nvPr>
        </p:nvSpPr>
        <p:spPr>
          <a:xfrm>
            <a:off x="838200" y="18255"/>
            <a:ext cx="10515600" cy="18073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b="1" lang="en-US" sz="2600"/>
              <a:t>Intelligent experiments through real-time AI: Fast Data Processing and Autonomous Detector Control for sPHENIX and future EIC detectors</a:t>
            </a:r>
            <a:endParaRPr b="1" sz="3000"/>
          </a:p>
        </p:txBody>
      </p:sp>
      <p:sp>
        <p:nvSpPr>
          <p:cNvPr id="93" name="Google Shape;93;p14"/>
          <p:cNvSpPr txBox="1"/>
          <p:nvPr>
            <p:ph idx="1" type="body"/>
          </p:nvPr>
        </p:nvSpPr>
        <p:spPr>
          <a:xfrm>
            <a:off x="838200" y="2470825"/>
            <a:ext cx="10515600" cy="3706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 collaborative proposal to DOE to develop “smart triggers” for sPHENIX and EIC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LANL(NP), MIT(NP, HEP), Fermilab(HEP), NJIT(CS)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Team of NP, HEP and Computer Science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Goals: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Develop smart physics triggers (HF and other rare events) with streaming readout in p+p and p+A collisions in sPHENIX and also at the future EIC experiments in e+P and e+A collisions at RHIC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94" name="Google Shape;9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9/17/21</a:t>
            </a:r>
            <a:endParaRPr/>
          </a:p>
        </p:txBody>
      </p:sp>
      <p:sp>
        <p:nvSpPr>
          <p:cNvPr id="95" name="Google Shape;9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General Meeting</a:t>
            </a:r>
            <a:endParaRPr/>
          </a:p>
        </p:txBody>
      </p:sp>
      <p:sp>
        <p:nvSpPr>
          <p:cNvPr id="96" name="Google Shape;9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/>
          <p:nvPr>
            <p:ph type="title"/>
          </p:nvPr>
        </p:nvSpPr>
        <p:spPr>
          <a:xfrm>
            <a:off x="415600" y="244175"/>
            <a:ext cx="73689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3800"/>
              <a:t>3-GBT Readout Test , 03/19/2021</a:t>
            </a:r>
            <a:endParaRPr sz="3800"/>
          </a:p>
        </p:txBody>
      </p:sp>
      <p:sp>
        <p:nvSpPr>
          <p:cNvPr id="184" name="Google Shape;184;p23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RU FW: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FELIX FW: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</a:pPr>
            <a:r>
              <a:rPr lang="en-US"/>
              <a:t>Summarized on the MatterMost</a:t>
            </a:r>
            <a:endParaRPr/>
          </a:p>
        </p:txBody>
      </p:sp>
      <p:pic>
        <p:nvPicPr>
          <p:cNvPr id="185" name="Google Shape;18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8413750" y="-358659"/>
            <a:ext cx="3149365" cy="419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543937" y="3300533"/>
            <a:ext cx="2663297" cy="355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7944202" y="2677801"/>
            <a:ext cx="3542406" cy="481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/>
          <p:nvPr>
            <p:ph type="title"/>
          </p:nvPr>
        </p:nvSpPr>
        <p:spPr>
          <a:xfrm>
            <a:off x="415600" y="1714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Test with RU-1, 03/21/2021</a:t>
            </a:r>
            <a:endParaRPr/>
          </a:p>
        </p:txBody>
      </p:sp>
      <p:sp>
        <p:nvSpPr>
          <p:cNvPr id="193" name="Google Shape;193;p24"/>
          <p:cNvSpPr txBox="1"/>
          <p:nvPr>
            <p:ph idx="1" type="body"/>
          </p:nvPr>
        </p:nvSpPr>
        <p:spPr>
          <a:xfrm>
            <a:off x="415600" y="1536623"/>
            <a:ext cx="5408400" cy="44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/>
              <a:t>Same issue of locking VTTx1, but this time, the optical power seems okey (311 uW)</a:t>
            </a:r>
            <a:endParaRPr/>
          </a:p>
          <a:p>
            <a:pPr indent="0" lvl="0" marL="60958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57188" lvl="0" marL="60958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/>
              <a:t>In the current MVTX testbench setup, the FELIX card provides 40.079MHz global CLK generated locally  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t/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-US"/>
              <a:t>Different CLK domain? </a:t>
            </a:r>
            <a:endParaRPr/>
          </a:p>
        </p:txBody>
      </p:sp>
      <p:pic>
        <p:nvPicPr>
          <p:cNvPr id="194" name="Google Shape;19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0167" y="1186600"/>
            <a:ext cx="5769499" cy="4711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>
            <p:ph type="title"/>
          </p:nvPr>
        </p:nvSpPr>
        <p:spPr>
          <a:xfrm>
            <a:off x="476333" y="131933"/>
            <a:ext cx="60696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/>
              <a:t>RU GBT-VTTx/VTRx lines</a:t>
            </a:r>
            <a:endParaRPr/>
          </a:p>
        </p:txBody>
      </p:sp>
      <p:sp>
        <p:nvSpPr>
          <p:cNvPr id="200" name="Google Shape;200;p25"/>
          <p:cNvSpPr txBox="1"/>
          <p:nvPr>
            <p:ph idx="1" type="body"/>
          </p:nvPr>
        </p:nvSpPr>
        <p:spPr>
          <a:xfrm>
            <a:off x="415600" y="1536633"/>
            <a:ext cx="49032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/>
              <a:t>VTRx → GBTx0</a:t>
            </a:r>
            <a:endParaRPr/>
          </a:p>
          <a:p>
            <a:pPr indent="-423323" lvl="1" marL="121917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US"/>
              <a:t>TX</a:t>
            </a:r>
            <a:endParaRPr/>
          </a:p>
          <a:p>
            <a:pPr indent="-423323" lvl="1" marL="121917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US"/>
              <a:t>RX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/>
              <a:t>VTTx  → </a:t>
            </a:r>
            <a:endParaRPr/>
          </a:p>
          <a:p>
            <a:pPr indent="-423323" lvl="1" marL="121917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US"/>
              <a:t>GBTx1 (Top)</a:t>
            </a:r>
            <a:endParaRPr/>
          </a:p>
          <a:p>
            <a:pPr indent="-423323" lvl="1" marL="121917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US"/>
              <a:t>GBTx2 (Bottom)</a:t>
            </a:r>
            <a:endParaRPr/>
          </a:p>
          <a:p>
            <a:pPr indent="-457188" lvl="0" marL="60958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/>
              <a:t>VTRx (TTC) → GBTx2 </a:t>
            </a:r>
            <a:endParaRPr/>
          </a:p>
          <a:p>
            <a:pPr indent="-423323" lvl="1" marL="121917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US"/>
              <a:t>XX</a:t>
            </a:r>
            <a:endParaRPr/>
          </a:p>
          <a:p>
            <a:pPr indent="-423323" lvl="1" marL="121917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en-US"/>
              <a:t>RX (TTC)</a:t>
            </a:r>
            <a:endParaRPr/>
          </a:p>
        </p:txBody>
      </p:sp>
      <p:pic>
        <p:nvPicPr>
          <p:cNvPr id="201" name="Google Shape;201;p25"/>
          <p:cNvPicPr preferRelativeResize="0"/>
          <p:nvPr/>
        </p:nvPicPr>
        <p:blipFill rotWithShape="1">
          <a:blip r:embed="rId3">
            <a:alphaModFix/>
          </a:blip>
          <a:srcRect b="25317" l="0" r="0" t="0"/>
          <a:stretch/>
        </p:blipFill>
        <p:spPr>
          <a:xfrm rot="-5400000">
            <a:off x="6196031" y="912470"/>
            <a:ext cx="6855267" cy="5136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/>
          <p:nvPr>
            <p:ph type="title"/>
          </p:nvPr>
        </p:nvSpPr>
        <p:spPr>
          <a:xfrm>
            <a:off x="415650" y="239455"/>
            <a:ext cx="11360700" cy="12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</a:t>
            </a:r>
            <a:r>
              <a:rPr lang="en-US"/>
              <a:t>ermanent</a:t>
            </a:r>
            <a:r>
              <a:rPr lang="en-US"/>
              <a:t> Solutions? </a:t>
            </a:r>
            <a:endParaRPr/>
          </a:p>
        </p:txBody>
      </p:sp>
      <p:sp>
        <p:nvSpPr>
          <p:cNvPr id="208" name="Google Shape;208;p2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update FELIX FW?</a:t>
            </a:r>
            <a:endParaRPr/>
          </a:p>
        </p:txBody>
      </p:sp>
      <p:sp>
        <p:nvSpPr>
          <p:cNvPr id="209" name="Google Shape;209;p26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7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7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4863" y="3710354"/>
            <a:ext cx="4247137" cy="2860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9/17/21</a:t>
            </a:r>
            <a:endParaRPr/>
          </a:p>
        </p:txBody>
      </p:sp>
      <p:sp>
        <p:nvSpPr>
          <p:cNvPr id="229" name="Google Shape;22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General Meeting</a:t>
            </a:r>
            <a:endParaRPr/>
          </a:p>
        </p:txBody>
      </p:sp>
      <p:sp>
        <p:nvSpPr>
          <p:cNvPr id="230" name="Google Shape;23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1" name="Google Shape;23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51921" y="0"/>
            <a:ext cx="91400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9"/>
          <p:cNvSpPr txBox="1"/>
          <p:nvPr/>
        </p:nvSpPr>
        <p:spPr>
          <a:xfrm>
            <a:off x="838200" y="975947"/>
            <a:ext cx="21972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 Readout Mode</a:t>
            </a:r>
            <a:endParaRPr/>
          </a:p>
        </p:txBody>
      </p:sp>
      <p:sp>
        <p:nvSpPr>
          <p:cNvPr id="233" name="Google Shape;233;p29"/>
          <p:cNvSpPr txBox="1"/>
          <p:nvPr/>
        </p:nvSpPr>
        <p:spPr>
          <a:xfrm>
            <a:off x="458802" y="4223240"/>
            <a:ext cx="26840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MVTX/INTT Trigger Mode?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9/17/21</a:t>
            </a:r>
            <a:endParaRPr/>
          </a:p>
        </p:txBody>
      </p:sp>
      <p:sp>
        <p:nvSpPr>
          <p:cNvPr id="239" name="Google Shape;23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General Meeting</a:t>
            </a:r>
            <a:endParaRPr/>
          </a:p>
        </p:txBody>
      </p:sp>
      <p:sp>
        <p:nvSpPr>
          <p:cNvPr id="240" name="Google Shape;24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1" name="Google Shape;24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5960" y="0"/>
            <a:ext cx="914007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1"/>
          <p:cNvSpPr txBox="1"/>
          <p:nvPr>
            <p:ph type="title"/>
          </p:nvPr>
        </p:nvSpPr>
        <p:spPr>
          <a:xfrm>
            <a:off x="838200" y="21522"/>
            <a:ext cx="10515600" cy="10335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One FELIX v1.5 and Two FELIX2.0 available @LANL </a:t>
            </a:r>
            <a:endParaRPr/>
          </a:p>
        </p:txBody>
      </p:sp>
      <p:sp>
        <p:nvSpPr>
          <p:cNvPr id="247" name="Google Shape;247;p31"/>
          <p:cNvSpPr txBox="1"/>
          <p:nvPr>
            <p:ph idx="1" type="body"/>
          </p:nvPr>
        </p:nvSpPr>
        <p:spPr>
          <a:xfrm>
            <a:off x="838200" y="153004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48 IOs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2 x 8GB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16GB memory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48" name="Google Shape;248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9/17/21</a:t>
            </a:r>
            <a:endParaRPr/>
          </a:p>
        </p:txBody>
      </p:sp>
      <p:sp>
        <p:nvSpPr>
          <p:cNvPr id="249" name="Google Shape;249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General Meeting</a:t>
            </a:r>
            <a:endParaRPr/>
          </a:p>
        </p:txBody>
      </p:sp>
      <p:sp>
        <p:nvSpPr>
          <p:cNvPr id="250" name="Google Shape;250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1" name="Google Shape;25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3724" y="3670160"/>
            <a:ext cx="6973751" cy="262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458" y="3568723"/>
            <a:ext cx="3786809" cy="2550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2"/>
          <p:cNvSpPr txBox="1"/>
          <p:nvPr>
            <p:ph type="title"/>
          </p:nvPr>
        </p:nvSpPr>
        <p:spPr>
          <a:xfrm>
            <a:off x="838200" y="18156"/>
            <a:ext cx="10515600" cy="6627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gFEX option?</a:t>
            </a:r>
            <a:endParaRPr/>
          </a:p>
        </p:txBody>
      </p:sp>
      <p:sp>
        <p:nvSpPr>
          <p:cNvPr id="258" name="Google Shape;25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9/17/21</a:t>
            </a:r>
            <a:endParaRPr/>
          </a:p>
        </p:txBody>
      </p:sp>
      <p:sp>
        <p:nvSpPr>
          <p:cNvPr id="259" name="Google Shape;25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General Meeting</a:t>
            </a:r>
            <a:endParaRPr/>
          </a:p>
        </p:txBody>
      </p:sp>
      <p:sp>
        <p:nvSpPr>
          <p:cNvPr id="260" name="Google Shape;26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1" name="Google Shape;26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464" y="939057"/>
            <a:ext cx="11218584" cy="5782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838200" y="18250"/>
            <a:ext cx="1110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SMART Trigger R&amp;D: sPHNEIX as a Test Bench</a:t>
            </a:r>
            <a:endParaRPr/>
          </a:p>
        </p:txBody>
      </p:sp>
      <p:pic>
        <p:nvPicPr>
          <p:cNvPr id="102" name="Google Shape;102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924" y="1420238"/>
            <a:ext cx="10304004" cy="47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9/17/21</a:t>
            </a:r>
            <a:endParaRPr/>
          </a:p>
        </p:txBody>
      </p:sp>
      <p:sp>
        <p:nvSpPr>
          <p:cNvPr id="104" name="Google Shape;104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General Meeting</a:t>
            </a:r>
            <a:endParaRPr/>
          </a:p>
        </p:txBody>
      </p:sp>
      <p:sp>
        <p:nvSpPr>
          <p:cNvPr id="105" name="Google Shape;105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9/17/21</a:t>
            </a:r>
            <a:endParaRPr/>
          </a:p>
        </p:txBody>
      </p:sp>
      <p:sp>
        <p:nvSpPr>
          <p:cNvPr id="267" name="Google Shape;267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General Meeting</a:t>
            </a:r>
            <a:endParaRPr/>
          </a:p>
        </p:txBody>
      </p:sp>
      <p:sp>
        <p:nvSpPr>
          <p:cNvPr id="268" name="Google Shape;268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9" name="Google Shape;26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110" y="147323"/>
            <a:ext cx="11967779" cy="6710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9/17/21</a:t>
            </a:r>
            <a:endParaRPr/>
          </a:p>
        </p:txBody>
      </p:sp>
      <p:sp>
        <p:nvSpPr>
          <p:cNvPr id="275" name="Google Shape;275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General Meeting</a:t>
            </a:r>
            <a:endParaRPr/>
          </a:p>
        </p:txBody>
      </p:sp>
      <p:sp>
        <p:nvSpPr>
          <p:cNvPr id="276" name="Google Shape;276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7" name="Google Shape;27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2584263" y="-1092792"/>
            <a:ext cx="6825680" cy="9075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9/17/21</a:t>
            </a:r>
            <a:endParaRPr/>
          </a:p>
        </p:txBody>
      </p:sp>
      <p:sp>
        <p:nvSpPr>
          <p:cNvPr id="283" name="Google Shape;28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General Meeting</a:t>
            </a:r>
            <a:endParaRPr/>
          </a:p>
        </p:txBody>
      </p:sp>
      <p:sp>
        <p:nvSpPr>
          <p:cNvPr id="284" name="Google Shape;284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5" name="Google Shape;28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7198" y="88690"/>
            <a:ext cx="9021877" cy="6769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9/17/21</a:t>
            </a:r>
            <a:endParaRPr/>
          </a:p>
        </p:txBody>
      </p:sp>
      <p:sp>
        <p:nvSpPr>
          <p:cNvPr id="291" name="Google Shape;291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General Meeting</a:t>
            </a:r>
            <a:endParaRPr/>
          </a:p>
        </p:txBody>
      </p:sp>
      <p:sp>
        <p:nvSpPr>
          <p:cNvPr id="292" name="Google Shape;292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3" name="Google Shape;29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5960" y="0"/>
            <a:ext cx="914007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9/17/21</a:t>
            </a:r>
            <a:endParaRPr/>
          </a:p>
        </p:txBody>
      </p:sp>
      <p:sp>
        <p:nvSpPr>
          <p:cNvPr id="111" name="Google Shape;11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General Meeting</a:t>
            </a:r>
            <a:endParaRPr/>
          </a:p>
        </p:txBody>
      </p:sp>
      <p:sp>
        <p:nvSpPr>
          <p:cNvPr id="112" name="Google Shape;11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70"/>
            <a:ext cx="12192000" cy="684505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/>
        </p:nvSpPr>
        <p:spPr>
          <a:xfrm>
            <a:off x="10379362" y="494714"/>
            <a:ext cx="166584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FELIX v1.5/v2.0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gFEX like?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>
            <p:ph type="title"/>
          </p:nvPr>
        </p:nvSpPr>
        <p:spPr>
          <a:xfrm>
            <a:off x="838200" y="18256"/>
            <a:ext cx="10515600" cy="8139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Data Throughput Estimation: MVTX and INTT</a:t>
            </a:r>
            <a:endParaRPr/>
          </a:p>
        </p:txBody>
      </p:sp>
      <p:pic>
        <p:nvPicPr>
          <p:cNvPr id="120" name="Google Shape;120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0216" y="1175532"/>
            <a:ext cx="5801784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9/17/21</a:t>
            </a:r>
            <a:endParaRPr/>
          </a:p>
        </p:txBody>
      </p:sp>
      <p:sp>
        <p:nvSpPr>
          <p:cNvPr id="122" name="Google Shape;12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General Meeting</a:t>
            </a:r>
            <a:endParaRPr/>
          </a:p>
        </p:txBody>
      </p:sp>
      <p:sp>
        <p:nvSpPr>
          <p:cNvPr id="123" name="Google Shape;12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17"/>
          <p:cNvSpPr txBox="1"/>
          <p:nvPr/>
        </p:nvSpPr>
        <p:spPr>
          <a:xfrm>
            <a:off x="261259" y="1115772"/>
            <a:ext cx="57138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FELIX(v2.0) raw data throughput from 8 MVTX staves: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MVTX FELIX connected to 8 RUs (Staves) via 3 (GBTx) optical-links per RU: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(staves) x 3 (GBT links) x 80bits(GBT payload) x 40 MHz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= 8 x 3 x 3.2 Gbps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MVTX data: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(FLX) x [8 x 3 x 3.2 Gbps]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INTT data:??</a:t>
            </a:r>
            <a:endParaRPr/>
          </a:p>
        </p:txBody>
      </p:sp>
      <p:sp>
        <p:nvSpPr>
          <p:cNvPr id="125" name="Google Shape;125;p17"/>
          <p:cNvSpPr txBox="1"/>
          <p:nvPr/>
        </p:nvSpPr>
        <p:spPr>
          <a:xfrm>
            <a:off x="600800" y="4649700"/>
            <a:ext cx="80097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FELIX v1.5 available @LANL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 IO ports: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MVTX:  6 FELIX v2.0 (47 ports, one used for GTM communication, only 24 used)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INTT: 8 FELIX v2.0 (47 ports, # used?)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/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MVTX: 3 layers </a:t>
            </a:r>
            <a:endParaRPr/>
          </a:p>
        </p:txBody>
      </p:sp>
      <p:sp>
        <p:nvSpPr>
          <p:cNvPr id="131" name="Google Shape;131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L0 = 12 staves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L1 = 16 staves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L2 = 20 staves</a:t>
            </a:r>
            <a:endParaRPr/>
          </a:p>
        </p:txBody>
      </p:sp>
      <p:sp>
        <p:nvSpPr>
          <p:cNvPr id="132" name="Google Shape;13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9/17/21</a:t>
            </a:r>
            <a:endParaRPr/>
          </a:p>
        </p:txBody>
      </p:sp>
      <p:sp>
        <p:nvSpPr>
          <p:cNvPr id="133" name="Google Shape;13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General Meeting</a:t>
            </a:r>
            <a:endParaRPr/>
          </a:p>
        </p:txBody>
      </p:sp>
      <p:sp>
        <p:nvSpPr>
          <p:cNvPr id="134" name="Google Shape;13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5" name="Google Shape;13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8100" y="1204250"/>
            <a:ext cx="3295725" cy="30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9508" y="4085226"/>
            <a:ext cx="4344484" cy="199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051" y="1095811"/>
            <a:ext cx="4114800" cy="5374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INTT: 2 layers</a:t>
            </a:r>
            <a:endParaRPr/>
          </a:p>
        </p:txBody>
      </p:sp>
      <p:sp>
        <p:nvSpPr>
          <p:cNvPr id="143" name="Google Shape;143;p19"/>
          <p:cNvSpPr txBox="1"/>
          <p:nvPr>
            <p:ph idx="1" type="body"/>
          </p:nvPr>
        </p:nvSpPr>
        <p:spPr>
          <a:xfrm>
            <a:off x="604024" y="1690688"/>
            <a:ext cx="372264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Total silicon strips: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L1 = 159,744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L2 = 212,992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/>
              <a:t>Readout: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8 FELIX cards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/>
              <a:t>details TBD</a:t>
            </a:r>
            <a:endParaRPr/>
          </a:p>
        </p:txBody>
      </p:sp>
      <p:sp>
        <p:nvSpPr>
          <p:cNvPr id="144" name="Google Shape;144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9/17/21</a:t>
            </a:r>
            <a:endParaRPr/>
          </a:p>
        </p:txBody>
      </p:sp>
      <p:sp>
        <p:nvSpPr>
          <p:cNvPr id="145" name="Google Shape;145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General Meeting</a:t>
            </a:r>
            <a:endParaRPr/>
          </a:p>
        </p:txBody>
      </p:sp>
      <p:sp>
        <p:nvSpPr>
          <p:cNvPr id="146" name="Google Shape;146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5180" y="1690688"/>
            <a:ext cx="7736820" cy="4351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FELIX Resource Utilization in MVTX Readout </a:t>
            </a:r>
            <a:endParaRPr/>
          </a:p>
        </p:txBody>
      </p:sp>
      <p:sp>
        <p:nvSpPr>
          <p:cNvPr id="154" name="Google Shape;154;p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5" name="Google Shape;15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350" y="1839300"/>
            <a:ext cx="5444525" cy="365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1050" y="1843225"/>
            <a:ext cx="5948549" cy="3645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title"/>
          </p:nvPr>
        </p:nvSpPr>
        <p:spPr>
          <a:xfrm>
            <a:off x="838200" y="0"/>
            <a:ext cx="10515600" cy="19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sPHENIX MVTX Readout Issues:</a:t>
            </a:r>
            <a:endParaRPr sz="2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 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https://docs.google.com/presentation/d/1-wsSyadLgK7Rr79Ug95bbQdtVszYqZrZrypN47DR2uM/edit?usp=sharing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1600"/>
              <a:t>and test summary:</a:t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1600"/>
              <a:t>https://docs.google.com/document/d/1u5jwNs0xC0vP3ZMBLH3iHSFRPngN7YCCb3L7jL-Z1C4/edit?usp=sharing</a:t>
            </a:r>
            <a:endParaRPr sz="1600"/>
          </a:p>
        </p:txBody>
      </p:sp>
      <p:sp>
        <p:nvSpPr>
          <p:cNvPr id="162" name="Google Shape;162;p21"/>
          <p:cNvSpPr txBox="1"/>
          <p:nvPr>
            <p:ph idx="1" type="body"/>
          </p:nvPr>
        </p:nvSpPr>
        <p:spPr>
          <a:xfrm>
            <a:off x="838200" y="2261799"/>
            <a:ext cx="10515600" cy="39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Unstable GBTx1 link between RU and FELIX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Currently working with a wide tolerance of “GLink loss window”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~ 200ms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In the GBT </a:t>
            </a:r>
            <a:r>
              <a:rPr lang="en-US"/>
              <a:t>implementation</a:t>
            </a:r>
            <a:r>
              <a:rPr lang="en-US"/>
              <a:t> </a:t>
            </a:r>
            <a:r>
              <a:rPr b="1" lang="en-US"/>
              <a:t>reset_rx_cdr_stable_out</a:t>
            </a:r>
            <a:r>
              <a:rPr lang="en-US"/>
              <a:t> is used to check alignment</a:t>
            </a:r>
            <a:r>
              <a:rPr lang="en-US"/>
              <a:t>. This signal seems to be not stable for GBTx1 and the signal is deasserted for few ms which causes a reset in the alignment  check process...</a:t>
            </a:r>
            <a:endParaRPr/>
          </a:p>
        </p:txBody>
      </p:sp>
      <p:sp>
        <p:nvSpPr>
          <p:cNvPr id="163" name="Google Shape;163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9/17/21</a:t>
            </a:r>
            <a:endParaRPr/>
          </a:p>
        </p:txBody>
      </p:sp>
      <p:sp>
        <p:nvSpPr>
          <p:cNvPr id="164" name="Google Shape;164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sPHENIX General Meeting</a:t>
            </a:r>
            <a:endParaRPr/>
          </a:p>
        </p:txBody>
      </p:sp>
      <p:sp>
        <p:nvSpPr>
          <p:cNvPr id="165" name="Google Shape;165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" name="Google Shape;166;p2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51800"/>
            <a:ext cx="11469511" cy="6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 txBox="1"/>
          <p:nvPr/>
        </p:nvSpPr>
        <p:spPr>
          <a:xfrm>
            <a:off x="10030800" y="5262467"/>
            <a:ext cx="2161200" cy="9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Data + GBT-SCA</a:t>
            </a:r>
            <a:endParaRPr sz="1467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 + SWT</a:t>
            </a:r>
            <a:endParaRPr sz="1467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(6/11/2020</a:t>
            </a:r>
            <a:endParaRPr sz="1467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9956500" y="3872367"/>
            <a:ext cx="2161200" cy="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Data_Out x2</a:t>
            </a:r>
            <a:endParaRPr sz="1467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To FELIX </a:t>
            </a:r>
            <a:endParaRPr sz="1467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10030800" y="2790367"/>
            <a:ext cx="2161200" cy="5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Trigger_In </a:t>
            </a:r>
            <a:endParaRPr sz="1467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From FELIX</a:t>
            </a:r>
            <a:endParaRPr sz="1467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>
                <a:solidFill>
                  <a:schemeClr val="dk1"/>
                </a:solidFill>
                <a:highlight>
                  <a:srgbClr val="FF0000"/>
                </a:highlight>
                <a:latin typeface="Calibri"/>
                <a:ea typeface="Calibri"/>
                <a:cs typeface="Calibri"/>
                <a:sym typeface="Calibri"/>
              </a:rPr>
              <a:t>(6/11/2020) </a:t>
            </a:r>
            <a:endParaRPr sz="1467">
              <a:solidFill>
                <a:schemeClr val="dk1"/>
              </a:solidFill>
              <a:highlight>
                <a:srgbClr val="FF00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5" name="Google Shape;175;p22"/>
          <p:cNvCxnSpPr/>
          <p:nvPr/>
        </p:nvCxnSpPr>
        <p:spPr>
          <a:xfrm flipH="1" rot="10800000">
            <a:off x="9659433" y="2845733"/>
            <a:ext cx="194400" cy="31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6" name="Google Shape;176;p22"/>
          <p:cNvSpPr txBox="1"/>
          <p:nvPr/>
        </p:nvSpPr>
        <p:spPr>
          <a:xfrm>
            <a:off x="10169100" y="1696067"/>
            <a:ext cx="1736000" cy="9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3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MVTX: VTRx/VTTx</a:t>
            </a:r>
            <a:endParaRPr sz="1733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33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all multimod</a:t>
            </a:r>
            <a:endParaRPr sz="1733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2"/>
          <p:cNvSpPr/>
          <p:nvPr/>
        </p:nvSpPr>
        <p:spPr>
          <a:xfrm>
            <a:off x="5442438" y="3974123"/>
            <a:ext cx="4514062" cy="685800"/>
          </a:xfrm>
          <a:prstGeom prst="ellipse">
            <a:avLst/>
          </a:prstGeom>
          <a:noFill/>
          <a:ln cap="flat" cmpd="sng" w="41275">
            <a:solidFill>
              <a:srgbClr val="0432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2"/>
          <p:cNvSpPr/>
          <p:nvPr/>
        </p:nvSpPr>
        <p:spPr>
          <a:xfrm>
            <a:off x="5442438" y="4495717"/>
            <a:ext cx="1002967" cy="1403278"/>
          </a:xfrm>
          <a:prstGeom prst="ellipse">
            <a:avLst/>
          </a:prstGeom>
          <a:noFill/>
          <a:ln cap="flat" cmpd="sng" w="41275">
            <a:solidFill>
              <a:srgbClr val="0432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