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61" r:id="rId2"/>
    <p:sldId id="266" r:id="rId3"/>
    <p:sldId id="271" r:id="rId4"/>
    <p:sldId id="270" r:id="rId5"/>
    <p:sldId id="272" r:id="rId6"/>
    <p:sldId id="267" r:id="rId7"/>
    <p:sldId id="268" r:id="rId8"/>
    <p:sldId id="269" r:id="rId9"/>
    <p:sldId id="262" r:id="rId10"/>
    <p:sldId id="263" r:id="rId11"/>
    <p:sldId id="264" r:id="rId12"/>
    <p:sldId id="274" r:id="rId13"/>
    <p:sldId id="257" r:id="rId14"/>
    <p:sldId id="275" r:id="rId15"/>
    <p:sldId id="276" r:id="rId16"/>
    <p:sldId id="277" r:id="rId17"/>
    <p:sldId id="273" r:id="rId18"/>
    <p:sldId id="265" r:id="rId19"/>
    <p:sldId id="258" r:id="rId20"/>
    <p:sldId id="260"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49"/>
    <p:restoredTop sz="96327"/>
  </p:normalViewPr>
  <p:slideViewPr>
    <p:cSldViewPr snapToGrid="0" snapToObjects="1">
      <p:cViewPr varScale="1">
        <p:scale>
          <a:sx n="166" d="100"/>
          <a:sy n="166" d="100"/>
        </p:scale>
        <p:origin x="208"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3C808-DDF0-D04A-BC73-3B5952EED34A}" type="datetimeFigureOut">
              <a:rPr lang="en-US" smtClean="0"/>
              <a:t>2/7/22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0C70B7-2D38-314E-9F10-625044A3868B}" type="slidenum">
              <a:rPr lang="en-US" smtClean="0"/>
              <a:t>‹#›</a:t>
            </a:fld>
            <a:endParaRPr lang="en-US"/>
          </a:p>
        </p:txBody>
      </p:sp>
    </p:spTree>
    <p:extLst>
      <p:ext uri="{BB962C8B-B14F-4D97-AF65-F5344CB8AC3E}">
        <p14:creationId xmlns:p14="http://schemas.microsoft.com/office/powerpoint/2010/main" val="2374293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0F95B-69D1-7245-B872-FE687D098879}"/>
              </a:ext>
            </a:extLst>
          </p:cNvPr>
          <p:cNvSpPr>
            <a:spLocks noGrp="1"/>
          </p:cNvSpPr>
          <p:nvPr>
            <p:ph type="ctrTitle" hasCustomPrompt="1"/>
          </p:nvPr>
        </p:nvSpPr>
        <p:spPr>
          <a:xfrm>
            <a:off x="1524000" y="1122363"/>
            <a:ext cx="9144000" cy="2387600"/>
          </a:xfrm>
        </p:spPr>
        <p:txBody>
          <a:bodyPr anchor="ctr" anchorCtr="0">
            <a:normAutofit/>
          </a:bodyPr>
          <a:lstStyle>
            <a:lvl1pPr algn="ctr">
              <a:defRPr sz="4800"/>
            </a:lvl1pPr>
          </a:lstStyle>
          <a:p>
            <a:r>
              <a:rPr lang="en-US" dirty="0"/>
              <a:t>Click to edit Master title style</a:t>
            </a:r>
            <a:br>
              <a:rPr lang="en-US" dirty="0"/>
            </a:br>
            <a:endParaRPr lang="en-US" dirty="0"/>
          </a:p>
        </p:txBody>
      </p:sp>
      <p:sp>
        <p:nvSpPr>
          <p:cNvPr id="3" name="Subtitle 2">
            <a:extLst>
              <a:ext uri="{FF2B5EF4-FFF2-40B4-BE49-F238E27FC236}">
                <a16:creationId xmlns:a16="http://schemas.microsoft.com/office/drawing/2014/main" id="{2F387238-F0B2-F34E-9ED7-E80F094A524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1F1C8073-8552-0449-AC8B-57BA946C3779}"/>
              </a:ext>
            </a:extLst>
          </p:cNvPr>
          <p:cNvSpPr>
            <a:spLocks noGrp="1"/>
          </p:cNvSpPr>
          <p:nvPr>
            <p:ph type="dt" sz="half" idx="10"/>
          </p:nvPr>
        </p:nvSpPr>
        <p:spPr/>
        <p:txBody>
          <a:bodyPr/>
          <a:lstStyle/>
          <a:p>
            <a:r>
              <a:rPr lang="en-US"/>
              <a:t>2022-02-07</a:t>
            </a:r>
          </a:p>
        </p:txBody>
      </p:sp>
      <p:sp>
        <p:nvSpPr>
          <p:cNvPr id="5" name="Footer Placeholder 4">
            <a:extLst>
              <a:ext uri="{FF2B5EF4-FFF2-40B4-BE49-F238E27FC236}">
                <a16:creationId xmlns:a16="http://schemas.microsoft.com/office/drawing/2014/main" id="{6FF96BC0-0A5A-864D-9FC7-6DEA2B085FC8}"/>
              </a:ext>
            </a:extLst>
          </p:cNvPr>
          <p:cNvSpPr>
            <a:spLocks noGrp="1"/>
          </p:cNvSpPr>
          <p:nvPr>
            <p:ph type="ftr" sz="quarter" idx="11"/>
          </p:nvPr>
        </p:nvSpPr>
        <p:spPr/>
        <p:txBody>
          <a:bodyPr/>
          <a:lstStyle/>
          <a:p>
            <a:r>
              <a:rPr lang="en-US"/>
              <a:t>sPHENIX Commissioning Task Force Meeting</a:t>
            </a:r>
            <a:endParaRPr lang="en-US" dirty="0"/>
          </a:p>
        </p:txBody>
      </p:sp>
      <p:sp>
        <p:nvSpPr>
          <p:cNvPr id="6" name="Slide Number Placeholder 5">
            <a:extLst>
              <a:ext uri="{FF2B5EF4-FFF2-40B4-BE49-F238E27FC236}">
                <a16:creationId xmlns:a16="http://schemas.microsoft.com/office/drawing/2014/main" id="{C03BAFB7-2FAA-D448-9C3F-B8BB30AE9190}"/>
              </a:ext>
            </a:extLst>
          </p:cNvPr>
          <p:cNvSpPr>
            <a:spLocks noGrp="1"/>
          </p:cNvSpPr>
          <p:nvPr>
            <p:ph type="sldNum" sz="quarter" idx="12"/>
          </p:nvPr>
        </p:nvSpPr>
        <p:spPr/>
        <p:txBody>
          <a:bodyPr/>
          <a:lstStyle/>
          <a:p>
            <a:fld id="{6831589C-E703-044C-B732-0A5D3C1F72A6}" type="slidenum">
              <a:rPr lang="en-US" smtClean="0"/>
              <a:t>‹#›</a:t>
            </a:fld>
            <a:endParaRPr lang="en-US"/>
          </a:p>
        </p:txBody>
      </p:sp>
    </p:spTree>
    <p:extLst>
      <p:ext uri="{BB962C8B-B14F-4D97-AF65-F5344CB8AC3E}">
        <p14:creationId xmlns:p14="http://schemas.microsoft.com/office/powerpoint/2010/main" val="24562764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71A8DC-0661-2142-8E57-9B4870C71B1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A28B525-6D57-254A-AA4D-9960F73705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B9C5AF-053E-C64F-A36C-3F0402F7F83D}"/>
              </a:ext>
            </a:extLst>
          </p:cNvPr>
          <p:cNvSpPr>
            <a:spLocks noGrp="1"/>
          </p:cNvSpPr>
          <p:nvPr>
            <p:ph type="dt" sz="half" idx="10"/>
          </p:nvPr>
        </p:nvSpPr>
        <p:spPr/>
        <p:txBody>
          <a:bodyPr/>
          <a:lstStyle/>
          <a:p>
            <a:r>
              <a:rPr lang="en-US"/>
              <a:t>2022-02-07</a:t>
            </a:r>
          </a:p>
        </p:txBody>
      </p:sp>
      <p:sp>
        <p:nvSpPr>
          <p:cNvPr id="5" name="Footer Placeholder 4">
            <a:extLst>
              <a:ext uri="{FF2B5EF4-FFF2-40B4-BE49-F238E27FC236}">
                <a16:creationId xmlns:a16="http://schemas.microsoft.com/office/drawing/2014/main" id="{30ED95FC-F278-CF43-9F76-C938B1F64C84}"/>
              </a:ext>
            </a:extLst>
          </p:cNvPr>
          <p:cNvSpPr>
            <a:spLocks noGrp="1"/>
          </p:cNvSpPr>
          <p:nvPr>
            <p:ph type="ftr" sz="quarter" idx="11"/>
          </p:nvPr>
        </p:nvSpPr>
        <p:spPr/>
        <p:txBody>
          <a:bodyPr/>
          <a:lstStyle/>
          <a:p>
            <a:r>
              <a:rPr lang="en-US"/>
              <a:t>sPHENIX Commissioning Task Force Meeting</a:t>
            </a:r>
          </a:p>
        </p:txBody>
      </p:sp>
      <p:sp>
        <p:nvSpPr>
          <p:cNvPr id="6" name="Slide Number Placeholder 5">
            <a:extLst>
              <a:ext uri="{FF2B5EF4-FFF2-40B4-BE49-F238E27FC236}">
                <a16:creationId xmlns:a16="http://schemas.microsoft.com/office/drawing/2014/main" id="{F1355F3C-1805-1C4A-826B-434C5DA2F760}"/>
              </a:ext>
            </a:extLst>
          </p:cNvPr>
          <p:cNvSpPr>
            <a:spLocks noGrp="1"/>
          </p:cNvSpPr>
          <p:nvPr>
            <p:ph type="sldNum" sz="quarter" idx="12"/>
          </p:nvPr>
        </p:nvSpPr>
        <p:spPr/>
        <p:txBody>
          <a:bodyPr/>
          <a:lstStyle/>
          <a:p>
            <a:fld id="{6831589C-E703-044C-B732-0A5D3C1F72A6}" type="slidenum">
              <a:rPr lang="en-US" smtClean="0"/>
              <a:t>‹#›</a:t>
            </a:fld>
            <a:endParaRPr lang="en-US"/>
          </a:p>
        </p:txBody>
      </p:sp>
    </p:spTree>
    <p:extLst>
      <p:ext uri="{BB962C8B-B14F-4D97-AF65-F5344CB8AC3E}">
        <p14:creationId xmlns:p14="http://schemas.microsoft.com/office/powerpoint/2010/main" val="3267705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54E6465-266C-AA41-BE9E-E6D25C4320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39C9E3B-241C-3841-829B-715798BD56E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A91CE9-89D1-4C41-8916-78BDD4A38CD6}"/>
              </a:ext>
            </a:extLst>
          </p:cNvPr>
          <p:cNvSpPr>
            <a:spLocks noGrp="1"/>
          </p:cNvSpPr>
          <p:nvPr>
            <p:ph type="dt" sz="half" idx="10"/>
          </p:nvPr>
        </p:nvSpPr>
        <p:spPr/>
        <p:txBody>
          <a:bodyPr/>
          <a:lstStyle/>
          <a:p>
            <a:r>
              <a:rPr lang="en-US"/>
              <a:t>2022-02-07</a:t>
            </a:r>
          </a:p>
        </p:txBody>
      </p:sp>
      <p:sp>
        <p:nvSpPr>
          <p:cNvPr id="5" name="Footer Placeholder 4">
            <a:extLst>
              <a:ext uri="{FF2B5EF4-FFF2-40B4-BE49-F238E27FC236}">
                <a16:creationId xmlns:a16="http://schemas.microsoft.com/office/drawing/2014/main" id="{8386DDE2-19BA-1C40-8BC2-AEBF64E94907}"/>
              </a:ext>
            </a:extLst>
          </p:cNvPr>
          <p:cNvSpPr>
            <a:spLocks noGrp="1"/>
          </p:cNvSpPr>
          <p:nvPr>
            <p:ph type="ftr" sz="quarter" idx="11"/>
          </p:nvPr>
        </p:nvSpPr>
        <p:spPr/>
        <p:txBody>
          <a:bodyPr/>
          <a:lstStyle/>
          <a:p>
            <a:r>
              <a:rPr lang="en-US"/>
              <a:t>sPHENIX Commissioning Task Force Meeting</a:t>
            </a:r>
          </a:p>
        </p:txBody>
      </p:sp>
      <p:sp>
        <p:nvSpPr>
          <p:cNvPr id="6" name="Slide Number Placeholder 5">
            <a:extLst>
              <a:ext uri="{FF2B5EF4-FFF2-40B4-BE49-F238E27FC236}">
                <a16:creationId xmlns:a16="http://schemas.microsoft.com/office/drawing/2014/main" id="{B47D2992-4D2D-0D48-92D2-D688F0BDD741}"/>
              </a:ext>
            </a:extLst>
          </p:cNvPr>
          <p:cNvSpPr>
            <a:spLocks noGrp="1"/>
          </p:cNvSpPr>
          <p:nvPr>
            <p:ph type="sldNum" sz="quarter" idx="12"/>
          </p:nvPr>
        </p:nvSpPr>
        <p:spPr/>
        <p:txBody>
          <a:bodyPr/>
          <a:lstStyle/>
          <a:p>
            <a:fld id="{6831589C-E703-044C-B732-0A5D3C1F72A6}" type="slidenum">
              <a:rPr lang="en-US" smtClean="0"/>
              <a:t>‹#›</a:t>
            </a:fld>
            <a:endParaRPr lang="en-US"/>
          </a:p>
        </p:txBody>
      </p:sp>
    </p:spTree>
    <p:extLst>
      <p:ext uri="{BB962C8B-B14F-4D97-AF65-F5344CB8AC3E}">
        <p14:creationId xmlns:p14="http://schemas.microsoft.com/office/powerpoint/2010/main" val="3482702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F0C16-615A-6D4A-8E12-88D3DA7C1166}"/>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03D0D5E2-99AE-6848-AA0C-A6BBE44739A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CBB6065-34B5-4445-9172-526942345754}"/>
              </a:ext>
            </a:extLst>
          </p:cNvPr>
          <p:cNvSpPr>
            <a:spLocks noGrp="1"/>
          </p:cNvSpPr>
          <p:nvPr>
            <p:ph type="dt" sz="half" idx="10"/>
          </p:nvPr>
        </p:nvSpPr>
        <p:spPr/>
        <p:txBody>
          <a:bodyPr/>
          <a:lstStyle/>
          <a:p>
            <a:r>
              <a:rPr lang="en-US"/>
              <a:t>2022-02-07</a:t>
            </a:r>
          </a:p>
        </p:txBody>
      </p:sp>
      <p:sp>
        <p:nvSpPr>
          <p:cNvPr id="5" name="Footer Placeholder 4">
            <a:extLst>
              <a:ext uri="{FF2B5EF4-FFF2-40B4-BE49-F238E27FC236}">
                <a16:creationId xmlns:a16="http://schemas.microsoft.com/office/drawing/2014/main" id="{4DA523F9-EE52-E349-AA32-3F2E8C8F929E}"/>
              </a:ext>
            </a:extLst>
          </p:cNvPr>
          <p:cNvSpPr>
            <a:spLocks noGrp="1"/>
          </p:cNvSpPr>
          <p:nvPr>
            <p:ph type="ftr" sz="quarter" idx="11"/>
          </p:nvPr>
        </p:nvSpPr>
        <p:spPr/>
        <p:txBody>
          <a:bodyPr/>
          <a:lstStyle/>
          <a:p>
            <a:r>
              <a:rPr lang="en-US"/>
              <a:t>sPHENIX Commissioning Task Force Meeting</a:t>
            </a:r>
          </a:p>
        </p:txBody>
      </p:sp>
      <p:sp>
        <p:nvSpPr>
          <p:cNvPr id="6" name="Slide Number Placeholder 5">
            <a:extLst>
              <a:ext uri="{FF2B5EF4-FFF2-40B4-BE49-F238E27FC236}">
                <a16:creationId xmlns:a16="http://schemas.microsoft.com/office/drawing/2014/main" id="{F6F3A22B-7725-8541-B6EE-CFCB874BB592}"/>
              </a:ext>
            </a:extLst>
          </p:cNvPr>
          <p:cNvSpPr>
            <a:spLocks noGrp="1"/>
          </p:cNvSpPr>
          <p:nvPr>
            <p:ph type="sldNum" sz="quarter" idx="12"/>
          </p:nvPr>
        </p:nvSpPr>
        <p:spPr/>
        <p:txBody>
          <a:bodyPr/>
          <a:lstStyle/>
          <a:p>
            <a:fld id="{6831589C-E703-044C-B732-0A5D3C1F72A6}" type="slidenum">
              <a:rPr lang="en-US" smtClean="0"/>
              <a:t>‹#›</a:t>
            </a:fld>
            <a:endParaRPr lang="en-US"/>
          </a:p>
        </p:txBody>
      </p:sp>
    </p:spTree>
    <p:extLst>
      <p:ext uri="{BB962C8B-B14F-4D97-AF65-F5344CB8AC3E}">
        <p14:creationId xmlns:p14="http://schemas.microsoft.com/office/powerpoint/2010/main" val="20151132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21EAF-7B72-3146-A846-651BD0E61485}"/>
              </a:ext>
            </a:extLst>
          </p:cNvPr>
          <p:cNvSpPr>
            <a:spLocks noGrp="1"/>
          </p:cNvSpPr>
          <p:nvPr>
            <p:ph type="title"/>
          </p:nvPr>
        </p:nvSpPr>
        <p:spPr>
          <a:xfrm>
            <a:off x="831850" y="1709738"/>
            <a:ext cx="10515600" cy="2852737"/>
          </a:xfrm>
        </p:spPr>
        <p:txBody>
          <a:bodyPr anchor="b">
            <a:normAutofit/>
          </a:bodyPr>
          <a:lstStyle>
            <a:lvl1pPr>
              <a:defRPr sz="48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0C981DA-CDAB-7B46-BE76-450BB21A219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A3A07E5-C696-0243-A7E7-93CBEFB469D7}"/>
              </a:ext>
            </a:extLst>
          </p:cNvPr>
          <p:cNvSpPr>
            <a:spLocks noGrp="1"/>
          </p:cNvSpPr>
          <p:nvPr>
            <p:ph type="dt" sz="half" idx="10"/>
          </p:nvPr>
        </p:nvSpPr>
        <p:spPr/>
        <p:txBody>
          <a:bodyPr/>
          <a:lstStyle/>
          <a:p>
            <a:r>
              <a:rPr lang="en-US"/>
              <a:t>2022-02-07</a:t>
            </a:r>
          </a:p>
        </p:txBody>
      </p:sp>
      <p:sp>
        <p:nvSpPr>
          <p:cNvPr id="5" name="Footer Placeholder 4">
            <a:extLst>
              <a:ext uri="{FF2B5EF4-FFF2-40B4-BE49-F238E27FC236}">
                <a16:creationId xmlns:a16="http://schemas.microsoft.com/office/drawing/2014/main" id="{4C9BB840-BEAD-7A4E-97EE-61117C98791D}"/>
              </a:ext>
            </a:extLst>
          </p:cNvPr>
          <p:cNvSpPr>
            <a:spLocks noGrp="1"/>
          </p:cNvSpPr>
          <p:nvPr>
            <p:ph type="ftr" sz="quarter" idx="11"/>
          </p:nvPr>
        </p:nvSpPr>
        <p:spPr/>
        <p:txBody>
          <a:bodyPr/>
          <a:lstStyle/>
          <a:p>
            <a:r>
              <a:rPr lang="en-US"/>
              <a:t>sPHENIX Commissioning Task Force Meeting</a:t>
            </a:r>
          </a:p>
        </p:txBody>
      </p:sp>
      <p:sp>
        <p:nvSpPr>
          <p:cNvPr id="6" name="Slide Number Placeholder 5">
            <a:extLst>
              <a:ext uri="{FF2B5EF4-FFF2-40B4-BE49-F238E27FC236}">
                <a16:creationId xmlns:a16="http://schemas.microsoft.com/office/drawing/2014/main" id="{77196D33-DC8F-924B-918B-A8FD8CAB35B2}"/>
              </a:ext>
            </a:extLst>
          </p:cNvPr>
          <p:cNvSpPr>
            <a:spLocks noGrp="1"/>
          </p:cNvSpPr>
          <p:nvPr>
            <p:ph type="sldNum" sz="quarter" idx="12"/>
          </p:nvPr>
        </p:nvSpPr>
        <p:spPr/>
        <p:txBody>
          <a:bodyPr/>
          <a:lstStyle/>
          <a:p>
            <a:fld id="{6831589C-E703-044C-B732-0A5D3C1F72A6}" type="slidenum">
              <a:rPr lang="en-US" smtClean="0"/>
              <a:t>‹#›</a:t>
            </a:fld>
            <a:endParaRPr lang="en-US"/>
          </a:p>
        </p:txBody>
      </p:sp>
    </p:spTree>
    <p:extLst>
      <p:ext uri="{BB962C8B-B14F-4D97-AF65-F5344CB8AC3E}">
        <p14:creationId xmlns:p14="http://schemas.microsoft.com/office/powerpoint/2010/main" val="24239954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A54F54-55B7-294C-B6E3-11A664F791F0}"/>
              </a:ext>
            </a:extLst>
          </p:cNvPr>
          <p:cNvSpPr>
            <a:spLocks noGrp="1"/>
          </p:cNvSpPr>
          <p:nvPr>
            <p:ph type="title"/>
          </p:nvPr>
        </p:nvSpPr>
        <p:spPr>
          <a:xfrm>
            <a:off x="430306" y="365126"/>
            <a:ext cx="9412942" cy="737534"/>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ADDB3CA-6F68-E242-8436-19162CA0E1D3}"/>
              </a:ext>
            </a:extLst>
          </p:cNvPr>
          <p:cNvSpPr>
            <a:spLocks noGrp="1"/>
          </p:cNvSpPr>
          <p:nvPr>
            <p:ph sz="half" idx="1"/>
          </p:nvPr>
        </p:nvSpPr>
        <p:spPr>
          <a:xfrm>
            <a:off x="430306" y="1282047"/>
            <a:ext cx="5589494" cy="4894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BBEA0396-8F4B-6B47-AF36-F28A022DCFC2}"/>
              </a:ext>
            </a:extLst>
          </p:cNvPr>
          <p:cNvSpPr>
            <a:spLocks noGrp="1"/>
          </p:cNvSpPr>
          <p:nvPr>
            <p:ph sz="half" idx="2"/>
          </p:nvPr>
        </p:nvSpPr>
        <p:spPr>
          <a:xfrm>
            <a:off x="6172199" y="1282047"/>
            <a:ext cx="5589493" cy="48949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315D05-192F-4541-AC3C-B6CB20792BF4}"/>
              </a:ext>
            </a:extLst>
          </p:cNvPr>
          <p:cNvSpPr>
            <a:spLocks noGrp="1"/>
          </p:cNvSpPr>
          <p:nvPr>
            <p:ph type="dt" sz="half" idx="10"/>
          </p:nvPr>
        </p:nvSpPr>
        <p:spPr/>
        <p:txBody>
          <a:bodyPr/>
          <a:lstStyle/>
          <a:p>
            <a:r>
              <a:rPr lang="en-US"/>
              <a:t>2022-02-07</a:t>
            </a:r>
          </a:p>
        </p:txBody>
      </p:sp>
      <p:sp>
        <p:nvSpPr>
          <p:cNvPr id="6" name="Footer Placeholder 5">
            <a:extLst>
              <a:ext uri="{FF2B5EF4-FFF2-40B4-BE49-F238E27FC236}">
                <a16:creationId xmlns:a16="http://schemas.microsoft.com/office/drawing/2014/main" id="{DBBE35D0-63FB-4C4C-BE82-3AC888CB6091}"/>
              </a:ext>
            </a:extLst>
          </p:cNvPr>
          <p:cNvSpPr>
            <a:spLocks noGrp="1"/>
          </p:cNvSpPr>
          <p:nvPr>
            <p:ph type="ftr" sz="quarter" idx="11"/>
          </p:nvPr>
        </p:nvSpPr>
        <p:spPr/>
        <p:txBody>
          <a:bodyPr/>
          <a:lstStyle/>
          <a:p>
            <a:r>
              <a:rPr lang="en-US"/>
              <a:t>sPHENIX Commissioning Task Force Meeting</a:t>
            </a:r>
          </a:p>
        </p:txBody>
      </p:sp>
      <p:sp>
        <p:nvSpPr>
          <p:cNvPr id="7" name="Slide Number Placeholder 6">
            <a:extLst>
              <a:ext uri="{FF2B5EF4-FFF2-40B4-BE49-F238E27FC236}">
                <a16:creationId xmlns:a16="http://schemas.microsoft.com/office/drawing/2014/main" id="{301842FC-1ADE-FB47-A4AD-835D53940215}"/>
              </a:ext>
            </a:extLst>
          </p:cNvPr>
          <p:cNvSpPr>
            <a:spLocks noGrp="1"/>
          </p:cNvSpPr>
          <p:nvPr>
            <p:ph type="sldNum" sz="quarter" idx="12"/>
          </p:nvPr>
        </p:nvSpPr>
        <p:spPr/>
        <p:txBody>
          <a:bodyPr/>
          <a:lstStyle/>
          <a:p>
            <a:fld id="{6831589C-E703-044C-B732-0A5D3C1F72A6}" type="slidenum">
              <a:rPr lang="en-US" smtClean="0"/>
              <a:t>‹#›</a:t>
            </a:fld>
            <a:endParaRPr lang="en-US"/>
          </a:p>
        </p:txBody>
      </p:sp>
    </p:spTree>
    <p:extLst>
      <p:ext uri="{BB962C8B-B14F-4D97-AF65-F5344CB8AC3E}">
        <p14:creationId xmlns:p14="http://schemas.microsoft.com/office/powerpoint/2010/main" val="17798511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20C5A-85D1-8A4F-A607-D5077E82D9A5}"/>
              </a:ext>
            </a:extLst>
          </p:cNvPr>
          <p:cNvSpPr>
            <a:spLocks noGrp="1"/>
          </p:cNvSpPr>
          <p:nvPr>
            <p:ph type="title"/>
          </p:nvPr>
        </p:nvSpPr>
        <p:spPr>
          <a:xfrm>
            <a:off x="430306" y="365125"/>
            <a:ext cx="10925082" cy="1325563"/>
          </a:xfrm>
        </p:spPr>
        <p:txBody>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13218FF7-49CB-C847-ADBA-C5B9A9391F74}"/>
              </a:ext>
            </a:extLst>
          </p:cNvPr>
          <p:cNvSpPr>
            <a:spLocks noGrp="1"/>
          </p:cNvSpPr>
          <p:nvPr>
            <p:ph type="body" idx="1"/>
          </p:nvPr>
        </p:nvSpPr>
        <p:spPr>
          <a:xfrm>
            <a:off x="430306" y="1681163"/>
            <a:ext cx="556726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C9DBC3-C8E7-3B43-9425-8BE5E8FD172B}"/>
              </a:ext>
            </a:extLst>
          </p:cNvPr>
          <p:cNvSpPr>
            <a:spLocks noGrp="1"/>
          </p:cNvSpPr>
          <p:nvPr>
            <p:ph sz="half" idx="2"/>
          </p:nvPr>
        </p:nvSpPr>
        <p:spPr>
          <a:xfrm>
            <a:off x="430306" y="2505075"/>
            <a:ext cx="5567269"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9106D7-EBDA-324D-9BF1-3E9F842664BF}"/>
              </a:ext>
            </a:extLst>
          </p:cNvPr>
          <p:cNvSpPr>
            <a:spLocks noGrp="1"/>
          </p:cNvSpPr>
          <p:nvPr>
            <p:ph type="body" sz="quarter" idx="3"/>
          </p:nvPr>
        </p:nvSpPr>
        <p:spPr>
          <a:xfrm>
            <a:off x="6172200" y="1681163"/>
            <a:ext cx="549984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ED8A88-747C-0D43-81B7-A5C44B44762E}"/>
              </a:ext>
            </a:extLst>
          </p:cNvPr>
          <p:cNvSpPr>
            <a:spLocks noGrp="1"/>
          </p:cNvSpPr>
          <p:nvPr>
            <p:ph sz="quarter" idx="4"/>
          </p:nvPr>
        </p:nvSpPr>
        <p:spPr>
          <a:xfrm>
            <a:off x="6172199" y="2505075"/>
            <a:ext cx="549984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4B7C88C-2DBF-AE45-BA94-BA2174734B8F}"/>
              </a:ext>
            </a:extLst>
          </p:cNvPr>
          <p:cNvSpPr>
            <a:spLocks noGrp="1"/>
          </p:cNvSpPr>
          <p:nvPr>
            <p:ph type="dt" sz="half" idx="10"/>
          </p:nvPr>
        </p:nvSpPr>
        <p:spPr/>
        <p:txBody>
          <a:bodyPr/>
          <a:lstStyle/>
          <a:p>
            <a:r>
              <a:rPr lang="en-US"/>
              <a:t>2022-02-07</a:t>
            </a:r>
          </a:p>
        </p:txBody>
      </p:sp>
      <p:sp>
        <p:nvSpPr>
          <p:cNvPr id="8" name="Footer Placeholder 7">
            <a:extLst>
              <a:ext uri="{FF2B5EF4-FFF2-40B4-BE49-F238E27FC236}">
                <a16:creationId xmlns:a16="http://schemas.microsoft.com/office/drawing/2014/main" id="{5F3BDE75-DB80-1840-B208-2C740A887223}"/>
              </a:ext>
            </a:extLst>
          </p:cNvPr>
          <p:cNvSpPr>
            <a:spLocks noGrp="1"/>
          </p:cNvSpPr>
          <p:nvPr>
            <p:ph type="ftr" sz="quarter" idx="11"/>
          </p:nvPr>
        </p:nvSpPr>
        <p:spPr/>
        <p:txBody>
          <a:bodyPr/>
          <a:lstStyle/>
          <a:p>
            <a:r>
              <a:rPr lang="en-US"/>
              <a:t>sPHENIX Commissioning Task Force Meeting</a:t>
            </a:r>
          </a:p>
        </p:txBody>
      </p:sp>
      <p:sp>
        <p:nvSpPr>
          <p:cNvPr id="9" name="Slide Number Placeholder 8">
            <a:extLst>
              <a:ext uri="{FF2B5EF4-FFF2-40B4-BE49-F238E27FC236}">
                <a16:creationId xmlns:a16="http://schemas.microsoft.com/office/drawing/2014/main" id="{92F878A0-8742-C949-AAD0-E9A44FE6FEB5}"/>
              </a:ext>
            </a:extLst>
          </p:cNvPr>
          <p:cNvSpPr>
            <a:spLocks noGrp="1"/>
          </p:cNvSpPr>
          <p:nvPr>
            <p:ph type="sldNum" sz="quarter" idx="12"/>
          </p:nvPr>
        </p:nvSpPr>
        <p:spPr/>
        <p:txBody>
          <a:bodyPr/>
          <a:lstStyle/>
          <a:p>
            <a:fld id="{6831589C-E703-044C-B732-0A5D3C1F72A6}" type="slidenum">
              <a:rPr lang="en-US" smtClean="0"/>
              <a:t>‹#›</a:t>
            </a:fld>
            <a:endParaRPr lang="en-US"/>
          </a:p>
        </p:txBody>
      </p:sp>
    </p:spTree>
    <p:extLst>
      <p:ext uri="{BB962C8B-B14F-4D97-AF65-F5344CB8AC3E}">
        <p14:creationId xmlns:p14="http://schemas.microsoft.com/office/powerpoint/2010/main" val="2880279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8EBFBF-2BED-2A49-8C0C-BD19A2B4C79A}"/>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FC2E446E-B409-684E-AC9E-B439AB8A1DCB}"/>
              </a:ext>
            </a:extLst>
          </p:cNvPr>
          <p:cNvSpPr>
            <a:spLocks noGrp="1"/>
          </p:cNvSpPr>
          <p:nvPr>
            <p:ph type="dt" sz="half" idx="10"/>
          </p:nvPr>
        </p:nvSpPr>
        <p:spPr/>
        <p:txBody>
          <a:bodyPr/>
          <a:lstStyle/>
          <a:p>
            <a:r>
              <a:rPr lang="en-US"/>
              <a:t>2022-02-07</a:t>
            </a:r>
          </a:p>
        </p:txBody>
      </p:sp>
      <p:sp>
        <p:nvSpPr>
          <p:cNvPr id="4" name="Footer Placeholder 3">
            <a:extLst>
              <a:ext uri="{FF2B5EF4-FFF2-40B4-BE49-F238E27FC236}">
                <a16:creationId xmlns:a16="http://schemas.microsoft.com/office/drawing/2014/main" id="{EDA3C54B-6AA3-FD44-A003-89DF99A4CDCB}"/>
              </a:ext>
            </a:extLst>
          </p:cNvPr>
          <p:cNvSpPr>
            <a:spLocks noGrp="1"/>
          </p:cNvSpPr>
          <p:nvPr>
            <p:ph type="ftr" sz="quarter" idx="11"/>
          </p:nvPr>
        </p:nvSpPr>
        <p:spPr/>
        <p:txBody>
          <a:bodyPr/>
          <a:lstStyle/>
          <a:p>
            <a:r>
              <a:rPr lang="en-US"/>
              <a:t>sPHENIX Commissioning Task Force Meeting</a:t>
            </a:r>
          </a:p>
        </p:txBody>
      </p:sp>
      <p:sp>
        <p:nvSpPr>
          <p:cNvPr id="5" name="Slide Number Placeholder 4">
            <a:extLst>
              <a:ext uri="{FF2B5EF4-FFF2-40B4-BE49-F238E27FC236}">
                <a16:creationId xmlns:a16="http://schemas.microsoft.com/office/drawing/2014/main" id="{C211DF9A-79DE-3648-8492-ADB5CF701608}"/>
              </a:ext>
            </a:extLst>
          </p:cNvPr>
          <p:cNvSpPr>
            <a:spLocks noGrp="1"/>
          </p:cNvSpPr>
          <p:nvPr>
            <p:ph type="sldNum" sz="quarter" idx="12"/>
          </p:nvPr>
        </p:nvSpPr>
        <p:spPr/>
        <p:txBody>
          <a:bodyPr/>
          <a:lstStyle/>
          <a:p>
            <a:fld id="{6831589C-E703-044C-B732-0A5D3C1F72A6}" type="slidenum">
              <a:rPr lang="en-US" smtClean="0"/>
              <a:t>‹#›</a:t>
            </a:fld>
            <a:endParaRPr lang="en-US"/>
          </a:p>
        </p:txBody>
      </p:sp>
    </p:spTree>
    <p:extLst>
      <p:ext uri="{BB962C8B-B14F-4D97-AF65-F5344CB8AC3E}">
        <p14:creationId xmlns:p14="http://schemas.microsoft.com/office/powerpoint/2010/main" val="3261954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1FEAD1A-717E-094F-9F32-EBAD65A7958C}"/>
              </a:ext>
            </a:extLst>
          </p:cNvPr>
          <p:cNvSpPr>
            <a:spLocks noGrp="1"/>
          </p:cNvSpPr>
          <p:nvPr>
            <p:ph type="dt" sz="half" idx="10"/>
          </p:nvPr>
        </p:nvSpPr>
        <p:spPr/>
        <p:txBody>
          <a:bodyPr/>
          <a:lstStyle/>
          <a:p>
            <a:r>
              <a:rPr lang="en-US"/>
              <a:t>2022-02-07</a:t>
            </a:r>
          </a:p>
        </p:txBody>
      </p:sp>
      <p:sp>
        <p:nvSpPr>
          <p:cNvPr id="3" name="Footer Placeholder 2">
            <a:extLst>
              <a:ext uri="{FF2B5EF4-FFF2-40B4-BE49-F238E27FC236}">
                <a16:creationId xmlns:a16="http://schemas.microsoft.com/office/drawing/2014/main" id="{8B6BF304-5D0A-4042-8718-6CF8C2D22DE5}"/>
              </a:ext>
            </a:extLst>
          </p:cNvPr>
          <p:cNvSpPr>
            <a:spLocks noGrp="1"/>
          </p:cNvSpPr>
          <p:nvPr>
            <p:ph type="ftr" sz="quarter" idx="11"/>
          </p:nvPr>
        </p:nvSpPr>
        <p:spPr/>
        <p:txBody>
          <a:bodyPr/>
          <a:lstStyle/>
          <a:p>
            <a:r>
              <a:rPr lang="en-US"/>
              <a:t>sPHENIX Commissioning Task Force Meeting</a:t>
            </a:r>
          </a:p>
        </p:txBody>
      </p:sp>
      <p:sp>
        <p:nvSpPr>
          <p:cNvPr id="4" name="Slide Number Placeholder 3">
            <a:extLst>
              <a:ext uri="{FF2B5EF4-FFF2-40B4-BE49-F238E27FC236}">
                <a16:creationId xmlns:a16="http://schemas.microsoft.com/office/drawing/2014/main" id="{CF95DAF2-304F-8544-85B5-F7DEC4500D3D}"/>
              </a:ext>
            </a:extLst>
          </p:cNvPr>
          <p:cNvSpPr>
            <a:spLocks noGrp="1"/>
          </p:cNvSpPr>
          <p:nvPr>
            <p:ph type="sldNum" sz="quarter" idx="12"/>
          </p:nvPr>
        </p:nvSpPr>
        <p:spPr/>
        <p:txBody>
          <a:bodyPr/>
          <a:lstStyle/>
          <a:p>
            <a:fld id="{6831589C-E703-044C-B732-0A5D3C1F72A6}" type="slidenum">
              <a:rPr lang="en-US" smtClean="0"/>
              <a:t>‹#›</a:t>
            </a:fld>
            <a:endParaRPr lang="en-US"/>
          </a:p>
        </p:txBody>
      </p:sp>
    </p:spTree>
    <p:extLst>
      <p:ext uri="{BB962C8B-B14F-4D97-AF65-F5344CB8AC3E}">
        <p14:creationId xmlns:p14="http://schemas.microsoft.com/office/powerpoint/2010/main" val="3886636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7417C-F1A7-2E43-9337-03358803C56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F0DF013-858D-E545-B731-1FDDE26D158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1740023-EEBE-AE4E-AC64-B1609D4F8B6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39AF210-AD7C-714F-9B36-77273E520EDD}"/>
              </a:ext>
            </a:extLst>
          </p:cNvPr>
          <p:cNvSpPr>
            <a:spLocks noGrp="1"/>
          </p:cNvSpPr>
          <p:nvPr>
            <p:ph type="dt" sz="half" idx="10"/>
          </p:nvPr>
        </p:nvSpPr>
        <p:spPr/>
        <p:txBody>
          <a:bodyPr/>
          <a:lstStyle/>
          <a:p>
            <a:r>
              <a:rPr lang="en-US"/>
              <a:t>2022-02-07</a:t>
            </a:r>
          </a:p>
        </p:txBody>
      </p:sp>
      <p:sp>
        <p:nvSpPr>
          <p:cNvPr id="6" name="Footer Placeholder 5">
            <a:extLst>
              <a:ext uri="{FF2B5EF4-FFF2-40B4-BE49-F238E27FC236}">
                <a16:creationId xmlns:a16="http://schemas.microsoft.com/office/drawing/2014/main" id="{9E0CD6B3-1757-0843-9BDF-2D376472D498}"/>
              </a:ext>
            </a:extLst>
          </p:cNvPr>
          <p:cNvSpPr>
            <a:spLocks noGrp="1"/>
          </p:cNvSpPr>
          <p:nvPr>
            <p:ph type="ftr" sz="quarter" idx="11"/>
          </p:nvPr>
        </p:nvSpPr>
        <p:spPr/>
        <p:txBody>
          <a:bodyPr/>
          <a:lstStyle/>
          <a:p>
            <a:r>
              <a:rPr lang="en-US"/>
              <a:t>sPHENIX Commissioning Task Force Meeting</a:t>
            </a:r>
          </a:p>
        </p:txBody>
      </p:sp>
      <p:sp>
        <p:nvSpPr>
          <p:cNvPr id="7" name="Slide Number Placeholder 6">
            <a:extLst>
              <a:ext uri="{FF2B5EF4-FFF2-40B4-BE49-F238E27FC236}">
                <a16:creationId xmlns:a16="http://schemas.microsoft.com/office/drawing/2014/main" id="{4C0E894B-39AF-A041-A614-290035CDC1C1}"/>
              </a:ext>
            </a:extLst>
          </p:cNvPr>
          <p:cNvSpPr>
            <a:spLocks noGrp="1"/>
          </p:cNvSpPr>
          <p:nvPr>
            <p:ph type="sldNum" sz="quarter" idx="12"/>
          </p:nvPr>
        </p:nvSpPr>
        <p:spPr/>
        <p:txBody>
          <a:bodyPr/>
          <a:lstStyle/>
          <a:p>
            <a:fld id="{6831589C-E703-044C-B732-0A5D3C1F72A6}" type="slidenum">
              <a:rPr lang="en-US" smtClean="0"/>
              <a:t>‹#›</a:t>
            </a:fld>
            <a:endParaRPr lang="en-US"/>
          </a:p>
        </p:txBody>
      </p:sp>
    </p:spTree>
    <p:extLst>
      <p:ext uri="{BB962C8B-B14F-4D97-AF65-F5344CB8AC3E}">
        <p14:creationId xmlns:p14="http://schemas.microsoft.com/office/powerpoint/2010/main" val="19598037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FFDE0-DF0E-704F-98AD-3376ADC4036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34ED696-D847-884D-97E4-C1ABBECC701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EF54F1-CFF6-0A4E-B7E8-74974EBF7E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B82F54-E1B4-0A4A-B496-115F87465205}"/>
              </a:ext>
            </a:extLst>
          </p:cNvPr>
          <p:cNvSpPr>
            <a:spLocks noGrp="1"/>
          </p:cNvSpPr>
          <p:nvPr>
            <p:ph type="dt" sz="half" idx="10"/>
          </p:nvPr>
        </p:nvSpPr>
        <p:spPr/>
        <p:txBody>
          <a:bodyPr/>
          <a:lstStyle/>
          <a:p>
            <a:r>
              <a:rPr lang="en-US"/>
              <a:t>2022-02-07</a:t>
            </a:r>
          </a:p>
        </p:txBody>
      </p:sp>
      <p:sp>
        <p:nvSpPr>
          <p:cNvPr id="6" name="Footer Placeholder 5">
            <a:extLst>
              <a:ext uri="{FF2B5EF4-FFF2-40B4-BE49-F238E27FC236}">
                <a16:creationId xmlns:a16="http://schemas.microsoft.com/office/drawing/2014/main" id="{F735E44A-1D29-5C46-8E06-EF5F7265B2A2}"/>
              </a:ext>
            </a:extLst>
          </p:cNvPr>
          <p:cNvSpPr>
            <a:spLocks noGrp="1"/>
          </p:cNvSpPr>
          <p:nvPr>
            <p:ph type="ftr" sz="quarter" idx="11"/>
          </p:nvPr>
        </p:nvSpPr>
        <p:spPr/>
        <p:txBody>
          <a:bodyPr/>
          <a:lstStyle/>
          <a:p>
            <a:r>
              <a:rPr lang="en-US"/>
              <a:t>sPHENIX Commissioning Task Force Meeting</a:t>
            </a:r>
          </a:p>
        </p:txBody>
      </p:sp>
      <p:sp>
        <p:nvSpPr>
          <p:cNvPr id="7" name="Slide Number Placeholder 6">
            <a:extLst>
              <a:ext uri="{FF2B5EF4-FFF2-40B4-BE49-F238E27FC236}">
                <a16:creationId xmlns:a16="http://schemas.microsoft.com/office/drawing/2014/main" id="{99A4677A-34D8-E541-B840-C22AA1BF6FFE}"/>
              </a:ext>
            </a:extLst>
          </p:cNvPr>
          <p:cNvSpPr>
            <a:spLocks noGrp="1"/>
          </p:cNvSpPr>
          <p:nvPr>
            <p:ph type="sldNum" sz="quarter" idx="12"/>
          </p:nvPr>
        </p:nvSpPr>
        <p:spPr/>
        <p:txBody>
          <a:bodyPr/>
          <a:lstStyle/>
          <a:p>
            <a:fld id="{6831589C-E703-044C-B732-0A5D3C1F72A6}" type="slidenum">
              <a:rPr lang="en-US" smtClean="0"/>
              <a:t>‹#›</a:t>
            </a:fld>
            <a:endParaRPr lang="en-US"/>
          </a:p>
        </p:txBody>
      </p:sp>
    </p:spTree>
    <p:extLst>
      <p:ext uri="{BB962C8B-B14F-4D97-AF65-F5344CB8AC3E}">
        <p14:creationId xmlns:p14="http://schemas.microsoft.com/office/powerpoint/2010/main" val="14312384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0F1A4D-20F9-7A43-9B53-47F06EF10FD1}"/>
              </a:ext>
            </a:extLst>
          </p:cNvPr>
          <p:cNvSpPr>
            <a:spLocks noGrp="1"/>
          </p:cNvSpPr>
          <p:nvPr>
            <p:ph type="title"/>
          </p:nvPr>
        </p:nvSpPr>
        <p:spPr>
          <a:xfrm>
            <a:off x="430306" y="365126"/>
            <a:ext cx="9412942" cy="7375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25CAAB1-648C-574C-BF78-D55536ABB23D}"/>
              </a:ext>
            </a:extLst>
          </p:cNvPr>
          <p:cNvSpPr>
            <a:spLocks noGrp="1"/>
          </p:cNvSpPr>
          <p:nvPr>
            <p:ph type="body" idx="1"/>
          </p:nvPr>
        </p:nvSpPr>
        <p:spPr>
          <a:xfrm>
            <a:off x="430305" y="1350847"/>
            <a:ext cx="11295529" cy="47810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EFA87AD-930E-D34B-9157-2D863E59E89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Light" panose="020B0403020202020204" pitchFamily="34" charset="0"/>
              </a:defRPr>
            </a:lvl1pPr>
          </a:lstStyle>
          <a:p>
            <a:r>
              <a:rPr lang="en-US"/>
              <a:t>2022-02-07</a:t>
            </a:r>
            <a:endParaRPr lang="en-US" dirty="0"/>
          </a:p>
        </p:txBody>
      </p:sp>
      <p:sp>
        <p:nvSpPr>
          <p:cNvPr id="5" name="Footer Placeholder 4">
            <a:extLst>
              <a:ext uri="{FF2B5EF4-FFF2-40B4-BE49-F238E27FC236}">
                <a16:creationId xmlns:a16="http://schemas.microsoft.com/office/drawing/2014/main" id="{54A17274-B382-2640-BA6B-575730F39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Helvetica Light" panose="020B0403020202020204" pitchFamily="34" charset="0"/>
              </a:defRPr>
            </a:lvl1pPr>
          </a:lstStyle>
          <a:p>
            <a:r>
              <a:rPr lang="en-US"/>
              <a:t>sPHENIX Commissioning Task Force Meeting</a:t>
            </a:r>
            <a:endParaRPr lang="en-US" dirty="0"/>
          </a:p>
        </p:txBody>
      </p:sp>
      <p:sp>
        <p:nvSpPr>
          <p:cNvPr id="6" name="Slide Number Placeholder 5">
            <a:extLst>
              <a:ext uri="{FF2B5EF4-FFF2-40B4-BE49-F238E27FC236}">
                <a16:creationId xmlns:a16="http://schemas.microsoft.com/office/drawing/2014/main" id="{AF0ED179-4D0D-8447-92B3-288E161B10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Helvetica Light" panose="020B0403020202020204" pitchFamily="34" charset="0"/>
              </a:defRPr>
            </a:lvl1pPr>
          </a:lstStyle>
          <a:p>
            <a:fld id="{6831589C-E703-044C-B732-0A5D3C1F72A6}" type="slidenum">
              <a:rPr lang="en-US" smtClean="0"/>
              <a:pPr/>
              <a:t>‹#›</a:t>
            </a:fld>
            <a:endParaRPr lang="en-US" dirty="0"/>
          </a:p>
        </p:txBody>
      </p:sp>
      <p:pic>
        <p:nvPicPr>
          <p:cNvPr id="10" name="Picture 9">
            <a:extLst>
              <a:ext uri="{FF2B5EF4-FFF2-40B4-BE49-F238E27FC236}">
                <a16:creationId xmlns:a16="http://schemas.microsoft.com/office/drawing/2014/main" id="{E65BCF36-1F1A-CB41-BBBF-7B266938AAA1}"/>
              </a:ext>
            </a:extLst>
          </p:cNvPr>
          <p:cNvPicPr>
            <a:picLocks noChangeAspect="1"/>
          </p:cNvPicPr>
          <p:nvPr userDrawn="1"/>
        </p:nvPicPr>
        <p:blipFill>
          <a:blip r:embed="rId13"/>
          <a:stretch>
            <a:fillRect/>
          </a:stretch>
        </p:blipFill>
        <p:spPr>
          <a:xfrm>
            <a:off x="9982200" y="187793"/>
            <a:ext cx="2095500" cy="1092200"/>
          </a:xfrm>
          <a:prstGeom prst="rect">
            <a:avLst/>
          </a:prstGeom>
        </p:spPr>
      </p:pic>
    </p:spTree>
    <p:extLst>
      <p:ext uri="{BB962C8B-B14F-4D97-AF65-F5344CB8AC3E}">
        <p14:creationId xmlns:p14="http://schemas.microsoft.com/office/powerpoint/2010/main" val="49276864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3200" b="0" i="0" kern="1200">
          <a:solidFill>
            <a:schemeClr val="tx1"/>
          </a:solidFill>
          <a:latin typeface="Helvetica"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b="0" i="0" kern="1200">
          <a:solidFill>
            <a:schemeClr val="tx1"/>
          </a:solidFill>
          <a:latin typeface="Helvetica Light" panose="020B0403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elvetica Light" panose="020B0403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elvetica Light" panose="020B0403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Helvetica Light" panose="020B0403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Helvetica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hyperlink" Target="https://nica.jinr.ru/projects/mpd.php"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s://www.metrolab.com/products/magvector-mv2/" TargetMode="Externa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hyperlink" Target="https://ep-dep-dt.web.cern.ch/b-field-mapping-magnet-support"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maginst.com/"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hyperlink" Target="https://github.com/haggerty/sphenixoperamaps"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FB436-D704-A54B-86A5-DE5F4727A8F3}"/>
              </a:ext>
            </a:extLst>
          </p:cNvPr>
          <p:cNvSpPr>
            <a:spLocks noGrp="1"/>
          </p:cNvSpPr>
          <p:nvPr>
            <p:ph type="ctrTitle"/>
          </p:nvPr>
        </p:nvSpPr>
        <p:spPr/>
        <p:txBody>
          <a:bodyPr/>
          <a:lstStyle/>
          <a:p>
            <a:r>
              <a:rPr lang="en-US" dirty="0"/>
              <a:t>Magnet Mapping</a:t>
            </a:r>
          </a:p>
        </p:txBody>
      </p:sp>
      <p:sp>
        <p:nvSpPr>
          <p:cNvPr id="3" name="Subtitle 2">
            <a:extLst>
              <a:ext uri="{FF2B5EF4-FFF2-40B4-BE49-F238E27FC236}">
                <a16:creationId xmlns:a16="http://schemas.microsoft.com/office/drawing/2014/main" id="{12B34104-7365-9C40-B4C8-6FDBEF4B5CA2}"/>
              </a:ext>
            </a:extLst>
          </p:cNvPr>
          <p:cNvSpPr>
            <a:spLocks noGrp="1"/>
          </p:cNvSpPr>
          <p:nvPr>
            <p:ph type="subTitle" idx="1"/>
          </p:nvPr>
        </p:nvSpPr>
        <p:spPr/>
        <p:txBody>
          <a:bodyPr/>
          <a:lstStyle/>
          <a:p>
            <a:r>
              <a:rPr lang="en-US" dirty="0"/>
              <a:t>John Haggerty</a:t>
            </a:r>
          </a:p>
        </p:txBody>
      </p:sp>
      <p:sp>
        <p:nvSpPr>
          <p:cNvPr id="4" name="Date Placeholder 3">
            <a:extLst>
              <a:ext uri="{FF2B5EF4-FFF2-40B4-BE49-F238E27FC236}">
                <a16:creationId xmlns:a16="http://schemas.microsoft.com/office/drawing/2014/main" id="{34A671A7-DFBA-1045-81FF-BB603B3D0213}"/>
              </a:ext>
            </a:extLst>
          </p:cNvPr>
          <p:cNvSpPr>
            <a:spLocks noGrp="1"/>
          </p:cNvSpPr>
          <p:nvPr>
            <p:ph type="dt" sz="half" idx="10"/>
          </p:nvPr>
        </p:nvSpPr>
        <p:spPr/>
        <p:txBody>
          <a:bodyPr/>
          <a:lstStyle/>
          <a:p>
            <a:r>
              <a:rPr lang="en-US"/>
              <a:t>2022-02-07</a:t>
            </a:r>
          </a:p>
        </p:txBody>
      </p:sp>
      <p:sp>
        <p:nvSpPr>
          <p:cNvPr id="5" name="Footer Placeholder 4">
            <a:extLst>
              <a:ext uri="{FF2B5EF4-FFF2-40B4-BE49-F238E27FC236}">
                <a16:creationId xmlns:a16="http://schemas.microsoft.com/office/drawing/2014/main" id="{F7D09459-37DC-CB4A-AA6A-9326AD0C6B5A}"/>
              </a:ext>
            </a:extLst>
          </p:cNvPr>
          <p:cNvSpPr>
            <a:spLocks noGrp="1"/>
          </p:cNvSpPr>
          <p:nvPr>
            <p:ph type="ftr" sz="quarter" idx="11"/>
          </p:nvPr>
        </p:nvSpPr>
        <p:spPr/>
        <p:txBody>
          <a:bodyPr/>
          <a:lstStyle/>
          <a:p>
            <a:r>
              <a:rPr lang="en-US"/>
              <a:t>sPHENIX Commissioning Task Force Meeting</a:t>
            </a:r>
            <a:endParaRPr lang="en-US" dirty="0"/>
          </a:p>
        </p:txBody>
      </p:sp>
      <p:sp>
        <p:nvSpPr>
          <p:cNvPr id="6" name="Slide Number Placeholder 5">
            <a:extLst>
              <a:ext uri="{FF2B5EF4-FFF2-40B4-BE49-F238E27FC236}">
                <a16:creationId xmlns:a16="http://schemas.microsoft.com/office/drawing/2014/main" id="{3CD56F7B-DA15-DE4A-BCD1-525DA4271753}"/>
              </a:ext>
            </a:extLst>
          </p:cNvPr>
          <p:cNvSpPr>
            <a:spLocks noGrp="1"/>
          </p:cNvSpPr>
          <p:nvPr>
            <p:ph type="sldNum" sz="quarter" idx="12"/>
          </p:nvPr>
        </p:nvSpPr>
        <p:spPr/>
        <p:txBody>
          <a:bodyPr/>
          <a:lstStyle/>
          <a:p>
            <a:fld id="{6831589C-E703-044C-B732-0A5D3C1F72A6}" type="slidenum">
              <a:rPr lang="en-US" smtClean="0"/>
              <a:t>1</a:t>
            </a:fld>
            <a:endParaRPr lang="en-US"/>
          </a:p>
        </p:txBody>
      </p:sp>
    </p:spTree>
    <p:extLst>
      <p:ext uri="{BB962C8B-B14F-4D97-AF65-F5344CB8AC3E}">
        <p14:creationId xmlns:p14="http://schemas.microsoft.com/office/powerpoint/2010/main" val="14544763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746464-12A2-2248-A669-7EAE362DABE7}"/>
              </a:ext>
            </a:extLst>
          </p:cNvPr>
          <p:cNvSpPr>
            <a:spLocks noGrp="1"/>
          </p:cNvSpPr>
          <p:nvPr>
            <p:ph type="dt" sz="half" idx="10"/>
          </p:nvPr>
        </p:nvSpPr>
        <p:spPr/>
        <p:txBody>
          <a:bodyPr/>
          <a:lstStyle/>
          <a:p>
            <a:r>
              <a:rPr lang="en-US"/>
              <a:t>2022-02-07</a:t>
            </a:r>
          </a:p>
        </p:txBody>
      </p:sp>
      <p:sp>
        <p:nvSpPr>
          <p:cNvPr id="3" name="Footer Placeholder 2">
            <a:extLst>
              <a:ext uri="{FF2B5EF4-FFF2-40B4-BE49-F238E27FC236}">
                <a16:creationId xmlns:a16="http://schemas.microsoft.com/office/drawing/2014/main" id="{2A253392-220D-E841-8974-6BD5735333DF}"/>
              </a:ext>
            </a:extLst>
          </p:cNvPr>
          <p:cNvSpPr>
            <a:spLocks noGrp="1"/>
          </p:cNvSpPr>
          <p:nvPr>
            <p:ph type="ftr" sz="quarter" idx="11"/>
          </p:nvPr>
        </p:nvSpPr>
        <p:spPr/>
        <p:txBody>
          <a:bodyPr/>
          <a:lstStyle/>
          <a:p>
            <a:r>
              <a:rPr lang="en-US"/>
              <a:t>sPHENIX Commissioning Task Force Meeting</a:t>
            </a:r>
          </a:p>
        </p:txBody>
      </p:sp>
      <p:sp>
        <p:nvSpPr>
          <p:cNvPr id="4" name="Slide Number Placeholder 3">
            <a:extLst>
              <a:ext uri="{FF2B5EF4-FFF2-40B4-BE49-F238E27FC236}">
                <a16:creationId xmlns:a16="http://schemas.microsoft.com/office/drawing/2014/main" id="{EB97B9ED-BC2A-544D-B3F8-B594351A786A}"/>
              </a:ext>
            </a:extLst>
          </p:cNvPr>
          <p:cNvSpPr>
            <a:spLocks noGrp="1"/>
          </p:cNvSpPr>
          <p:nvPr>
            <p:ph type="sldNum" sz="quarter" idx="12"/>
          </p:nvPr>
        </p:nvSpPr>
        <p:spPr/>
        <p:txBody>
          <a:bodyPr/>
          <a:lstStyle/>
          <a:p>
            <a:fld id="{6831589C-E703-044C-B732-0A5D3C1F72A6}" type="slidenum">
              <a:rPr lang="en-US" smtClean="0"/>
              <a:t>10</a:t>
            </a:fld>
            <a:endParaRPr lang="en-US"/>
          </a:p>
        </p:txBody>
      </p:sp>
      <p:grpSp>
        <p:nvGrpSpPr>
          <p:cNvPr id="5" name="Group 4">
            <a:extLst>
              <a:ext uri="{FF2B5EF4-FFF2-40B4-BE49-F238E27FC236}">
                <a16:creationId xmlns:a16="http://schemas.microsoft.com/office/drawing/2014/main" id="{532C36BC-86BB-7246-B46F-1850C8656A86}"/>
              </a:ext>
            </a:extLst>
          </p:cNvPr>
          <p:cNvGrpSpPr>
            <a:grpSpLocks noChangeAspect="1"/>
          </p:cNvGrpSpPr>
          <p:nvPr/>
        </p:nvGrpSpPr>
        <p:grpSpPr>
          <a:xfrm>
            <a:off x="3341183" y="493102"/>
            <a:ext cx="5509634" cy="5486400"/>
            <a:chOff x="361436" y="823044"/>
            <a:chExt cx="3994400" cy="3977556"/>
          </a:xfrm>
        </p:grpSpPr>
        <p:pic>
          <p:nvPicPr>
            <p:cNvPr id="6" name="Picture 5">
              <a:extLst>
                <a:ext uri="{FF2B5EF4-FFF2-40B4-BE49-F238E27FC236}">
                  <a16:creationId xmlns:a16="http://schemas.microsoft.com/office/drawing/2014/main" id="{F2CEC043-BBFD-8848-A0DF-2BFEF6384570}"/>
                </a:ext>
              </a:extLst>
            </p:cNvPr>
            <p:cNvPicPr>
              <a:picLocks noChangeAspect="1"/>
            </p:cNvPicPr>
            <p:nvPr/>
          </p:nvPicPr>
          <p:blipFill>
            <a:blip r:embed="rId2"/>
            <a:stretch>
              <a:fillRect/>
            </a:stretch>
          </p:blipFill>
          <p:spPr>
            <a:xfrm>
              <a:off x="361436" y="823044"/>
              <a:ext cx="3994400" cy="3977556"/>
            </a:xfrm>
            <a:prstGeom prst="rect">
              <a:avLst/>
            </a:prstGeom>
          </p:spPr>
        </p:pic>
        <p:sp>
          <p:nvSpPr>
            <p:cNvPr id="7" name="Oval 6">
              <a:extLst>
                <a:ext uri="{FF2B5EF4-FFF2-40B4-BE49-F238E27FC236}">
                  <a16:creationId xmlns:a16="http://schemas.microsoft.com/office/drawing/2014/main" id="{23C5DE88-EEA2-D548-B5AB-8771701EEBB1}"/>
                </a:ext>
              </a:extLst>
            </p:cNvPr>
            <p:cNvSpPr/>
            <p:nvPr/>
          </p:nvSpPr>
          <p:spPr>
            <a:xfrm>
              <a:off x="1412875" y="1731062"/>
              <a:ext cx="1888352" cy="1888352"/>
            </a:xfrm>
            <a:prstGeom prst="ellipse">
              <a:avLst/>
            </a:prstGeom>
            <a:noFill/>
            <a:ln w="12700">
              <a:solidFill>
                <a:srgbClr val="FF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153F5550-90CB-2447-A15C-9B7EFF95E66C}"/>
                </a:ext>
              </a:extLst>
            </p:cNvPr>
            <p:cNvSpPr txBox="1"/>
            <p:nvPr/>
          </p:nvSpPr>
          <p:spPr>
            <a:xfrm rot="826166">
              <a:off x="1424574" y="2371726"/>
              <a:ext cx="970137" cy="215444"/>
            </a:xfrm>
            <a:prstGeom prst="rect">
              <a:avLst/>
            </a:prstGeom>
            <a:noFill/>
          </p:spPr>
          <p:txBody>
            <a:bodyPr wrap="none" rtlCol="0">
              <a:spAutoFit/>
            </a:bodyPr>
            <a:lstStyle/>
            <a:p>
              <a:r>
                <a:rPr lang="en-US" sz="800" b="1" i="1" dirty="0"/>
                <a:t>70.1” (1781.6 mm)</a:t>
              </a:r>
            </a:p>
          </p:txBody>
        </p:sp>
      </p:grpSp>
      <p:sp>
        <p:nvSpPr>
          <p:cNvPr id="9" name="TextBox 8">
            <a:extLst>
              <a:ext uri="{FF2B5EF4-FFF2-40B4-BE49-F238E27FC236}">
                <a16:creationId xmlns:a16="http://schemas.microsoft.com/office/drawing/2014/main" id="{933FDBE5-5B77-6E4F-8BF5-3F41AD0A9A41}"/>
              </a:ext>
            </a:extLst>
          </p:cNvPr>
          <p:cNvSpPr txBox="1"/>
          <p:nvPr/>
        </p:nvSpPr>
        <p:spPr>
          <a:xfrm>
            <a:off x="9341708" y="5548184"/>
            <a:ext cx="1199174" cy="369332"/>
          </a:xfrm>
          <a:prstGeom prst="rect">
            <a:avLst/>
          </a:prstGeom>
          <a:noFill/>
        </p:spPr>
        <p:txBody>
          <a:bodyPr wrap="none" rtlCol="0">
            <a:spAutoFit/>
          </a:bodyPr>
          <a:lstStyle/>
          <a:p>
            <a:r>
              <a:rPr lang="en-US" dirty="0"/>
              <a:t>Russ Feder</a:t>
            </a:r>
          </a:p>
        </p:txBody>
      </p:sp>
    </p:spTree>
    <p:extLst>
      <p:ext uri="{BB962C8B-B14F-4D97-AF65-F5344CB8AC3E}">
        <p14:creationId xmlns:p14="http://schemas.microsoft.com/office/powerpoint/2010/main" val="3539532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7E67BF-3A90-3146-926A-59CC7793CE63}"/>
              </a:ext>
            </a:extLst>
          </p:cNvPr>
          <p:cNvSpPr>
            <a:spLocks noGrp="1"/>
          </p:cNvSpPr>
          <p:nvPr>
            <p:ph type="dt" sz="half" idx="10"/>
          </p:nvPr>
        </p:nvSpPr>
        <p:spPr/>
        <p:txBody>
          <a:bodyPr/>
          <a:lstStyle/>
          <a:p>
            <a:r>
              <a:rPr lang="en-US"/>
              <a:t>2022-02-07</a:t>
            </a:r>
          </a:p>
        </p:txBody>
      </p:sp>
      <p:sp>
        <p:nvSpPr>
          <p:cNvPr id="3" name="Footer Placeholder 2">
            <a:extLst>
              <a:ext uri="{FF2B5EF4-FFF2-40B4-BE49-F238E27FC236}">
                <a16:creationId xmlns:a16="http://schemas.microsoft.com/office/drawing/2014/main" id="{E33A8A80-A1B5-F74E-A89B-D2F5E8CA735E}"/>
              </a:ext>
            </a:extLst>
          </p:cNvPr>
          <p:cNvSpPr>
            <a:spLocks noGrp="1"/>
          </p:cNvSpPr>
          <p:nvPr>
            <p:ph type="ftr" sz="quarter" idx="11"/>
          </p:nvPr>
        </p:nvSpPr>
        <p:spPr/>
        <p:txBody>
          <a:bodyPr/>
          <a:lstStyle/>
          <a:p>
            <a:r>
              <a:rPr lang="en-US"/>
              <a:t>sPHENIX Commissioning Task Force Meeting</a:t>
            </a:r>
          </a:p>
        </p:txBody>
      </p:sp>
      <p:sp>
        <p:nvSpPr>
          <p:cNvPr id="4" name="Slide Number Placeholder 3">
            <a:extLst>
              <a:ext uri="{FF2B5EF4-FFF2-40B4-BE49-F238E27FC236}">
                <a16:creationId xmlns:a16="http://schemas.microsoft.com/office/drawing/2014/main" id="{D7518BD4-8DDF-B842-BAE7-922B8F198AC9}"/>
              </a:ext>
            </a:extLst>
          </p:cNvPr>
          <p:cNvSpPr>
            <a:spLocks noGrp="1"/>
          </p:cNvSpPr>
          <p:nvPr>
            <p:ph type="sldNum" sz="quarter" idx="12"/>
          </p:nvPr>
        </p:nvSpPr>
        <p:spPr/>
        <p:txBody>
          <a:bodyPr/>
          <a:lstStyle/>
          <a:p>
            <a:fld id="{6831589C-E703-044C-B732-0A5D3C1F72A6}" type="slidenum">
              <a:rPr lang="en-US" smtClean="0"/>
              <a:t>11</a:t>
            </a:fld>
            <a:endParaRPr lang="en-US"/>
          </a:p>
        </p:txBody>
      </p:sp>
      <p:pic>
        <p:nvPicPr>
          <p:cNvPr id="5" name="Picture 4">
            <a:extLst>
              <a:ext uri="{FF2B5EF4-FFF2-40B4-BE49-F238E27FC236}">
                <a16:creationId xmlns:a16="http://schemas.microsoft.com/office/drawing/2014/main" id="{B0D3134F-DD40-3347-B2DB-84605BFF5883}"/>
              </a:ext>
            </a:extLst>
          </p:cNvPr>
          <p:cNvPicPr>
            <a:picLocks noChangeAspect="1"/>
          </p:cNvPicPr>
          <p:nvPr/>
        </p:nvPicPr>
        <p:blipFill>
          <a:blip r:embed="rId2"/>
          <a:stretch>
            <a:fillRect/>
          </a:stretch>
        </p:blipFill>
        <p:spPr>
          <a:xfrm>
            <a:off x="0" y="895350"/>
            <a:ext cx="5194300" cy="5067300"/>
          </a:xfrm>
          <a:prstGeom prst="rect">
            <a:avLst/>
          </a:prstGeom>
        </p:spPr>
      </p:pic>
      <p:pic>
        <p:nvPicPr>
          <p:cNvPr id="6" name="Picture 5">
            <a:extLst>
              <a:ext uri="{FF2B5EF4-FFF2-40B4-BE49-F238E27FC236}">
                <a16:creationId xmlns:a16="http://schemas.microsoft.com/office/drawing/2014/main" id="{BEACE2A8-7C77-FF41-A86F-D73425D41F7B}"/>
              </a:ext>
            </a:extLst>
          </p:cNvPr>
          <p:cNvPicPr>
            <a:picLocks noChangeAspect="1"/>
          </p:cNvPicPr>
          <p:nvPr/>
        </p:nvPicPr>
        <p:blipFill>
          <a:blip r:embed="rId3"/>
          <a:stretch>
            <a:fillRect/>
          </a:stretch>
        </p:blipFill>
        <p:spPr>
          <a:xfrm>
            <a:off x="5298475" y="895350"/>
            <a:ext cx="5194300" cy="5466178"/>
          </a:xfrm>
          <a:prstGeom prst="rect">
            <a:avLst/>
          </a:prstGeom>
        </p:spPr>
      </p:pic>
      <p:sp>
        <p:nvSpPr>
          <p:cNvPr id="7" name="TextBox 6">
            <a:extLst>
              <a:ext uri="{FF2B5EF4-FFF2-40B4-BE49-F238E27FC236}">
                <a16:creationId xmlns:a16="http://schemas.microsoft.com/office/drawing/2014/main" id="{CC454A05-2635-7F4D-AB99-2845D7BC2DDA}"/>
              </a:ext>
            </a:extLst>
          </p:cNvPr>
          <p:cNvSpPr txBox="1"/>
          <p:nvPr/>
        </p:nvSpPr>
        <p:spPr>
          <a:xfrm>
            <a:off x="10293178" y="5684108"/>
            <a:ext cx="1324402" cy="369332"/>
          </a:xfrm>
          <a:prstGeom prst="rect">
            <a:avLst/>
          </a:prstGeom>
          <a:noFill/>
        </p:spPr>
        <p:txBody>
          <a:bodyPr wrap="none" rtlCol="0">
            <a:spAutoFit/>
          </a:bodyPr>
          <a:lstStyle/>
          <a:p>
            <a:r>
              <a:rPr lang="en-US" dirty="0"/>
              <a:t>Leo </a:t>
            </a:r>
            <a:r>
              <a:rPr lang="en-US" dirty="0" err="1"/>
              <a:t>DeMino</a:t>
            </a:r>
            <a:endParaRPr lang="en-US" dirty="0"/>
          </a:p>
        </p:txBody>
      </p:sp>
    </p:spTree>
    <p:extLst>
      <p:ext uri="{BB962C8B-B14F-4D97-AF65-F5344CB8AC3E}">
        <p14:creationId xmlns:p14="http://schemas.microsoft.com/office/powerpoint/2010/main" val="23704682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920CB-EAAD-7744-A00D-0E3551B9C530}"/>
              </a:ext>
            </a:extLst>
          </p:cNvPr>
          <p:cNvSpPr>
            <a:spLocks noGrp="1"/>
          </p:cNvSpPr>
          <p:nvPr>
            <p:ph type="title"/>
          </p:nvPr>
        </p:nvSpPr>
        <p:spPr/>
        <p:txBody>
          <a:bodyPr/>
          <a:lstStyle/>
          <a:p>
            <a:r>
              <a:rPr lang="en-US" dirty="0"/>
              <a:t>When does this happen?</a:t>
            </a:r>
          </a:p>
        </p:txBody>
      </p:sp>
      <p:sp>
        <p:nvSpPr>
          <p:cNvPr id="3" name="Content Placeholder 2">
            <a:extLst>
              <a:ext uri="{FF2B5EF4-FFF2-40B4-BE49-F238E27FC236}">
                <a16:creationId xmlns:a16="http://schemas.microsoft.com/office/drawing/2014/main" id="{9292DA93-B49C-1B46-8885-1B65E84816D9}"/>
              </a:ext>
            </a:extLst>
          </p:cNvPr>
          <p:cNvSpPr>
            <a:spLocks noGrp="1"/>
          </p:cNvSpPr>
          <p:nvPr>
            <p:ph idx="1"/>
          </p:nvPr>
        </p:nvSpPr>
        <p:spPr/>
        <p:txBody>
          <a:bodyPr>
            <a:normAutofit lnSpcReduction="10000"/>
          </a:bodyPr>
          <a:lstStyle/>
          <a:p>
            <a:r>
              <a:rPr lang="en-US" dirty="0"/>
              <a:t>The detector has to be rolled into the IR</a:t>
            </a:r>
          </a:p>
          <a:p>
            <a:pPr lvl="1"/>
            <a:r>
              <a:rPr lang="en-US" dirty="0"/>
              <a:t>We have no provision to provide power and </a:t>
            </a:r>
            <a:r>
              <a:rPr lang="en-US" dirty="0" err="1"/>
              <a:t>cryo</a:t>
            </a:r>
            <a:r>
              <a:rPr lang="en-US" dirty="0"/>
              <a:t> to the solenoid anywhere except in the IR</a:t>
            </a:r>
          </a:p>
          <a:p>
            <a:r>
              <a:rPr lang="en-US" dirty="0"/>
              <a:t>The detector has to have the Inner and Outer HCAL and end doors installed</a:t>
            </a:r>
          </a:p>
          <a:p>
            <a:r>
              <a:rPr lang="en-US" dirty="0"/>
              <a:t>The upper platform has to be on the detector (to support the valve box and other equipment)</a:t>
            </a:r>
          </a:p>
          <a:p>
            <a:r>
              <a:rPr lang="en-US" dirty="0"/>
              <a:t>The </a:t>
            </a:r>
            <a:r>
              <a:rPr lang="en-US" dirty="0" err="1"/>
              <a:t>cryo</a:t>
            </a:r>
            <a:r>
              <a:rPr lang="en-US" dirty="0"/>
              <a:t> and power supply connections need to be made, the cryostat pumped down, and the coil cooled to 4K</a:t>
            </a:r>
          </a:p>
          <a:p>
            <a:r>
              <a:rPr lang="en-US" dirty="0"/>
              <a:t>We need the access platform on top to do all that</a:t>
            </a:r>
          </a:p>
          <a:p>
            <a:r>
              <a:rPr lang="en-US" dirty="0"/>
              <a:t>The target date is “as soon after roll-in as possible”</a:t>
            </a:r>
          </a:p>
          <a:p>
            <a:pPr lvl="1"/>
            <a:r>
              <a:rPr lang="en-US" dirty="0"/>
              <a:t>Present expectation is August 2022, but in a state of flux (as it were)</a:t>
            </a:r>
          </a:p>
          <a:p>
            <a:r>
              <a:rPr lang="en-US" dirty="0"/>
              <a:t>The CERN group is also mapping the </a:t>
            </a:r>
            <a:r>
              <a:rPr lang="en-US" dirty="0">
                <a:hlinkClick r:id="rId2"/>
              </a:rPr>
              <a:t>MPD solenoid at NICA in Dubna</a:t>
            </a:r>
            <a:r>
              <a:rPr lang="en-US" dirty="0"/>
              <a:t> but with a different apparatus</a:t>
            </a:r>
          </a:p>
        </p:txBody>
      </p:sp>
      <p:sp>
        <p:nvSpPr>
          <p:cNvPr id="4" name="Date Placeholder 3">
            <a:extLst>
              <a:ext uri="{FF2B5EF4-FFF2-40B4-BE49-F238E27FC236}">
                <a16:creationId xmlns:a16="http://schemas.microsoft.com/office/drawing/2014/main" id="{CC28F131-E489-9F4D-88BE-C1879E158643}"/>
              </a:ext>
            </a:extLst>
          </p:cNvPr>
          <p:cNvSpPr>
            <a:spLocks noGrp="1"/>
          </p:cNvSpPr>
          <p:nvPr>
            <p:ph type="dt" sz="half" idx="10"/>
          </p:nvPr>
        </p:nvSpPr>
        <p:spPr/>
        <p:txBody>
          <a:bodyPr/>
          <a:lstStyle/>
          <a:p>
            <a:r>
              <a:rPr lang="en-US"/>
              <a:t>2022-02-07</a:t>
            </a:r>
          </a:p>
        </p:txBody>
      </p:sp>
      <p:sp>
        <p:nvSpPr>
          <p:cNvPr id="5" name="Footer Placeholder 4">
            <a:extLst>
              <a:ext uri="{FF2B5EF4-FFF2-40B4-BE49-F238E27FC236}">
                <a16:creationId xmlns:a16="http://schemas.microsoft.com/office/drawing/2014/main" id="{A52C07D8-FE34-F944-A893-565D0A72E4D3}"/>
              </a:ext>
            </a:extLst>
          </p:cNvPr>
          <p:cNvSpPr>
            <a:spLocks noGrp="1"/>
          </p:cNvSpPr>
          <p:nvPr>
            <p:ph type="ftr" sz="quarter" idx="11"/>
          </p:nvPr>
        </p:nvSpPr>
        <p:spPr/>
        <p:txBody>
          <a:bodyPr/>
          <a:lstStyle/>
          <a:p>
            <a:r>
              <a:rPr lang="en-US"/>
              <a:t>sPHENIX Commissioning Task Force Meeting</a:t>
            </a:r>
          </a:p>
        </p:txBody>
      </p:sp>
      <p:sp>
        <p:nvSpPr>
          <p:cNvPr id="6" name="Slide Number Placeholder 5">
            <a:extLst>
              <a:ext uri="{FF2B5EF4-FFF2-40B4-BE49-F238E27FC236}">
                <a16:creationId xmlns:a16="http://schemas.microsoft.com/office/drawing/2014/main" id="{15D19FDF-BB9B-ED4D-9FDA-587B4A6CCC73}"/>
              </a:ext>
            </a:extLst>
          </p:cNvPr>
          <p:cNvSpPr>
            <a:spLocks noGrp="1"/>
          </p:cNvSpPr>
          <p:nvPr>
            <p:ph type="sldNum" sz="quarter" idx="12"/>
          </p:nvPr>
        </p:nvSpPr>
        <p:spPr/>
        <p:txBody>
          <a:bodyPr/>
          <a:lstStyle/>
          <a:p>
            <a:fld id="{6831589C-E703-044C-B732-0A5D3C1F72A6}" type="slidenum">
              <a:rPr lang="en-US" smtClean="0"/>
              <a:t>12</a:t>
            </a:fld>
            <a:endParaRPr lang="en-US"/>
          </a:p>
        </p:txBody>
      </p:sp>
    </p:spTree>
    <p:extLst>
      <p:ext uri="{BB962C8B-B14F-4D97-AF65-F5344CB8AC3E}">
        <p14:creationId xmlns:p14="http://schemas.microsoft.com/office/powerpoint/2010/main" val="32654275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F2C784C-2C46-4D71-8D49-B6EA3F1192F3}"/>
              </a:ext>
            </a:extLst>
          </p:cNvPr>
          <p:cNvSpPr>
            <a:spLocks noGrp="1"/>
          </p:cNvSpPr>
          <p:nvPr>
            <p:ph type="title"/>
          </p:nvPr>
        </p:nvSpPr>
        <p:spPr>
          <a:xfrm>
            <a:off x="430306" y="365126"/>
            <a:ext cx="9412942" cy="737534"/>
          </a:xfrm>
        </p:spPr>
        <p:txBody>
          <a:bodyPr/>
          <a:lstStyle/>
          <a:p>
            <a:r>
              <a:rPr lang="en-US" dirty="0"/>
              <a:t>Russ Feder schedule as of 2022-02-04</a:t>
            </a:r>
          </a:p>
        </p:txBody>
      </p:sp>
      <p:pic>
        <p:nvPicPr>
          <p:cNvPr id="6" name="Picture 5">
            <a:extLst>
              <a:ext uri="{FF2B5EF4-FFF2-40B4-BE49-F238E27FC236}">
                <a16:creationId xmlns:a16="http://schemas.microsoft.com/office/drawing/2014/main" id="{573F6393-8AE3-A64C-A978-E2F268A53889}"/>
              </a:ext>
            </a:extLst>
          </p:cNvPr>
          <p:cNvPicPr>
            <a:picLocks noChangeAspect="1"/>
          </p:cNvPicPr>
          <p:nvPr/>
        </p:nvPicPr>
        <p:blipFill>
          <a:blip r:embed="rId2"/>
          <a:stretch>
            <a:fillRect/>
          </a:stretch>
        </p:blipFill>
        <p:spPr>
          <a:xfrm>
            <a:off x="1567681" y="1350847"/>
            <a:ext cx="9020777" cy="4781012"/>
          </a:xfrm>
          <a:prstGeom prst="rect">
            <a:avLst/>
          </a:prstGeom>
          <a:noFill/>
        </p:spPr>
      </p:pic>
      <p:sp>
        <p:nvSpPr>
          <p:cNvPr id="2" name="Date Placeholder 1">
            <a:extLst>
              <a:ext uri="{FF2B5EF4-FFF2-40B4-BE49-F238E27FC236}">
                <a16:creationId xmlns:a16="http://schemas.microsoft.com/office/drawing/2014/main" id="{DD4EC124-A967-0C46-8EF0-F38D9E3EEC77}"/>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2022-02-07</a:t>
            </a:r>
          </a:p>
        </p:txBody>
      </p:sp>
      <p:sp>
        <p:nvSpPr>
          <p:cNvPr id="3" name="Footer Placeholder 2">
            <a:extLst>
              <a:ext uri="{FF2B5EF4-FFF2-40B4-BE49-F238E27FC236}">
                <a16:creationId xmlns:a16="http://schemas.microsoft.com/office/drawing/2014/main" id="{32ABB17B-1043-6E4F-BE48-6C8CCC10B255}"/>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t>sPHENIX Commissioning Task Force Meeting</a:t>
            </a:r>
          </a:p>
        </p:txBody>
      </p:sp>
      <p:sp>
        <p:nvSpPr>
          <p:cNvPr id="4" name="Slide Number Placeholder 3">
            <a:extLst>
              <a:ext uri="{FF2B5EF4-FFF2-40B4-BE49-F238E27FC236}">
                <a16:creationId xmlns:a16="http://schemas.microsoft.com/office/drawing/2014/main" id="{5DF7B481-68AD-1C4C-8089-BE7941B551ED}"/>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831589C-E703-044C-B732-0A5D3C1F72A6}" type="slidenum">
              <a:rPr lang="en-US" smtClean="0"/>
              <a:pPr>
                <a:spcAft>
                  <a:spcPts val="600"/>
                </a:spcAft>
              </a:pPr>
              <a:t>13</a:t>
            </a:fld>
            <a:endParaRPr lang="en-US"/>
          </a:p>
        </p:txBody>
      </p:sp>
    </p:spTree>
    <p:extLst>
      <p:ext uri="{BB962C8B-B14F-4D97-AF65-F5344CB8AC3E}">
        <p14:creationId xmlns:p14="http://schemas.microsoft.com/office/powerpoint/2010/main" val="31859651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865A6-7BA9-D44D-AA9B-F9E68F6124AB}"/>
              </a:ext>
            </a:extLst>
          </p:cNvPr>
          <p:cNvSpPr>
            <a:spLocks noGrp="1"/>
          </p:cNvSpPr>
          <p:nvPr>
            <p:ph type="title"/>
          </p:nvPr>
        </p:nvSpPr>
        <p:spPr/>
        <p:txBody>
          <a:bodyPr/>
          <a:lstStyle/>
          <a:p>
            <a:r>
              <a:rPr lang="en-US" dirty="0"/>
              <a:t>Mapping details</a:t>
            </a:r>
          </a:p>
        </p:txBody>
      </p:sp>
      <p:sp>
        <p:nvSpPr>
          <p:cNvPr id="3" name="Content Placeholder 2">
            <a:extLst>
              <a:ext uri="{FF2B5EF4-FFF2-40B4-BE49-F238E27FC236}">
                <a16:creationId xmlns:a16="http://schemas.microsoft.com/office/drawing/2014/main" id="{BDAA88F6-A331-2F48-BA5C-7A529103F435}"/>
              </a:ext>
            </a:extLst>
          </p:cNvPr>
          <p:cNvSpPr>
            <a:spLocks noGrp="1"/>
          </p:cNvSpPr>
          <p:nvPr>
            <p:ph idx="1"/>
          </p:nvPr>
        </p:nvSpPr>
        <p:spPr/>
        <p:txBody>
          <a:bodyPr/>
          <a:lstStyle/>
          <a:p>
            <a:r>
              <a:rPr lang="en-US" dirty="0"/>
              <a:t>Mapping granularity</a:t>
            </a:r>
          </a:p>
          <a:p>
            <a:pPr lvl="1"/>
            <a:r>
              <a:rPr lang="en-US" dirty="0"/>
              <a:t>They typically make a measurement at 5° intervals (72 measurements)</a:t>
            </a:r>
          </a:p>
          <a:p>
            <a:pPr lvl="1"/>
            <a:r>
              <a:rPr lang="en-US" dirty="0"/>
              <a:t>2 cm grid in z?  </a:t>
            </a:r>
          </a:p>
          <a:p>
            <a:r>
              <a:rPr lang="en-US" dirty="0"/>
              <a:t>The vane settles down in 5-50 sec… up to 110 hours for a complete detailed map</a:t>
            </a:r>
          </a:p>
          <a:p>
            <a:r>
              <a:rPr lang="en-US" dirty="0"/>
              <a:t>I will probably argue to make a less fine-grained map initially so we can detect any pathologies at the outset</a:t>
            </a:r>
          </a:p>
          <a:p>
            <a:r>
              <a:rPr lang="en-US" dirty="0"/>
              <a:t>I estimate that the mapping itself will take 1-3 weeks</a:t>
            </a:r>
          </a:p>
          <a:p>
            <a:r>
              <a:rPr lang="en-US" dirty="0"/>
              <a:t>Access to the IR will be very limited during mapping operations</a:t>
            </a:r>
          </a:p>
          <a:p>
            <a:r>
              <a:rPr lang="en-US" dirty="0"/>
              <a:t>Survey of the apparatus in place is very important</a:t>
            </a:r>
          </a:p>
          <a:p>
            <a:r>
              <a:rPr lang="en-US" dirty="0"/>
              <a:t>Field residuals in ATLAS were ~0.5 </a:t>
            </a:r>
            <a:r>
              <a:rPr lang="en-US" dirty="0" err="1"/>
              <a:t>mT</a:t>
            </a:r>
            <a:r>
              <a:rPr lang="en-US" dirty="0"/>
              <a:t> we hope to achieve about the same</a:t>
            </a:r>
          </a:p>
          <a:p>
            <a:endParaRPr lang="en-US" dirty="0"/>
          </a:p>
        </p:txBody>
      </p:sp>
      <p:sp>
        <p:nvSpPr>
          <p:cNvPr id="4" name="Date Placeholder 3">
            <a:extLst>
              <a:ext uri="{FF2B5EF4-FFF2-40B4-BE49-F238E27FC236}">
                <a16:creationId xmlns:a16="http://schemas.microsoft.com/office/drawing/2014/main" id="{62AF264A-43FC-8C48-9A59-8D592C883309}"/>
              </a:ext>
            </a:extLst>
          </p:cNvPr>
          <p:cNvSpPr>
            <a:spLocks noGrp="1"/>
          </p:cNvSpPr>
          <p:nvPr>
            <p:ph type="dt" sz="half" idx="10"/>
          </p:nvPr>
        </p:nvSpPr>
        <p:spPr/>
        <p:txBody>
          <a:bodyPr/>
          <a:lstStyle/>
          <a:p>
            <a:r>
              <a:rPr lang="en-US"/>
              <a:t>2022-02-07</a:t>
            </a:r>
          </a:p>
        </p:txBody>
      </p:sp>
      <p:sp>
        <p:nvSpPr>
          <p:cNvPr id="5" name="Footer Placeholder 4">
            <a:extLst>
              <a:ext uri="{FF2B5EF4-FFF2-40B4-BE49-F238E27FC236}">
                <a16:creationId xmlns:a16="http://schemas.microsoft.com/office/drawing/2014/main" id="{348CDF32-E718-BF42-A9FC-14C00C9333CA}"/>
              </a:ext>
            </a:extLst>
          </p:cNvPr>
          <p:cNvSpPr>
            <a:spLocks noGrp="1"/>
          </p:cNvSpPr>
          <p:nvPr>
            <p:ph type="ftr" sz="quarter" idx="11"/>
          </p:nvPr>
        </p:nvSpPr>
        <p:spPr/>
        <p:txBody>
          <a:bodyPr/>
          <a:lstStyle/>
          <a:p>
            <a:r>
              <a:rPr lang="en-US"/>
              <a:t>sPHENIX Commissioning Task Force Meeting</a:t>
            </a:r>
          </a:p>
        </p:txBody>
      </p:sp>
      <p:sp>
        <p:nvSpPr>
          <p:cNvPr id="6" name="Slide Number Placeholder 5">
            <a:extLst>
              <a:ext uri="{FF2B5EF4-FFF2-40B4-BE49-F238E27FC236}">
                <a16:creationId xmlns:a16="http://schemas.microsoft.com/office/drawing/2014/main" id="{4A5B2E29-C4A3-244E-82E4-6F164313F230}"/>
              </a:ext>
            </a:extLst>
          </p:cNvPr>
          <p:cNvSpPr>
            <a:spLocks noGrp="1"/>
          </p:cNvSpPr>
          <p:nvPr>
            <p:ph type="sldNum" sz="quarter" idx="12"/>
          </p:nvPr>
        </p:nvSpPr>
        <p:spPr/>
        <p:txBody>
          <a:bodyPr/>
          <a:lstStyle/>
          <a:p>
            <a:fld id="{6831589C-E703-044C-B732-0A5D3C1F72A6}" type="slidenum">
              <a:rPr lang="en-US" smtClean="0"/>
              <a:t>14</a:t>
            </a:fld>
            <a:endParaRPr lang="en-US"/>
          </a:p>
        </p:txBody>
      </p:sp>
    </p:spTree>
    <p:extLst>
      <p:ext uri="{BB962C8B-B14F-4D97-AF65-F5344CB8AC3E}">
        <p14:creationId xmlns:p14="http://schemas.microsoft.com/office/powerpoint/2010/main" val="18691957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0DEBC-8000-9F4F-8748-E17395007CBF}"/>
              </a:ext>
            </a:extLst>
          </p:cNvPr>
          <p:cNvSpPr>
            <a:spLocks noGrp="1"/>
          </p:cNvSpPr>
          <p:nvPr>
            <p:ph type="title"/>
          </p:nvPr>
        </p:nvSpPr>
        <p:spPr/>
        <p:txBody>
          <a:bodyPr/>
          <a:lstStyle/>
          <a:p>
            <a:r>
              <a:rPr lang="en-US" dirty="0"/>
              <a:t>Monitoring</a:t>
            </a:r>
          </a:p>
        </p:txBody>
      </p:sp>
      <p:sp>
        <p:nvSpPr>
          <p:cNvPr id="3" name="Content Placeholder 2">
            <a:extLst>
              <a:ext uri="{FF2B5EF4-FFF2-40B4-BE49-F238E27FC236}">
                <a16:creationId xmlns:a16="http://schemas.microsoft.com/office/drawing/2014/main" id="{E4AD66DD-8068-BB47-ABAE-0DD5CA9012B3}"/>
              </a:ext>
            </a:extLst>
          </p:cNvPr>
          <p:cNvSpPr>
            <a:spLocks noGrp="1"/>
          </p:cNvSpPr>
          <p:nvPr>
            <p:ph idx="1"/>
          </p:nvPr>
        </p:nvSpPr>
        <p:spPr>
          <a:xfrm>
            <a:off x="430305" y="1350847"/>
            <a:ext cx="7723095" cy="4781012"/>
          </a:xfrm>
        </p:spPr>
        <p:txBody>
          <a:bodyPr/>
          <a:lstStyle/>
          <a:p>
            <a:r>
              <a:rPr lang="en-US" dirty="0"/>
              <a:t>In operation, we’ll monitor the field with </a:t>
            </a:r>
            <a:r>
              <a:rPr lang="en-US" dirty="0" err="1"/>
              <a:t>Metrolab’s</a:t>
            </a:r>
            <a:r>
              <a:rPr lang="en-US" dirty="0"/>
              <a:t> </a:t>
            </a:r>
            <a:r>
              <a:rPr lang="en-US" dirty="0" err="1"/>
              <a:t>Magvector</a:t>
            </a:r>
            <a:r>
              <a:rPr lang="en-US" dirty="0"/>
              <a:t> MV2 3-axis Hall probes </a:t>
            </a:r>
            <a:r>
              <a:rPr lang="en-US" dirty="0">
                <a:hlinkClick r:id="rId2"/>
              </a:rPr>
              <a:t>https://www.metrolab.com/products/magvector-mv2/</a:t>
            </a:r>
            <a:endParaRPr lang="en-US" dirty="0"/>
          </a:p>
          <a:p>
            <a:r>
              <a:rPr lang="en-US" dirty="0"/>
              <a:t>Steve </a:t>
            </a:r>
            <a:r>
              <a:rPr lang="en-US" dirty="0" err="1"/>
              <a:t>Boose</a:t>
            </a:r>
            <a:r>
              <a:rPr lang="en-US" dirty="0"/>
              <a:t> has designed readout electronics that we’re testing</a:t>
            </a:r>
          </a:p>
          <a:p>
            <a:r>
              <a:rPr lang="en-US" dirty="0"/>
              <a:t>The idea is to have about 6 measurements on either end of the TPC</a:t>
            </a:r>
          </a:p>
        </p:txBody>
      </p:sp>
      <p:sp>
        <p:nvSpPr>
          <p:cNvPr id="4" name="Date Placeholder 3">
            <a:extLst>
              <a:ext uri="{FF2B5EF4-FFF2-40B4-BE49-F238E27FC236}">
                <a16:creationId xmlns:a16="http://schemas.microsoft.com/office/drawing/2014/main" id="{4E190538-5F17-E948-AF70-085FE1641057}"/>
              </a:ext>
            </a:extLst>
          </p:cNvPr>
          <p:cNvSpPr>
            <a:spLocks noGrp="1"/>
          </p:cNvSpPr>
          <p:nvPr>
            <p:ph type="dt" sz="half" idx="10"/>
          </p:nvPr>
        </p:nvSpPr>
        <p:spPr/>
        <p:txBody>
          <a:bodyPr/>
          <a:lstStyle/>
          <a:p>
            <a:r>
              <a:rPr lang="en-US"/>
              <a:t>2022-02-07</a:t>
            </a:r>
          </a:p>
        </p:txBody>
      </p:sp>
      <p:sp>
        <p:nvSpPr>
          <p:cNvPr id="5" name="Footer Placeholder 4">
            <a:extLst>
              <a:ext uri="{FF2B5EF4-FFF2-40B4-BE49-F238E27FC236}">
                <a16:creationId xmlns:a16="http://schemas.microsoft.com/office/drawing/2014/main" id="{137EAD64-CB4B-3741-A1E7-4B7836B5BF67}"/>
              </a:ext>
            </a:extLst>
          </p:cNvPr>
          <p:cNvSpPr>
            <a:spLocks noGrp="1"/>
          </p:cNvSpPr>
          <p:nvPr>
            <p:ph type="ftr" sz="quarter" idx="11"/>
          </p:nvPr>
        </p:nvSpPr>
        <p:spPr/>
        <p:txBody>
          <a:bodyPr/>
          <a:lstStyle/>
          <a:p>
            <a:r>
              <a:rPr lang="en-US"/>
              <a:t>sPHENIX Commissioning Task Force Meeting</a:t>
            </a:r>
          </a:p>
        </p:txBody>
      </p:sp>
      <p:sp>
        <p:nvSpPr>
          <p:cNvPr id="6" name="Slide Number Placeholder 5">
            <a:extLst>
              <a:ext uri="{FF2B5EF4-FFF2-40B4-BE49-F238E27FC236}">
                <a16:creationId xmlns:a16="http://schemas.microsoft.com/office/drawing/2014/main" id="{43CE3C3E-F71B-DC4C-AA78-F81F34D03286}"/>
              </a:ext>
            </a:extLst>
          </p:cNvPr>
          <p:cNvSpPr>
            <a:spLocks noGrp="1"/>
          </p:cNvSpPr>
          <p:nvPr>
            <p:ph type="sldNum" sz="quarter" idx="12"/>
          </p:nvPr>
        </p:nvSpPr>
        <p:spPr/>
        <p:txBody>
          <a:bodyPr/>
          <a:lstStyle/>
          <a:p>
            <a:fld id="{6831589C-E703-044C-B732-0A5D3C1F72A6}" type="slidenum">
              <a:rPr lang="en-US" smtClean="0"/>
              <a:t>15</a:t>
            </a:fld>
            <a:endParaRPr lang="en-US"/>
          </a:p>
        </p:txBody>
      </p:sp>
      <p:pic>
        <p:nvPicPr>
          <p:cNvPr id="1026" name="Picture 2">
            <a:extLst>
              <a:ext uri="{FF2B5EF4-FFF2-40B4-BE49-F238E27FC236}">
                <a16:creationId xmlns:a16="http://schemas.microsoft.com/office/drawing/2014/main" id="{7300944F-3634-4B4D-B451-FA3A225B03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2774" y="1430961"/>
            <a:ext cx="2238921" cy="181194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01DF904F-40ED-B94A-A047-8DBCE370C3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60173" y="3447097"/>
            <a:ext cx="2967936" cy="2797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161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8DDFC-B96E-3B48-9DD6-47DF540BDE32}"/>
              </a:ext>
            </a:extLst>
          </p:cNvPr>
          <p:cNvSpPr>
            <a:spLocks noGrp="1"/>
          </p:cNvSpPr>
          <p:nvPr>
            <p:ph type="title"/>
          </p:nvPr>
        </p:nvSpPr>
        <p:spPr/>
        <p:txBody>
          <a:bodyPr/>
          <a:lstStyle/>
          <a:p>
            <a:r>
              <a:rPr lang="en-US" dirty="0"/>
              <a:t>Summary</a:t>
            </a:r>
          </a:p>
        </p:txBody>
      </p:sp>
      <p:sp>
        <p:nvSpPr>
          <p:cNvPr id="3" name="Content Placeholder 2">
            <a:extLst>
              <a:ext uri="{FF2B5EF4-FFF2-40B4-BE49-F238E27FC236}">
                <a16:creationId xmlns:a16="http://schemas.microsoft.com/office/drawing/2014/main" id="{29BD85C7-25AD-8C40-81A5-0B1F2A41CEC9}"/>
              </a:ext>
            </a:extLst>
          </p:cNvPr>
          <p:cNvSpPr>
            <a:spLocks noGrp="1"/>
          </p:cNvSpPr>
          <p:nvPr>
            <p:ph idx="1"/>
          </p:nvPr>
        </p:nvSpPr>
        <p:spPr/>
        <p:txBody>
          <a:bodyPr/>
          <a:lstStyle/>
          <a:p>
            <a:r>
              <a:rPr lang="en-US" dirty="0"/>
              <a:t>We have a plan (almost) in place for a group of experts from CERN to map the magnetic field </a:t>
            </a:r>
          </a:p>
          <a:p>
            <a:pPr lvl="1"/>
            <a:r>
              <a:rPr lang="en-US" dirty="0"/>
              <a:t>Ed O’Brien has been working on getting the contract with CERN in place</a:t>
            </a:r>
          </a:p>
          <a:p>
            <a:r>
              <a:rPr lang="en-US" dirty="0"/>
              <a:t>We plan to map the solenoid ”as soon as possible” after roll-in and connecting the magnet</a:t>
            </a:r>
          </a:p>
        </p:txBody>
      </p:sp>
      <p:sp>
        <p:nvSpPr>
          <p:cNvPr id="4" name="Date Placeholder 3">
            <a:extLst>
              <a:ext uri="{FF2B5EF4-FFF2-40B4-BE49-F238E27FC236}">
                <a16:creationId xmlns:a16="http://schemas.microsoft.com/office/drawing/2014/main" id="{B288DFF0-92A5-4249-A5D9-EF7FE988ECF1}"/>
              </a:ext>
            </a:extLst>
          </p:cNvPr>
          <p:cNvSpPr>
            <a:spLocks noGrp="1"/>
          </p:cNvSpPr>
          <p:nvPr>
            <p:ph type="dt" sz="half" idx="10"/>
          </p:nvPr>
        </p:nvSpPr>
        <p:spPr/>
        <p:txBody>
          <a:bodyPr/>
          <a:lstStyle/>
          <a:p>
            <a:r>
              <a:rPr lang="en-US"/>
              <a:t>2022-02-07</a:t>
            </a:r>
          </a:p>
        </p:txBody>
      </p:sp>
      <p:sp>
        <p:nvSpPr>
          <p:cNvPr id="5" name="Footer Placeholder 4">
            <a:extLst>
              <a:ext uri="{FF2B5EF4-FFF2-40B4-BE49-F238E27FC236}">
                <a16:creationId xmlns:a16="http://schemas.microsoft.com/office/drawing/2014/main" id="{30AFAB6D-1F6A-2447-96E3-2A81AA1FE290}"/>
              </a:ext>
            </a:extLst>
          </p:cNvPr>
          <p:cNvSpPr>
            <a:spLocks noGrp="1"/>
          </p:cNvSpPr>
          <p:nvPr>
            <p:ph type="ftr" sz="quarter" idx="11"/>
          </p:nvPr>
        </p:nvSpPr>
        <p:spPr/>
        <p:txBody>
          <a:bodyPr/>
          <a:lstStyle/>
          <a:p>
            <a:r>
              <a:rPr lang="en-US"/>
              <a:t>sPHENIX Commissioning Task Force Meeting</a:t>
            </a:r>
          </a:p>
        </p:txBody>
      </p:sp>
      <p:sp>
        <p:nvSpPr>
          <p:cNvPr id="6" name="Slide Number Placeholder 5">
            <a:extLst>
              <a:ext uri="{FF2B5EF4-FFF2-40B4-BE49-F238E27FC236}">
                <a16:creationId xmlns:a16="http://schemas.microsoft.com/office/drawing/2014/main" id="{9C2B3128-64B7-A84D-B34F-5F1EA41CA754}"/>
              </a:ext>
            </a:extLst>
          </p:cNvPr>
          <p:cNvSpPr>
            <a:spLocks noGrp="1"/>
          </p:cNvSpPr>
          <p:nvPr>
            <p:ph type="sldNum" sz="quarter" idx="12"/>
          </p:nvPr>
        </p:nvSpPr>
        <p:spPr/>
        <p:txBody>
          <a:bodyPr/>
          <a:lstStyle/>
          <a:p>
            <a:fld id="{6831589C-E703-044C-B732-0A5D3C1F72A6}" type="slidenum">
              <a:rPr lang="en-US" smtClean="0"/>
              <a:t>16</a:t>
            </a:fld>
            <a:endParaRPr lang="en-US"/>
          </a:p>
        </p:txBody>
      </p:sp>
    </p:spTree>
    <p:extLst>
      <p:ext uri="{BB962C8B-B14F-4D97-AF65-F5344CB8AC3E}">
        <p14:creationId xmlns:p14="http://schemas.microsoft.com/office/powerpoint/2010/main" val="15633673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4D3B9-33C6-0E4A-9E03-440F493F8EEF}"/>
              </a:ext>
            </a:extLst>
          </p:cNvPr>
          <p:cNvSpPr>
            <a:spLocks noGrp="1"/>
          </p:cNvSpPr>
          <p:nvPr>
            <p:ph type="title"/>
          </p:nvPr>
        </p:nvSpPr>
        <p:spPr/>
        <p:txBody>
          <a:bodyPr/>
          <a:lstStyle/>
          <a:p>
            <a:r>
              <a:rPr lang="en-US" dirty="0"/>
              <a:t>Some mechanical details</a:t>
            </a:r>
          </a:p>
        </p:txBody>
      </p:sp>
      <p:sp>
        <p:nvSpPr>
          <p:cNvPr id="3" name="Text Placeholder 2">
            <a:extLst>
              <a:ext uri="{FF2B5EF4-FFF2-40B4-BE49-F238E27FC236}">
                <a16:creationId xmlns:a16="http://schemas.microsoft.com/office/drawing/2014/main" id="{42D96F4C-D93E-844F-A228-5F49FD477511}"/>
              </a:ext>
            </a:extLst>
          </p:cNvPr>
          <p:cNvSpPr>
            <a:spLocks noGrp="1"/>
          </p:cNvSpPr>
          <p:nvPr>
            <p:ph type="body" idx="1"/>
          </p:nvPr>
        </p:nvSpPr>
        <p:spPr/>
        <p:txBody>
          <a:bodyPr/>
          <a:lstStyle/>
          <a:p>
            <a:r>
              <a:rPr lang="en-US" dirty="0"/>
              <a:t>From Russ Feder and Leo </a:t>
            </a:r>
            <a:r>
              <a:rPr lang="en-US" dirty="0" err="1"/>
              <a:t>DeMino</a:t>
            </a:r>
            <a:endParaRPr lang="en-US" dirty="0"/>
          </a:p>
        </p:txBody>
      </p:sp>
      <p:sp>
        <p:nvSpPr>
          <p:cNvPr id="4" name="Date Placeholder 3">
            <a:extLst>
              <a:ext uri="{FF2B5EF4-FFF2-40B4-BE49-F238E27FC236}">
                <a16:creationId xmlns:a16="http://schemas.microsoft.com/office/drawing/2014/main" id="{ACF78BFB-FA29-4245-9C36-BDF3B4102F39}"/>
              </a:ext>
            </a:extLst>
          </p:cNvPr>
          <p:cNvSpPr>
            <a:spLocks noGrp="1"/>
          </p:cNvSpPr>
          <p:nvPr>
            <p:ph type="dt" sz="half" idx="10"/>
          </p:nvPr>
        </p:nvSpPr>
        <p:spPr/>
        <p:txBody>
          <a:bodyPr/>
          <a:lstStyle/>
          <a:p>
            <a:r>
              <a:rPr lang="en-US"/>
              <a:t>2022-02-07</a:t>
            </a:r>
          </a:p>
        </p:txBody>
      </p:sp>
      <p:sp>
        <p:nvSpPr>
          <p:cNvPr id="5" name="Footer Placeholder 4">
            <a:extLst>
              <a:ext uri="{FF2B5EF4-FFF2-40B4-BE49-F238E27FC236}">
                <a16:creationId xmlns:a16="http://schemas.microsoft.com/office/drawing/2014/main" id="{F563E72B-0BC0-C24E-9A89-518D43B348BD}"/>
              </a:ext>
            </a:extLst>
          </p:cNvPr>
          <p:cNvSpPr>
            <a:spLocks noGrp="1"/>
          </p:cNvSpPr>
          <p:nvPr>
            <p:ph type="ftr" sz="quarter" idx="11"/>
          </p:nvPr>
        </p:nvSpPr>
        <p:spPr/>
        <p:txBody>
          <a:bodyPr/>
          <a:lstStyle/>
          <a:p>
            <a:r>
              <a:rPr lang="en-US"/>
              <a:t>sPHENIX Commissioning Task Force Meeting</a:t>
            </a:r>
          </a:p>
        </p:txBody>
      </p:sp>
      <p:sp>
        <p:nvSpPr>
          <p:cNvPr id="6" name="Slide Number Placeholder 5">
            <a:extLst>
              <a:ext uri="{FF2B5EF4-FFF2-40B4-BE49-F238E27FC236}">
                <a16:creationId xmlns:a16="http://schemas.microsoft.com/office/drawing/2014/main" id="{E8E03079-4C99-4448-B6FE-3003E20C1948}"/>
              </a:ext>
            </a:extLst>
          </p:cNvPr>
          <p:cNvSpPr>
            <a:spLocks noGrp="1"/>
          </p:cNvSpPr>
          <p:nvPr>
            <p:ph type="sldNum" sz="quarter" idx="12"/>
          </p:nvPr>
        </p:nvSpPr>
        <p:spPr/>
        <p:txBody>
          <a:bodyPr/>
          <a:lstStyle/>
          <a:p>
            <a:fld id="{6831589C-E703-044C-B732-0A5D3C1F72A6}" type="slidenum">
              <a:rPr lang="en-US" smtClean="0"/>
              <a:t>17</a:t>
            </a:fld>
            <a:endParaRPr lang="en-US"/>
          </a:p>
        </p:txBody>
      </p:sp>
    </p:spTree>
    <p:extLst>
      <p:ext uri="{BB962C8B-B14F-4D97-AF65-F5344CB8AC3E}">
        <p14:creationId xmlns:p14="http://schemas.microsoft.com/office/powerpoint/2010/main" val="1413994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7CD7680-1137-AD41-BCAD-D9A1B52935AF}"/>
              </a:ext>
            </a:extLst>
          </p:cNvPr>
          <p:cNvSpPr>
            <a:spLocks noGrp="1"/>
          </p:cNvSpPr>
          <p:nvPr>
            <p:ph type="dt" sz="half" idx="10"/>
          </p:nvPr>
        </p:nvSpPr>
        <p:spPr/>
        <p:txBody>
          <a:bodyPr/>
          <a:lstStyle/>
          <a:p>
            <a:r>
              <a:rPr lang="en-US"/>
              <a:t>2022-02-07</a:t>
            </a:r>
          </a:p>
        </p:txBody>
      </p:sp>
      <p:sp>
        <p:nvSpPr>
          <p:cNvPr id="3" name="Footer Placeholder 2">
            <a:extLst>
              <a:ext uri="{FF2B5EF4-FFF2-40B4-BE49-F238E27FC236}">
                <a16:creationId xmlns:a16="http://schemas.microsoft.com/office/drawing/2014/main" id="{4CA96FD1-EC47-BB45-9314-D5B54B16DE18}"/>
              </a:ext>
            </a:extLst>
          </p:cNvPr>
          <p:cNvSpPr>
            <a:spLocks noGrp="1"/>
          </p:cNvSpPr>
          <p:nvPr>
            <p:ph type="ftr" sz="quarter" idx="11"/>
          </p:nvPr>
        </p:nvSpPr>
        <p:spPr/>
        <p:txBody>
          <a:bodyPr/>
          <a:lstStyle/>
          <a:p>
            <a:r>
              <a:rPr lang="en-US"/>
              <a:t>sPHENIX Commissioning Task Force Meeting</a:t>
            </a:r>
          </a:p>
        </p:txBody>
      </p:sp>
      <p:sp>
        <p:nvSpPr>
          <p:cNvPr id="4" name="Slide Number Placeholder 3">
            <a:extLst>
              <a:ext uri="{FF2B5EF4-FFF2-40B4-BE49-F238E27FC236}">
                <a16:creationId xmlns:a16="http://schemas.microsoft.com/office/drawing/2014/main" id="{700BCEA3-AE9E-AB44-B657-0170EEE0F3FB}"/>
              </a:ext>
            </a:extLst>
          </p:cNvPr>
          <p:cNvSpPr>
            <a:spLocks noGrp="1"/>
          </p:cNvSpPr>
          <p:nvPr>
            <p:ph type="sldNum" sz="quarter" idx="12"/>
          </p:nvPr>
        </p:nvSpPr>
        <p:spPr/>
        <p:txBody>
          <a:bodyPr/>
          <a:lstStyle/>
          <a:p>
            <a:fld id="{6831589C-E703-044C-B732-0A5D3C1F72A6}" type="slidenum">
              <a:rPr lang="en-US" smtClean="0"/>
              <a:t>18</a:t>
            </a:fld>
            <a:endParaRPr lang="en-US"/>
          </a:p>
        </p:txBody>
      </p:sp>
      <p:pic>
        <p:nvPicPr>
          <p:cNvPr id="5" name="Picture 4">
            <a:extLst>
              <a:ext uri="{FF2B5EF4-FFF2-40B4-BE49-F238E27FC236}">
                <a16:creationId xmlns:a16="http://schemas.microsoft.com/office/drawing/2014/main" id="{D3596DA5-A7C1-FB4E-895F-6D640C8F2538}"/>
              </a:ext>
            </a:extLst>
          </p:cNvPr>
          <p:cNvPicPr>
            <a:picLocks noChangeAspect="1"/>
          </p:cNvPicPr>
          <p:nvPr/>
        </p:nvPicPr>
        <p:blipFill>
          <a:blip r:embed="rId2"/>
          <a:stretch>
            <a:fillRect/>
          </a:stretch>
        </p:blipFill>
        <p:spPr>
          <a:xfrm>
            <a:off x="0" y="-77788"/>
            <a:ext cx="5968314" cy="6218983"/>
          </a:xfrm>
          <a:prstGeom prst="rect">
            <a:avLst/>
          </a:prstGeom>
        </p:spPr>
      </p:pic>
      <p:pic>
        <p:nvPicPr>
          <p:cNvPr id="6" name="Picture 5">
            <a:extLst>
              <a:ext uri="{FF2B5EF4-FFF2-40B4-BE49-F238E27FC236}">
                <a16:creationId xmlns:a16="http://schemas.microsoft.com/office/drawing/2014/main" id="{503C5EC5-AD71-1B4A-8E0F-B99A5C33DC59}"/>
              </a:ext>
            </a:extLst>
          </p:cNvPr>
          <p:cNvPicPr>
            <a:picLocks noChangeAspect="1"/>
          </p:cNvPicPr>
          <p:nvPr/>
        </p:nvPicPr>
        <p:blipFill>
          <a:blip r:embed="rId3"/>
          <a:stretch>
            <a:fillRect/>
          </a:stretch>
        </p:blipFill>
        <p:spPr>
          <a:xfrm>
            <a:off x="6223688" y="3429000"/>
            <a:ext cx="5420497" cy="2469570"/>
          </a:xfrm>
          <a:prstGeom prst="rect">
            <a:avLst/>
          </a:prstGeom>
        </p:spPr>
      </p:pic>
    </p:spTree>
    <p:extLst>
      <p:ext uri="{BB962C8B-B14F-4D97-AF65-F5344CB8AC3E}">
        <p14:creationId xmlns:p14="http://schemas.microsoft.com/office/powerpoint/2010/main" val="33492676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F8A3449-593B-BA47-AA92-76EF550A51C6}"/>
              </a:ext>
            </a:extLst>
          </p:cNvPr>
          <p:cNvSpPr>
            <a:spLocks noGrp="1"/>
          </p:cNvSpPr>
          <p:nvPr>
            <p:ph type="dt" sz="half" idx="10"/>
          </p:nvPr>
        </p:nvSpPr>
        <p:spPr/>
        <p:txBody>
          <a:bodyPr/>
          <a:lstStyle/>
          <a:p>
            <a:r>
              <a:rPr lang="en-US"/>
              <a:t>2022-02-07</a:t>
            </a:r>
          </a:p>
        </p:txBody>
      </p:sp>
      <p:sp>
        <p:nvSpPr>
          <p:cNvPr id="3" name="Footer Placeholder 2">
            <a:extLst>
              <a:ext uri="{FF2B5EF4-FFF2-40B4-BE49-F238E27FC236}">
                <a16:creationId xmlns:a16="http://schemas.microsoft.com/office/drawing/2014/main" id="{65C6F66B-05A0-A745-96CD-0E85E8696D31}"/>
              </a:ext>
            </a:extLst>
          </p:cNvPr>
          <p:cNvSpPr>
            <a:spLocks noGrp="1"/>
          </p:cNvSpPr>
          <p:nvPr>
            <p:ph type="ftr" sz="quarter" idx="11"/>
          </p:nvPr>
        </p:nvSpPr>
        <p:spPr/>
        <p:txBody>
          <a:bodyPr/>
          <a:lstStyle/>
          <a:p>
            <a:r>
              <a:rPr lang="en-US"/>
              <a:t>sPHENIX Commissioning Task Force Meeting</a:t>
            </a:r>
          </a:p>
        </p:txBody>
      </p:sp>
      <p:sp>
        <p:nvSpPr>
          <p:cNvPr id="4" name="Slide Number Placeholder 3">
            <a:extLst>
              <a:ext uri="{FF2B5EF4-FFF2-40B4-BE49-F238E27FC236}">
                <a16:creationId xmlns:a16="http://schemas.microsoft.com/office/drawing/2014/main" id="{BE2A427D-AF53-934E-804B-7CE7B9A466AD}"/>
              </a:ext>
            </a:extLst>
          </p:cNvPr>
          <p:cNvSpPr>
            <a:spLocks noGrp="1"/>
          </p:cNvSpPr>
          <p:nvPr>
            <p:ph type="sldNum" sz="quarter" idx="12"/>
          </p:nvPr>
        </p:nvSpPr>
        <p:spPr/>
        <p:txBody>
          <a:bodyPr/>
          <a:lstStyle/>
          <a:p>
            <a:fld id="{6831589C-E703-044C-B732-0A5D3C1F72A6}" type="slidenum">
              <a:rPr lang="en-US" smtClean="0"/>
              <a:t>19</a:t>
            </a:fld>
            <a:endParaRPr lang="en-US"/>
          </a:p>
        </p:txBody>
      </p:sp>
      <p:pic>
        <p:nvPicPr>
          <p:cNvPr id="6" name="Picture 5">
            <a:extLst>
              <a:ext uri="{FF2B5EF4-FFF2-40B4-BE49-F238E27FC236}">
                <a16:creationId xmlns:a16="http://schemas.microsoft.com/office/drawing/2014/main" id="{25B3F2C0-A298-4744-AEAA-347288AE8BD8}"/>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9024803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3AB721-EE57-9F4E-841A-4816D72FA90B}"/>
              </a:ext>
            </a:extLst>
          </p:cNvPr>
          <p:cNvSpPr>
            <a:spLocks noGrp="1"/>
          </p:cNvSpPr>
          <p:nvPr>
            <p:ph type="title"/>
          </p:nvPr>
        </p:nvSpPr>
        <p:spPr/>
        <p:txBody>
          <a:bodyPr/>
          <a:lstStyle/>
          <a:p>
            <a:r>
              <a:rPr lang="en-US" dirty="0"/>
              <a:t>The </a:t>
            </a:r>
            <a:r>
              <a:rPr lang="en-US" dirty="0" err="1"/>
              <a:t>sPHENIX</a:t>
            </a:r>
            <a:r>
              <a:rPr lang="en-US" dirty="0"/>
              <a:t> magnetic field</a:t>
            </a:r>
          </a:p>
        </p:txBody>
      </p:sp>
      <p:sp>
        <p:nvSpPr>
          <p:cNvPr id="3" name="Content Placeholder 2">
            <a:extLst>
              <a:ext uri="{FF2B5EF4-FFF2-40B4-BE49-F238E27FC236}">
                <a16:creationId xmlns:a16="http://schemas.microsoft.com/office/drawing/2014/main" id="{D02788D1-213B-9C48-AC0F-33D9FACA65F6}"/>
              </a:ext>
            </a:extLst>
          </p:cNvPr>
          <p:cNvSpPr>
            <a:spLocks noGrp="1"/>
          </p:cNvSpPr>
          <p:nvPr>
            <p:ph idx="1"/>
          </p:nvPr>
        </p:nvSpPr>
        <p:spPr/>
        <p:txBody>
          <a:bodyPr>
            <a:normAutofit fontScale="92500" lnSpcReduction="20000"/>
          </a:bodyPr>
          <a:lstStyle/>
          <a:p>
            <a:r>
              <a:rPr lang="en-US" dirty="0"/>
              <a:t>The field in </a:t>
            </a:r>
            <a:r>
              <a:rPr lang="en-US" dirty="0" err="1"/>
              <a:t>sPHENIX</a:t>
            </a:r>
            <a:r>
              <a:rPr lang="en-US" dirty="0"/>
              <a:t> is determined by the properties of the solenoidal coil and the magnetic material enclosing it</a:t>
            </a:r>
          </a:p>
          <a:p>
            <a:r>
              <a:rPr lang="en-US" dirty="0"/>
              <a:t>We (</a:t>
            </a:r>
            <a:r>
              <a:rPr lang="en-US" dirty="0" err="1"/>
              <a:t>Wuzheng</a:t>
            </a:r>
            <a:r>
              <a:rPr lang="en-US" dirty="0"/>
              <a:t> Meng and Kin Yip in C-AD, Achim Franz in Physics) have done a detailed three dimensional calculation of the field in </a:t>
            </a:r>
            <a:r>
              <a:rPr lang="en-US" dirty="0" err="1"/>
              <a:t>sPHENIX</a:t>
            </a:r>
            <a:r>
              <a:rPr lang="en-US" dirty="0"/>
              <a:t> which account as thoroughly as possible the magnetic properties and geometry of the Outer HCAL and end doors</a:t>
            </a:r>
          </a:p>
          <a:p>
            <a:pPr lvl="1"/>
            <a:r>
              <a:rPr lang="en-US" dirty="0"/>
              <a:t>Calculated with OPERA (FEA from the people behind </a:t>
            </a:r>
            <a:r>
              <a:rPr lang="en-US" dirty="0" err="1"/>
              <a:t>Solidworks</a:t>
            </a:r>
            <a:r>
              <a:rPr lang="en-US" dirty="0"/>
              <a:t>)</a:t>
            </a:r>
          </a:p>
          <a:p>
            <a:pPr lvl="1"/>
            <a:r>
              <a:rPr lang="en-US" dirty="0"/>
              <a:t>Coil properties from Ansaldo, Pasquale </a:t>
            </a:r>
            <a:r>
              <a:rPr lang="en-US" dirty="0" err="1"/>
              <a:t>Fabbricatore</a:t>
            </a:r>
            <a:r>
              <a:rPr lang="en-US" dirty="0"/>
              <a:t>, and SLAC</a:t>
            </a:r>
          </a:p>
          <a:p>
            <a:pPr lvl="1"/>
            <a:r>
              <a:rPr lang="en-US" dirty="0"/>
              <a:t>We have investigated the effects of other small quantities of magnetic materials and have found their effect to be negligible</a:t>
            </a:r>
          </a:p>
          <a:p>
            <a:r>
              <a:rPr lang="en-US" dirty="0"/>
              <a:t>Early on, we considered not measuring the field but just relying on calculation</a:t>
            </a:r>
          </a:p>
          <a:p>
            <a:pPr lvl="1"/>
            <a:r>
              <a:rPr lang="en-US" dirty="0"/>
              <a:t>The field was mapped very precisely in </a:t>
            </a:r>
            <a:r>
              <a:rPr lang="en-US" dirty="0" err="1"/>
              <a:t>BaBar</a:t>
            </a:r>
            <a:r>
              <a:rPr lang="en-US" dirty="0"/>
              <a:t>, so the coil properties have been verified</a:t>
            </a:r>
          </a:p>
          <a:p>
            <a:pPr lvl="1"/>
            <a:r>
              <a:rPr lang="en-US" dirty="0"/>
              <a:t>The flux return of </a:t>
            </a:r>
            <a:r>
              <a:rPr lang="en-US" dirty="0" err="1"/>
              <a:t>sPHENIX</a:t>
            </a:r>
            <a:r>
              <a:rPr lang="en-US" dirty="0"/>
              <a:t> is “simpler” and has more iron (there could be some saturation at corners, but not in bulk)</a:t>
            </a:r>
          </a:p>
          <a:p>
            <a:pPr lvl="1"/>
            <a:r>
              <a:rPr lang="en-US" dirty="0"/>
              <a:t>We considered ”DIY” (by the Superconducting Magnet Division)</a:t>
            </a:r>
          </a:p>
          <a:p>
            <a:r>
              <a:rPr lang="en-US" dirty="0"/>
              <a:t>But we decided that mapping before installing the complex TPC, INTT, MVTX, and beam pipe assembly would be prudent</a:t>
            </a:r>
          </a:p>
        </p:txBody>
      </p:sp>
      <p:sp>
        <p:nvSpPr>
          <p:cNvPr id="4" name="Date Placeholder 3">
            <a:extLst>
              <a:ext uri="{FF2B5EF4-FFF2-40B4-BE49-F238E27FC236}">
                <a16:creationId xmlns:a16="http://schemas.microsoft.com/office/drawing/2014/main" id="{EDBC499B-485D-CA40-AB50-6E55AA8A1242}"/>
              </a:ext>
            </a:extLst>
          </p:cNvPr>
          <p:cNvSpPr>
            <a:spLocks noGrp="1"/>
          </p:cNvSpPr>
          <p:nvPr>
            <p:ph type="dt" sz="half" idx="10"/>
          </p:nvPr>
        </p:nvSpPr>
        <p:spPr/>
        <p:txBody>
          <a:bodyPr/>
          <a:lstStyle/>
          <a:p>
            <a:r>
              <a:rPr lang="en-US"/>
              <a:t>2022-02-07</a:t>
            </a:r>
          </a:p>
        </p:txBody>
      </p:sp>
      <p:sp>
        <p:nvSpPr>
          <p:cNvPr id="5" name="Footer Placeholder 4">
            <a:extLst>
              <a:ext uri="{FF2B5EF4-FFF2-40B4-BE49-F238E27FC236}">
                <a16:creationId xmlns:a16="http://schemas.microsoft.com/office/drawing/2014/main" id="{A2864223-0CEE-A74D-BFCB-DBA3CADA7DAC}"/>
              </a:ext>
            </a:extLst>
          </p:cNvPr>
          <p:cNvSpPr>
            <a:spLocks noGrp="1"/>
          </p:cNvSpPr>
          <p:nvPr>
            <p:ph type="ftr" sz="quarter" idx="11"/>
          </p:nvPr>
        </p:nvSpPr>
        <p:spPr/>
        <p:txBody>
          <a:bodyPr/>
          <a:lstStyle/>
          <a:p>
            <a:r>
              <a:rPr lang="en-US"/>
              <a:t>sPHENIX Commissioning Task Force Meeting</a:t>
            </a:r>
          </a:p>
        </p:txBody>
      </p:sp>
      <p:sp>
        <p:nvSpPr>
          <p:cNvPr id="6" name="Slide Number Placeholder 5">
            <a:extLst>
              <a:ext uri="{FF2B5EF4-FFF2-40B4-BE49-F238E27FC236}">
                <a16:creationId xmlns:a16="http://schemas.microsoft.com/office/drawing/2014/main" id="{37C260C3-A7D8-754F-ADCA-15760D2D2D5A}"/>
              </a:ext>
            </a:extLst>
          </p:cNvPr>
          <p:cNvSpPr>
            <a:spLocks noGrp="1"/>
          </p:cNvSpPr>
          <p:nvPr>
            <p:ph type="sldNum" sz="quarter" idx="12"/>
          </p:nvPr>
        </p:nvSpPr>
        <p:spPr/>
        <p:txBody>
          <a:bodyPr/>
          <a:lstStyle/>
          <a:p>
            <a:fld id="{6831589C-E703-044C-B732-0A5D3C1F72A6}" type="slidenum">
              <a:rPr lang="en-US" smtClean="0"/>
              <a:t>2</a:t>
            </a:fld>
            <a:endParaRPr lang="en-US"/>
          </a:p>
        </p:txBody>
      </p:sp>
    </p:spTree>
    <p:extLst>
      <p:ext uri="{BB962C8B-B14F-4D97-AF65-F5344CB8AC3E}">
        <p14:creationId xmlns:p14="http://schemas.microsoft.com/office/powerpoint/2010/main" val="18420454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A6903795-4CFB-4E8E-928A-F2DF80D3384D}"/>
              </a:ext>
            </a:extLst>
          </p:cNvPr>
          <p:cNvSpPr>
            <a:spLocks noGrp="1"/>
          </p:cNvSpPr>
          <p:nvPr>
            <p:ph type="title"/>
          </p:nvPr>
        </p:nvSpPr>
        <p:spPr>
          <a:xfrm>
            <a:off x="430306" y="365126"/>
            <a:ext cx="9412942" cy="737534"/>
          </a:xfrm>
        </p:spPr>
        <p:txBody>
          <a:bodyPr/>
          <a:lstStyle/>
          <a:p>
            <a:r>
              <a:rPr lang="en-US" dirty="0"/>
              <a:t>Frame to support mapper</a:t>
            </a:r>
          </a:p>
        </p:txBody>
      </p:sp>
      <p:pic>
        <p:nvPicPr>
          <p:cNvPr id="6" name="Picture 5" descr="A picture containing indoor&#10;&#10;Description automatically generated">
            <a:extLst>
              <a:ext uri="{FF2B5EF4-FFF2-40B4-BE49-F238E27FC236}">
                <a16:creationId xmlns:a16="http://schemas.microsoft.com/office/drawing/2014/main" id="{A5C9DE4D-E3C1-B947-AEC8-99040FA386A1}"/>
              </a:ext>
            </a:extLst>
          </p:cNvPr>
          <p:cNvPicPr>
            <a:picLocks noChangeAspect="1"/>
          </p:cNvPicPr>
          <p:nvPr/>
        </p:nvPicPr>
        <p:blipFill>
          <a:blip r:embed="rId2"/>
          <a:stretch>
            <a:fillRect/>
          </a:stretch>
        </p:blipFill>
        <p:spPr>
          <a:xfrm>
            <a:off x="2237899" y="1350847"/>
            <a:ext cx="7680340" cy="4781012"/>
          </a:xfrm>
          <a:prstGeom prst="rect">
            <a:avLst/>
          </a:prstGeom>
          <a:noFill/>
        </p:spPr>
      </p:pic>
      <p:sp>
        <p:nvSpPr>
          <p:cNvPr id="2" name="Date Placeholder 1">
            <a:extLst>
              <a:ext uri="{FF2B5EF4-FFF2-40B4-BE49-F238E27FC236}">
                <a16:creationId xmlns:a16="http://schemas.microsoft.com/office/drawing/2014/main" id="{20ED7EF5-31A7-9840-B220-033E0AAF2E56}"/>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2022-02-07</a:t>
            </a:r>
          </a:p>
        </p:txBody>
      </p:sp>
      <p:sp>
        <p:nvSpPr>
          <p:cNvPr id="3" name="Footer Placeholder 2">
            <a:extLst>
              <a:ext uri="{FF2B5EF4-FFF2-40B4-BE49-F238E27FC236}">
                <a16:creationId xmlns:a16="http://schemas.microsoft.com/office/drawing/2014/main" id="{C53828C9-2C38-C14F-A7B1-BFD7D827293E}"/>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t>sPHENIX Commissioning Task Force Meeting</a:t>
            </a:r>
          </a:p>
        </p:txBody>
      </p:sp>
      <p:sp>
        <p:nvSpPr>
          <p:cNvPr id="4" name="Slide Number Placeholder 3">
            <a:extLst>
              <a:ext uri="{FF2B5EF4-FFF2-40B4-BE49-F238E27FC236}">
                <a16:creationId xmlns:a16="http://schemas.microsoft.com/office/drawing/2014/main" id="{BD1143A9-621A-9A44-A9CC-22685A17F6C1}"/>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831589C-E703-044C-B732-0A5D3C1F72A6}" type="slidenum">
              <a:rPr lang="en-US" smtClean="0"/>
              <a:pPr>
                <a:spcAft>
                  <a:spcPts val="600"/>
                </a:spcAft>
              </a:pPr>
              <a:t>20</a:t>
            </a:fld>
            <a:endParaRPr lang="en-US"/>
          </a:p>
        </p:txBody>
      </p:sp>
    </p:spTree>
    <p:extLst>
      <p:ext uri="{BB962C8B-B14F-4D97-AF65-F5344CB8AC3E}">
        <p14:creationId xmlns:p14="http://schemas.microsoft.com/office/powerpoint/2010/main" val="1834940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4A89D9-CC7E-7249-935A-60CB07F8924B}"/>
              </a:ext>
            </a:extLst>
          </p:cNvPr>
          <p:cNvSpPr>
            <a:spLocks noGrp="1"/>
          </p:cNvSpPr>
          <p:nvPr>
            <p:ph type="title"/>
          </p:nvPr>
        </p:nvSpPr>
        <p:spPr>
          <a:xfrm>
            <a:off x="430306" y="365126"/>
            <a:ext cx="9412942" cy="737534"/>
          </a:xfrm>
        </p:spPr>
        <p:txBody>
          <a:bodyPr anchor="ctr">
            <a:normAutofit/>
          </a:bodyPr>
          <a:lstStyle/>
          <a:p>
            <a:r>
              <a:rPr lang="en-US" sz="2500">
                <a:hlinkClick r:id="rId2"/>
              </a:rPr>
              <a:t>https://ep-dep-</a:t>
            </a:r>
            <a:r>
              <a:rPr lang="en-US" sz="2500" err="1">
                <a:hlinkClick r:id="rId2"/>
              </a:rPr>
              <a:t>dt.web.cern.ch</a:t>
            </a:r>
            <a:r>
              <a:rPr lang="en-US" sz="2500">
                <a:hlinkClick r:id="rId2"/>
              </a:rPr>
              <a:t>/b-field-mapping-magnet-support</a:t>
            </a:r>
            <a:endParaRPr lang="en-US" sz="2500"/>
          </a:p>
        </p:txBody>
      </p:sp>
      <p:pic>
        <p:nvPicPr>
          <p:cNvPr id="8" name="Picture 7">
            <a:extLst>
              <a:ext uri="{FF2B5EF4-FFF2-40B4-BE49-F238E27FC236}">
                <a16:creationId xmlns:a16="http://schemas.microsoft.com/office/drawing/2014/main" id="{B7357AC8-D526-C242-A1AB-A79A19D530E0}"/>
              </a:ext>
            </a:extLst>
          </p:cNvPr>
          <p:cNvPicPr>
            <a:picLocks noChangeAspect="1"/>
          </p:cNvPicPr>
          <p:nvPr/>
        </p:nvPicPr>
        <p:blipFill>
          <a:blip r:embed="rId3"/>
          <a:stretch>
            <a:fillRect/>
          </a:stretch>
        </p:blipFill>
        <p:spPr>
          <a:xfrm>
            <a:off x="1333835" y="1282047"/>
            <a:ext cx="3782435" cy="4894916"/>
          </a:xfrm>
          <a:prstGeom prst="rect">
            <a:avLst/>
          </a:prstGeom>
          <a:noFill/>
        </p:spPr>
      </p:pic>
      <p:sp>
        <p:nvSpPr>
          <p:cNvPr id="13" name="Content Placeholder 3">
            <a:extLst>
              <a:ext uri="{FF2B5EF4-FFF2-40B4-BE49-F238E27FC236}">
                <a16:creationId xmlns:a16="http://schemas.microsoft.com/office/drawing/2014/main" id="{27B7F7C9-3077-4F54-8F98-068565F57418}"/>
              </a:ext>
            </a:extLst>
          </p:cNvPr>
          <p:cNvSpPr>
            <a:spLocks noGrp="1"/>
          </p:cNvSpPr>
          <p:nvPr>
            <p:ph sz="half" idx="2"/>
          </p:nvPr>
        </p:nvSpPr>
        <p:spPr>
          <a:xfrm>
            <a:off x="6172199" y="1282047"/>
            <a:ext cx="5589493" cy="4894916"/>
          </a:xfrm>
        </p:spPr>
        <p:txBody>
          <a:bodyPr/>
          <a:lstStyle/>
          <a:p>
            <a:r>
              <a:rPr lang="en-US" dirty="0"/>
              <a:t>Contract with extremely experienced CERN group to do the mapping</a:t>
            </a:r>
          </a:p>
          <a:p>
            <a:pPr lvl="1"/>
            <a:r>
              <a:rPr lang="en-US" dirty="0"/>
              <a:t>They have mapped ATLAS, CMS, STAR</a:t>
            </a:r>
          </a:p>
          <a:p>
            <a:pPr lvl="1"/>
            <a:r>
              <a:rPr lang="en-US" dirty="0"/>
              <a:t>They bring equipment and expertise</a:t>
            </a:r>
          </a:p>
          <a:p>
            <a:r>
              <a:rPr lang="en-US" dirty="0"/>
              <a:t>Felix Bergsma retired, Burkhardt Schmidt has been our point-of-contact</a:t>
            </a:r>
          </a:p>
          <a:p>
            <a:r>
              <a:rPr lang="en-US" dirty="0"/>
              <a:t>Russ Feder and Leo </a:t>
            </a:r>
            <a:r>
              <a:rPr lang="en-US" dirty="0" err="1"/>
              <a:t>DeMino</a:t>
            </a:r>
            <a:r>
              <a:rPr lang="en-US" dirty="0"/>
              <a:t> have been doing the mechanical engineering on our side</a:t>
            </a:r>
          </a:p>
        </p:txBody>
      </p:sp>
      <p:sp>
        <p:nvSpPr>
          <p:cNvPr id="4" name="Date Placeholder 3">
            <a:extLst>
              <a:ext uri="{FF2B5EF4-FFF2-40B4-BE49-F238E27FC236}">
                <a16:creationId xmlns:a16="http://schemas.microsoft.com/office/drawing/2014/main" id="{6CA9BDFD-F26E-ED47-9E60-FB705E36FFA1}"/>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2022-02-07</a:t>
            </a:r>
          </a:p>
        </p:txBody>
      </p:sp>
      <p:sp>
        <p:nvSpPr>
          <p:cNvPr id="5" name="Footer Placeholder 4">
            <a:extLst>
              <a:ext uri="{FF2B5EF4-FFF2-40B4-BE49-F238E27FC236}">
                <a16:creationId xmlns:a16="http://schemas.microsoft.com/office/drawing/2014/main" id="{7D09A84E-331D-EA43-9632-4A930266E6A7}"/>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t>sPHENIX Commissioning Task Force Meeting</a:t>
            </a:r>
          </a:p>
        </p:txBody>
      </p:sp>
      <p:sp>
        <p:nvSpPr>
          <p:cNvPr id="6" name="Slide Number Placeholder 5">
            <a:extLst>
              <a:ext uri="{FF2B5EF4-FFF2-40B4-BE49-F238E27FC236}">
                <a16:creationId xmlns:a16="http://schemas.microsoft.com/office/drawing/2014/main" id="{84C9DD85-B7FE-DA44-97D3-99CE3FEB9A53}"/>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831589C-E703-044C-B732-0A5D3C1F72A6}" type="slidenum">
              <a:rPr lang="en-US" smtClean="0"/>
              <a:pPr>
                <a:spcAft>
                  <a:spcPts val="600"/>
                </a:spcAft>
              </a:pPr>
              <a:t>3</a:t>
            </a:fld>
            <a:endParaRPr lang="en-US"/>
          </a:p>
        </p:txBody>
      </p:sp>
    </p:spTree>
    <p:extLst>
      <p:ext uri="{BB962C8B-B14F-4D97-AF65-F5344CB8AC3E}">
        <p14:creationId xmlns:p14="http://schemas.microsoft.com/office/powerpoint/2010/main" val="21854103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A678C-DC88-F742-9A0C-33E52D4B5D6C}"/>
              </a:ext>
            </a:extLst>
          </p:cNvPr>
          <p:cNvSpPr>
            <a:spLocks noGrp="1"/>
          </p:cNvSpPr>
          <p:nvPr>
            <p:ph type="title"/>
          </p:nvPr>
        </p:nvSpPr>
        <p:spPr/>
        <p:txBody>
          <a:bodyPr/>
          <a:lstStyle/>
          <a:p>
            <a:r>
              <a:rPr lang="en-US" dirty="0"/>
              <a:t>What to map</a:t>
            </a:r>
          </a:p>
        </p:txBody>
      </p:sp>
      <p:sp>
        <p:nvSpPr>
          <p:cNvPr id="3" name="Content Placeholder 2">
            <a:extLst>
              <a:ext uri="{FF2B5EF4-FFF2-40B4-BE49-F238E27FC236}">
                <a16:creationId xmlns:a16="http://schemas.microsoft.com/office/drawing/2014/main" id="{2CC7C527-3FB3-F143-8809-D4635E697D1A}"/>
              </a:ext>
            </a:extLst>
          </p:cNvPr>
          <p:cNvSpPr>
            <a:spLocks noGrp="1"/>
          </p:cNvSpPr>
          <p:nvPr>
            <p:ph idx="1"/>
          </p:nvPr>
        </p:nvSpPr>
        <p:spPr/>
        <p:txBody>
          <a:bodyPr/>
          <a:lstStyle/>
          <a:p>
            <a:r>
              <a:rPr lang="en-US" dirty="0"/>
              <a:t>We wish to map the volume of the Time Projection Chamber (TPC) from the beam pipe to the outer radius of the TPC, as close as we can get to the EMCAL</a:t>
            </a:r>
          </a:p>
          <a:p>
            <a:pPr lvl="1"/>
            <a:r>
              <a:rPr lang="en-US" dirty="0"/>
              <a:t>20 mm &lt; r &lt; 900 mm</a:t>
            </a:r>
          </a:p>
          <a:p>
            <a:pPr lvl="1"/>
            <a:r>
              <a:rPr lang="en-US" dirty="0"/>
              <a:t>-1100 mm &lt; z &lt; 1100 mm</a:t>
            </a:r>
          </a:p>
          <a:p>
            <a:r>
              <a:rPr lang="en-US" dirty="0"/>
              <a:t>The central field is about 1.4 T at the current it was operated at SLAC</a:t>
            </a:r>
          </a:p>
          <a:p>
            <a:r>
              <a:rPr lang="en-US" dirty="0"/>
              <a:t>Our tracking system is designed to achieve a momentum resolution of at best 0.1% so we with to achieve a mapping precision of at least 0.1%</a:t>
            </a:r>
          </a:p>
          <a:p>
            <a:r>
              <a:rPr lang="en-US" dirty="0"/>
              <a:t>We will compare the measured map to the 3D OPERA calculation</a:t>
            </a:r>
          </a:p>
          <a:p>
            <a:pPr lvl="1"/>
            <a:r>
              <a:rPr lang="en-US" dirty="0"/>
              <a:t>Hopefully in real time!</a:t>
            </a:r>
          </a:p>
          <a:p>
            <a:endParaRPr lang="en-US" dirty="0"/>
          </a:p>
        </p:txBody>
      </p:sp>
      <p:sp>
        <p:nvSpPr>
          <p:cNvPr id="4" name="Date Placeholder 3">
            <a:extLst>
              <a:ext uri="{FF2B5EF4-FFF2-40B4-BE49-F238E27FC236}">
                <a16:creationId xmlns:a16="http://schemas.microsoft.com/office/drawing/2014/main" id="{3ABFE2C3-43C3-E64F-8F0F-F8A131916323}"/>
              </a:ext>
            </a:extLst>
          </p:cNvPr>
          <p:cNvSpPr>
            <a:spLocks noGrp="1"/>
          </p:cNvSpPr>
          <p:nvPr>
            <p:ph type="dt" sz="half" idx="10"/>
          </p:nvPr>
        </p:nvSpPr>
        <p:spPr/>
        <p:txBody>
          <a:bodyPr/>
          <a:lstStyle/>
          <a:p>
            <a:r>
              <a:rPr lang="en-US"/>
              <a:t>2022-02-07</a:t>
            </a:r>
          </a:p>
        </p:txBody>
      </p:sp>
      <p:sp>
        <p:nvSpPr>
          <p:cNvPr id="5" name="Footer Placeholder 4">
            <a:extLst>
              <a:ext uri="{FF2B5EF4-FFF2-40B4-BE49-F238E27FC236}">
                <a16:creationId xmlns:a16="http://schemas.microsoft.com/office/drawing/2014/main" id="{01A8BDDD-A681-BD42-B00D-3A8FE09CB64C}"/>
              </a:ext>
            </a:extLst>
          </p:cNvPr>
          <p:cNvSpPr>
            <a:spLocks noGrp="1"/>
          </p:cNvSpPr>
          <p:nvPr>
            <p:ph type="ftr" sz="quarter" idx="11"/>
          </p:nvPr>
        </p:nvSpPr>
        <p:spPr/>
        <p:txBody>
          <a:bodyPr/>
          <a:lstStyle/>
          <a:p>
            <a:r>
              <a:rPr lang="en-US"/>
              <a:t>sPHENIX Commissioning Task Force Meeting</a:t>
            </a:r>
          </a:p>
        </p:txBody>
      </p:sp>
      <p:sp>
        <p:nvSpPr>
          <p:cNvPr id="6" name="Slide Number Placeholder 5">
            <a:extLst>
              <a:ext uri="{FF2B5EF4-FFF2-40B4-BE49-F238E27FC236}">
                <a16:creationId xmlns:a16="http://schemas.microsoft.com/office/drawing/2014/main" id="{A1969DA5-AF1D-3740-8E68-D583A8E08AD3}"/>
              </a:ext>
            </a:extLst>
          </p:cNvPr>
          <p:cNvSpPr>
            <a:spLocks noGrp="1"/>
          </p:cNvSpPr>
          <p:nvPr>
            <p:ph type="sldNum" sz="quarter" idx="12"/>
          </p:nvPr>
        </p:nvSpPr>
        <p:spPr/>
        <p:txBody>
          <a:bodyPr/>
          <a:lstStyle/>
          <a:p>
            <a:fld id="{6831589C-E703-044C-B732-0A5D3C1F72A6}" type="slidenum">
              <a:rPr lang="en-US" smtClean="0"/>
              <a:t>4</a:t>
            </a:fld>
            <a:endParaRPr lang="en-US"/>
          </a:p>
        </p:txBody>
      </p:sp>
    </p:spTree>
    <p:extLst>
      <p:ext uri="{BB962C8B-B14F-4D97-AF65-F5344CB8AC3E}">
        <p14:creationId xmlns:p14="http://schemas.microsoft.com/office/powerpoint/2010/main" val="38146346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F19AB-9614-9144-BF3F-1DC1A388E79C}"/>
              </a:ext>
            </a:extLst>
          </p:cNvPr>
          <p:cNvSpPr>
            <a:spLocks noGrp="1"/>
          </p:cNvSpPr>
          <p:nvPr>
            <p:ph type="title"/>
          </p:nvPr>
        </p:nvSpPr>
        <p:spPr/>
        <p:txBody>
          <a:bodyPr/>
          <a:lstStyle/>
          <a:p>
            <a:r>
              <a:rPr lang="en-US" dirty="0"/>
              <a:t>Properties of the steel</a:t>
            </a:r>
          </a:p>
        </p:txBody>
      </p:sp>
      <p:sp>
        <p:nvSpPr>
          <p:cNvPr id="3" name="Content Placeholder 2">
            <a:extLst>
              <a:ext uri="{FF2B5EF4-FFF2-40B4-BE49-F238E27FC236}">
                <a16:creationId xmlns:a16="http://schemas.microsoft.com/office/drawing/2014/main" id="{0ECE609E-91AA-E74A-B566-15B22BD6E386}"/>
              </a:ext>
            </a:extLst>
          </p:cNvPr>
          <p:cNvSpPr>
            <a:spLocks noGrp="1"/>
          </p:cNvSpPr>
          <p:nvPr>
            <p:ph idx="1"/>
          </p:nvPr>
        </p:nvSpPr>
        <p:spPr>
          <a:xfrm>
            <a:off x="430306" y="1350847"/>
            <a:ext cx="7033176" cy="4781012"/>
          </a:xfrm>
        </p:spPr>
        <p:txBody>
          <a:bodyPr/>
          <a:lstStyle/>
          <a:p>
            <a:r>
              <a:rPr lang="en-US" dirty="0"/>
              <a:t>Magnetization of 6 samples of barrel steel have been measured by </a:t>
            </a:r>
            <a:r>
              <a:rPr lang="en-US" dirty="0">
                <a:hlinkClick r:id="rId2"/>
              </a:rPr>
              <a:t>Magnetic Instrumentation</a:t>
            </a:r>
            <a:endParaRPr lang="en-US" dirty="0"/>
          </a:p>
          <a:p>
            <a:r>
              <a:rPr lang="en-US" dirty="0"/>
              <a:t>The properties were very similar coupon-to-coupon</a:t>
            </a:r>
          </a:p>
          <a:p>
            <a:r>
              <a:rPr lang="en-US" dirty="0"/>
              <a:t>Incorporated into OPERA model</a:t>
            </a:r>
          </a:p>
        </p:txBody>
      </p:sp>
      <p:sp>
        <p:nvSpPr>
          <p:cNvPr id="4" name="Date Placeholder 3">
            <a:extLst>
              <a:ext uri="{FF2B5EF4-FFF2-40B4-BE49-F238E27FC236}">
                <a16:creationId xmlns:a16="http://schemas.microsoft.com/office/drawing/2014/main" id="{456162FB-33C0-5242-BD6C-85CCC8D4B1CA}"/>
              </a:ext>
            </a:extLst>
          </p:cNvPr>
          <p:cNvSpPr>
            <a:spLocks noGrp="1"/>
          </p:cNvSpPr>
          <p:nvPr>
            <p:ph type="dt" sz="half" idx="10"/>
          </p:nvPr>
        </p:nvSpPr>
        <p:spPr/>
        <p:txBody>
          <a:bodyPr/>
          <a:lstStyle/>
          <a:p>
            <a:r>
              <a:rPr lang="en-US"/>
              <a:t>2022-02-07</a:t>
            </a:r>
          </a:p>
        </p:txBody>
      </p:sp>
      <p:sp>
        <p:nvSpPr>
          <p:cNvPr id="5" name="Footer Placeholder 4">
            <a:extLst>
              <a:ext uri="{FF2B5EF4-FFF2-40B4-BE49-F238E27FC236}">
                <a16:creationId xmlns:a16="http://schemas.microsoft.com/office/drawing/2014/main" id="{36C1E9D8-7A01-9944-A041-017E94B9D656}"/>
              </a:ext>
            </a:extLst>
          </p:cNvPr>
          <p:cNvSpPr>
            <a:spLocks noGrp="1"/>
          </p:cNvSpPr>
          <p:nvPr>
            <p:ph type="ftr" sz="quarter" idx="11"/>
          </p:nvPr>
        </p:nvSpPr>
        <p:spPr/>
        <p:txBody>
          <a:bodyPr/>
          <a:lstStyle/>
          <a:p>
            <a:r>
              <a:rPr lang="en-US"/>
              <a:t>sPHENIX Commissioning Task Force Meeting</a:t>
            </a:r>
          </a:p>
        </p:txBody>
      </p:sp>
      <p:sp>
        <p:nvSpPr>
          <p:cNvPr id="6" name="Slide Number Placeholder 5">
            <a:extLst>
              <a:ext uri="{FF2B5EF4-FFF2-40B4-BE49-F238E27FC236}">
                <a16:creationId xmlns:a16="http://schemas.microsoft.com/office/drawing/2014/main" id="{7D1FC9AB-E5E4-994F-B09B-64347A44481D}"/>
              </a:ext>
            </a:extLst>
          </p:cNvPr>
          <p:cNvSpPr>
            <a:spLocks noGrp="1"/>
          </p:cNvSpPr>
          <p:nvPr>
            <p:ph type="sldNum" sz="quarter" idx="12"/>
          </p:nvPr>
        </p:nvSpPr>
        <p:spPr/>
        <p:txBody>
          <a:bodyPr/>
          <a:lstStyle/>
          <a:p>
            <a:fld id="{6831589C-E703-044C-B732-0A5D3C1F72A6}" type="slidenum">
              <a:rPr lang="en-US" smtClean="0"/>
              <a:t>5</a:t>
            </a:fld>
            <a:endParaRPr lang="en-US"/>
          </a:p>
        </p:txBody>
      </p:sp>
      <p:pic>
        <p:nvPicPr>
          <p:cNvPr id="7" name="Picture 6">
            <a:extLst>
              <a:ext uri="{FF2B5EF4-FFF2-40B4-BE49-F238E27FC236}">
                <a16:creationId xmlns:a16="http://schemas.microsoft.com/office/drawing/2014/main" id="{A0D11D85-6744-6D45-919B-388410BD05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1166" y="1452608"/>
            <a:ext cx="4910834" cy="3292386"/>
          </a:xfrm>
          <a:prstGeom prst="rect">
            <a:avLst/>
          </a:prstGeom>
        </p:spPr>
      </p:pic>
    </p:spTree>
    <p:extLst>
      <p:ext uri="{BB962C8B-B14F-4D97-AF65-F5344CB8AC3E}">
        <p14:creationId xmlns:p14="http://schemas.microsoft.com/office/powerpoint/2010/main" val="1469837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66FD24-719C-E64E-8E0F-A0B8034F03DE}"/>
              </a:ext>
            </a:extLst>
          </p:cNvPr>
          <p:cNvSpPr>
            <a:spLocks noGrp="1"/>
          </p:cNvSpPr>
          <p:nvPr>
            <p:ph type="title"/>
          </p:nvPr>
        </p:nvSpPr>
        <p:spPr/>
        <p:txBody>
          <a:bodyPr/>
          <a:lstStyle/>
          <a:p>
            <a:r>
              <a:rPr lang="en-US" dirty="0"/>
              <a:t>It’s not all about </a:t>
            </a:r>
            <a:r>
              <a:rPr lang="en-US" dirty="0" err="1"/>
              <a:t>B</a:t>
            </a:r>
            <a:r>
              <a:rPr lang="en-US" baseline="-25000" dirty="0" err="1"/>
              <a:t>z</a:t>
            </a:r>
            <a:endParaRPr lang="en-US" baseline="-25000" dirty="0"/>
          </a:p>
        </p:txBody>
      </p:sp>
      <p:sp>
        <p:nvSpPr>
          <p:cNvPr id="3" name="Content Placeholder 2">
            <a:extLst>
              <a:ext uri="{FF2B5EF4-FFF2-40B4-BE49-F238E27FC236}">
                <a16:creationId xmlns:a16="http://schemas.microsoft.com/office/drawing/2014/main" id="{CA8C3E48-0B6D-B840-91B9-DA484FD15A77}"/>
              </a:ext>
            </a:extLst>
          </p:cNvPr>
          <p:cNvSpPr>
            <a:spLocks noGrp="1"/>
          </p:cNvSpPr>
          <p:nvPr>
            <p:ph idx="1"/>
          </p:nvPr>
        </p:nvSpPr>
        <p:spPr>
          <a:xfrm>
            <a:off x="430305" y="1350847"/>
            <a:ext cx="10628992" cy="4691607"/>
          </a:xfrm>
        </p:spPr>
        <p:txBody>
          <a:bodyPr/>
          <a:lstStyle/>
          <a:p>
            <a:r>
              <a:rPr lang="en-US" dirty="0"/>
              <a:t>The results of the OPERA calculation are here: </a:t>
            </a:r>
            <a:r>
              <a:rPr lang="en-US" dirty="0">
                <a:hlinkClick r:id="rId2"/>
              </a:rPr>
              <a:t>https://github.com/haggerty/sphenixoperamaps</a:t>
            </a:r>
            <a:endParaRPr lang="en-US" dirty="0"/>
          </a:p>
          <a:p>
            <a:pPr lvl="1"/>
            <a:r>
              <a:rPr lang="en-US" dirty="0"/>
              <a:t>The azimuthal component of the field is pretty small in the tracking volume</a:t>
            </a:r>
          </a:p>
          <a:p>
            <a:pPr lvl="1"/>
            <a:r>
              <a:rPr lang="en-US" dirty="0"/>
              <a:t>The radial component of the field is not that small and has interesting properties</a:t>
            </a:r>
          </a:p>
          <a:p>
            <a:r>
              <a:rPr lang="en-US" dirty="0"/>
              <a:t>Chris incorporated this 3D field map into our simulation (AFAIK)</a:t>
            </a:r>
          </a:p>
        </p:txBody>
      </p:sp>
      <p:sp>
        <p:nvSpPr>
          <p:cNvPr id="4" name="Date Placeholder 3">
            <a:extLst>
              <a:ext uri="{FF2B5EF4-FFF2-40B4-BE49-F238E27FC236}">
                <a16:creationId xmlns:a16="http://schemas.microsoft.com/office/drawing/2014/main" id="{7EA6FF9E-B6CF-FB40-9062-9EE8CBD459D9}"/>
              </a:ext>
            </a:extLst>
          </p:cNvPr>
          <p:cNvSpPr>
            <a:spLocks noGrp="1"/>
          </p:cNvSpPr>
          <p:nvPr>
            <p:ph type="dt" sz="half" idx="10"/>
          </p:nvPr>
        </p:nvSpPr>
        <p:spPr/>
        <p:txBody>
          <a:bodyPr/>
          <a:lstStyle/>
          <a:p>
            <a:r>
              <a:rPr lang="en-US"/>
              <a:t>2022-02-07</a:t>
            </a:r>
          </a:p>
        </p:txBody>
      </p:sp>
      <p:sp>
        <p:nvSpPr>
          <p:cNvPr id="5" name="Footer Placeholder 4">
            <a:extLst>
              <a:ext uri="{FF2B5EF4-FFF2-40B4-BE49-F238E27FC236}">
                <a16:creationId xmlns:a16="http://schemas.microsoft.com/office/drawing/2014/main" id="{1B8E3280-B6CB-7040-864A-42CE53F4F720}"/>
              </a:ext>
            </a:extLst>
          </p:cNvPr>
          <p:cNvSpPr>
            <a:spLocks noGrp="1"/>
          </p:cNvSpPr>
          <p:nvPr>
            <p:ph type="ftr" sz="quarter" idx="11"/>
          </p:nvPr>
        </p:nvSpPr>
        <p:spPr/>
        <p:txBody>
          <a:bodyPr/>
          <a:lstStyle/>
          <a:p>
            <a:r>
              <a:rPr lang="en-US"/>
              <a:t>sPHENIX Commissioning Task Force Meeting</a:t>
            </a:r>
          </a:p>
        </p:txBody>
      </p:sp>
      <p:sp>
        <p:nvSpPr>
          <p:cNvPr id="6" name="Slide Number Placeholder 5">
            <a:extLst>
              <a:ext uri="{FF2B5EF4-FFF2-40B4-BE49-F238E27FC236}">
                <a16:creationId xmlns:a16="http://schemas.microsoft.com/office/drawing/2014/main" id="{642C423F-B297-604F-BF17-7D244B6806AE}"/>
              </a:ext>
            </a:extLst>
          </p:cNvPr>
          <p:cNvSpPr>
            <a:spLocks noGrp="1"/>
          </p:cNvSpPr>
          <p:nvPr>
            <p:ph type="sldNum" sz="quarter" idx="12"/>
          </p:nvPr>
        </p:nvSpPr>
        <p:spPr/>
        <p:txBody>
          <a:bodyPr/>
          <a:lstStyle/>
          <a:p>
            <a:fld id="{6831589C-E703-044C-B732-0A5D3C1F72A6}" type="slidenum">
              <a:rPr lang="en-US" smtClean="0"/>
              <a:t>6</a:t>
            </a:fld>
            <a:endParaRPr lang="en-US"/>
          </a:p>
        </p:txBody>
      </p:sp>
    </p:spTree>
    <p:extLst>
      <p:ext uri="{BB962C8B-B14F-4D97-AF65-F5344CB8AC3E}">
        <p14:creationId xmlns:p14="http://schemas.microsoft.com/office/powerpoint/2010/main" val="40855759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98A96-8C61-BF4C-91E5-EEA6172B82E7}"/>
              </a:ext>
            </a:extLst>
          </p:cNvPr>
          <p:cNvSpPr>
            <a:spLocks noGrp="1"/>
          </p:cNvSpPr>
          <p:nvPr>
            <p:ph type="title"/>
          </p:nvPr>
        </p:nvSpPr>
        <p:spPr/>
        <p:txBody>
          <a:bodyPr/>
          <a:lstStyle/>
          <a:p>
            <a:r>
              <a:rPr lang="en-US" dirty="0"/>
              <a:t>Simple picture (</a:t>
            </a:r>
            <a:r>
              <a:rPr lang="en-US" dirty="0" err="1"/>
              <a:t>Wuzheng</a:t>
            </a:r>
            <a:r>
              <a:rPr lang="en-US" dirty="0"/>
              <a:t> Meng)</a:t>
            </a:r>
          </a:p>
        </p:txBody>
      </p:sp>
      <p:sp>
        <p:nvSpPr>
          <p:cNvPr id="3" name="Date Placeholder 2">
            <a:extLst>
              <a:ext uri="{FF2B5EF4-FFF2-40B4-BE49-F238E27FC236}">
                <a16:creationId xmlns:a16="http://schemas.microsoft.com/office/drawing/2014/main" id="{D46D027A-1C5C-5E42-B06E-C6943BD39428}"/>
              </a:ext>
            </a:extLst>
          </p:cNvPr>
          <p:cNvSpPr>
            <a:spLocks noGrp="1"/>
          </p:cNvSpPr>
          <p:nvPr>
            <p:ph type="dt" sz="half" idx="10"/>
          </p:nvPr>
        </p:nvSpPr>
        <p:spPr/>
        <p:txBody>
          <a:bodyPr/>
          <a:lstStyle/>
          <a:p>
            <a:r>
              <a:rPr lang="en-US"/>
              <a:t>2022-02-07</a:t>
            </a:r>
          </a:p>
        </p:txBody>
      </p:sp>
      <p:sp>
        <p:nvSpPr>
          <p:cNvPr id="4" name="Footer Placeholder 3">
            <a:extLst>
              <a:ext uri="{FF2B5EF4-FFF2-40B4-BE49-F238E27FC236}">
                <a16:creationId xmlns:a16="http://schemas.microsoft.com/office/drawing/2014/main" id="{416C9202-453B-D249-B08E-57742BCDB580}"/>
              </a:ext>
            </a:extLst>
          </p:cNvPr>
          <p:cNvSpPr>
            <a:spLocks noGrp="1"/>
          </p:cNvSpPr>
          <p:nvPr>
            <p:ph type="ftr" sz="quarter" idx="11"/>
          </p:nvPr>
        </p:nvSpPr>
        <p:spPr/>
        <p:txBody>
          <a:bodyPr/>
          <a:lstStyle/>
          <a:p>
            <a:r>
              <a:rPr lang="en-US"/>
              <a:t>sPHENIX Commissioning Task Force Meeting</a:t>
            </a:r>
          </a:p>
        </p:txBody>
      </p:sp>
      <p:sp>
        <p:nvSpPr>
          <p:cNvPr id="5" name="Slide Number Placeholder 4">
            <a:extLst>
              <a:ext uri="{FF2B5EF4-FFF2-40B4-BE49-F238E27FC236}">
                <a16:creationId xmlns:a16="http://schemas.microsoft.com/office/drawing/2014/main" id="{3D1CA25E-3730-C64D-B5B4-032D8AA2CD2F}"/>
              </a:ext>
            </a:extLst>
          </p:cNvPr>
          <p:cNvSpPr>
            <a:spLocks noGrp="1"/>
          </p:cNvSpPr>
          <p:nvPr>
            <p:ph type="sldNum" sz="quarter" idx="12"/>
          </p:nvPr>
        </p:nvSpPr>
        <p:spPr/>
        <p:txBody>
          <a:bodyPr/>
          <a:lstStyle/>
          <a:p>
            <a:fld id="{6831589C-E703-044C-B732-0A5D3C1F72A6}" type="slidenum">
              <a:rPr lang="en-US" smtClean="0"/>
              <a:t>7</a:t>
            </a:fld>
            <a:endParaRPr lang="en-US"/>
          </a:p>
        </p:txBody>
      </p:sp>
      <p:pic>
        <p:nvPicPr>
          <p:cNvPr id="7" name="Picture 6">
            <a:extLst>
              <a:ext uri="{FF2B5EF4-FFF2-40B4-BE49-F238E27FC236}">
                <a16:creationId xmlns:a16="http://schemas.microsoft.com/office/drawing/2014/main" id="{ED0C78B9-2276-374F-AFE6-AE1C99C15C14}"/>
              </a:ext>
            </a:extLst>
          </p:cNvPr>
          <p:cNvPicPr>
            <a:picLocks noChangeAspect="1"/>
          </p:cNvPicPr>
          <p:nvPr/>
        </p:nvPicPr>
        <p:blipFill>
          <a:blip r:embed="rId2"/>
          <a:stretch>
            <a:fillRect/>
          </a:stretch>
        </p:blipFill>
        <p:spPr>
          <a:xfrm>
            <a:off x="1371600" y="975583"/>
            <a:ext cx="9316996" cy="5240810"/>
          </a:xfrm>
          <a:prstGeom prst="rect">
            <a:avLst/>
          </a:prstGeom>
        </p:spPr>
      </p:pic>
    </p:spTree>
    <p:extLst>
      <p:ext uri="{BB962C8B-B14F-4D97-AF65-F5344CB8AC3E}">
        <p14:creationId xmlns:p14="http://schemas.microsoft.com/office/powerpoint/2010/main" val="1223925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781851-3C1B-B447-A292-BB0A776D9B2E}"/>
              </a:ext>
            </a:extLst>
          </p:cNvPr>
          <p:cNvSpPr>
            <a:spLocks noGrp="1"/>
          </p:cNvSpPr>
          <p:nvPr>
            <p:ph type="title"/>
          </p:nvPr>
        </p:nvSpPr>
        <p:spPr/>
        <p:txBody>
          <a:bodyPr/>
          <a:lstStyle/>
          <a:p>
            <a:r>
              <a:rPr lang="en-US" dirty="0"/>
              <a:t>Br </a:t>
            </a:r>
          </a:p>
        </p:txBody>
      </p:sp>
      <p:sp>
        <p:nvSpPr>
          <p:cNvPr id="3" name="Date Placeholder 2">
            <a:extLst>
              <a:ext uri="{FF2B5EF4-FFF2-40B4-BE49-F238E27FC236}">
                <a16:creationId xmlns:a16="http://schemas.microsoft.com/office/drawing/2014/main" id="{9451C65B-BC7E-294A-8C88-0F2A459E6F7F}"/>
              </a:ext>
            </a:extLst>
          </p:cNvPr>
          <p:cNvSpPr>
            <a:spLocks noGrp="1"/>
          </p:cNvSpPr>
          <p:nvPr>
            <p:ph type="dt" sz="half" idx="10"/>
          </p:nvPr>
        </p:nvSpPr>
        <p:spPr/>
        <p:txBody>
          <a:bodyPr/>
          <a:lstStyle/>
          <a:p>
            <a:r>
              <a:rPr lang="en-US"/>
              <a:t>2022-02-07</a:t>
            </a:r>
          </a:p>
        </p:txBody>
      </p:sp>
      <p:sp>
        <p:nvSpPr>
          <p:cNvPr id="4" name="Footer Placeholder 3">
            <a:extLst>
              <a:ext uri="{FF2B5EF4-FFF2-40B4-BE49-F238E27FC236}">
                <a16:creationId xmlns:a16="http://schemas.microsoft.com/office/drawing/2014/main" id="{F3541BA7-AA47-5B4C-8625-FF21A2FDE3EB}"/>
              </a:ext>
            </a:extLst>
          </p:cNvPr>
          <p:cNvSpPr>
            <a:spLocks noGrp="1"/>
          </p:cNvSpPr>
          <p:nvPr>
            <p:ph type="ftr" sz="quarter" idx="11"/>
          </p:nvPr>
        </p:nvSpPr>
        <p:spPr/>
        <p:txBody>
          <a:bodyPr/>
          <a:lstStyle/>
          <a:p>
            <a:r>
              <a:rPr lang="en-US"/>
              <a:t>sPHENIX Commissioning Task Force Meeting</a:t>
            </a:r>
          </a:p>
        </p:txBody>
      </p:sp>
      <p:sp>
        <p:nvSpPr>
          <p:cNvPr id="5" name="Slide Number Placeholder 4">
            <a:extLst>
              <a:ext uri="{FF2B5EF4-FFF2-40B4-BE49-F238E27FC236}">
                <a16:creationId xmlns:a16="http://schemas.microsoft.com/office/drawing/2014/main" id="{2E5BB98F-3CC0-BA47-8F1D-BEC650D7519F}"/>
              </a:ext>
            </a:extLst>
          </p:cNvPr>
          <p:cNvSpPr>
            <a:spLocks noGrp="1"/>
          </p:cNvSpPr>
          <p:nvPr>
            <p:ph type="sldNum" sz="quarter" idx="12"/>
          </p:nvPr>
        </p:nvSpPr>
        <p:spPr/>
        <p:txBody>
          <a:bodyPr/>
          <a:lstStyle/>
          <a:p>
            <a:fld id="{6831589C-E703-044C-B732-0A5D3C1F72A6}" type="slidenum">
              <a:rPr lang="en-US" smtClean="0"/>
              <a:t>8</a:t>
            </a:fld>
            <a:endParaRPr lang="en-US"/>
          </a:p>
        </p:txBody>
      </p:sp>
      <p:pic>
        <p:nvPicPr>
          <p:cNvPr id="7" name="Picture 6">
            <a:extLst>
              <a:ext uri="{FF2B5EF4-FFF2-40B4-BE49-F238E27FC236}">
                <a16:creationId xmlns:a16="http://schemas.microsoft.com/office/drawing/2014/main" id="{13FF1DCB-EAFF-BE4D-B6DA-F09BF02B9372}"/>
              </a:ext>
            </a:extLst>
          </p:cNvPr>
          <p:cNvPicPr>
            <a:picLocks noChangeAspect="1"/>
          </p:cNvPicPr>
          <p:nvPr/>
        </p:nvPicPr>
        <p:blipFill>
          <a:blip r:embed="rId2"/>
          <a:stretch>
            <a:fillRect/>
          </a:stretch>
        </p:blipFill>
        <p:spPr>
          <a:xfrm>
            <a:off x="2724150" y="1136650"/>
            <a:ext cx="6743700" cy="4584700"/>
          </a:xfrm>
          <a:prstGeom prst="rect">
            <a:avLst/>
          </a:prstGeom>
        </p:spPr>
      </p:pic>
    </p:spTree>
    <p:extLst>
      <p:ext uri="{BB962C8B-B14F-4D97-AF65-F5344CB8AC3E}">
        <p14:creationId xmlns:p14="http://schemas.microsoft.com/office/powerpoint/2010/main" val="290911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6F3A1FD-7676-416C-A9C3-11A26C611395}"/>
              </a:ext>
            </a:extLst>
          </p:cNvPr>
          <p:cNvSpPr>
            <a:spLocks noGrp="1"/>
          </p:cNvSpPr>
          <p:nvPr>
            <p:ph type="title"/>
          </p:nvPr>
        </p:nvSpPr>
        <p:spPr>
          <a:xfrm>
            <a:off x="430306" y="365126"/>
            <a:ext cx="9412942" cy="737534"/>
          </a:xfrm>
        </p:spPr>
        <p:txBody>
          <a:bodyPr/>
          <a:lstStyle/>
          <a:p>
            <a:r>
              <a:rPr lang="en-US" dirty="0"/>
              <a:t>ATLAS mapper</a:t>
            </a:r>
          </a:p>
        </p:txBody>
      </p:sp>
      <p:pic>
        <p:nvPicPr>
          <p:cNvPr id="6" name="Picture 5" descr="Icon&#10;&#10;Description automatically generated">
            <a:extLst>
              <a:ext uri="{FF2B5EF4-FFF2-40B4-BE49-F238E27FC236}">
                <a16:creationId xmlns:a16="http://schemas.microsoft.com/office/drawing/2014/main" id="{1FC6AC4A-5523-774C-AFBE-2FEDFF3FFE23}"/>
              </a:ext>
            </a:extLst>
          </p:cNvPr>
          <p:cNvPicPr>
            <a:picLocks noChangeAspect="1"/>
          </p:cNvPicPr>
          <p:nvPr/>
        </p:nvPicPr>
        <p:blipFill>
          <a:blip r:embed="rId2"/>
          <a:stretch>
            <a:fillRect/>
          </a:stretch>
        </p:blipFill>
        <p:spPr>
          <a:xfrm>
            <a:off x="2191066" y="1350847"/>
            <a:ext cx="7774006" cy="4781012"/>
          </a:xfrm>
          <a:prstGeom prst="rect">
            <a:avLst/>
          </a:prstGeom>
          <a:noFill/>
        </p:spPr>
      </p:pic>
      <p:sp>
        <p:nvSpPr>
          <p:cNvPr id="2" name="Date Placeholder 1">
            <a:extLst>
              <a:ext uri="{FF2B5EF4-FFF2-40B4-BE49-F238E27FC236}">
                <a16:creationId xmlns:a16="http://schemas.microsoft.com/office/drawing/2014/main" id="{8022A335-A435-E64F-997F-7448EA6CFCD9}"/>
              </a:ext>
            </a:extLst>
          </p:cNvPr>
          <p:cNvSpPr>
            <a:spLocks noGrp="1"/>
          </p:cNvSpPr>
          <p:nvPr>
            <p:ph type="dt" sz="half" idx="10"/>
          </p:nvPr>
        </p:nvSpPr>
        <p:spPr>
          <a:xfrm>
            <a:off x="838200" y="6356350"/>
            <a:ext cx="2743200" cy="365125"/>
          </a:xfrm>
        </p:spPr>
        <p:txBody>
          <a:bodyPr anchor="ctr">
            <a:normAutofit/>
          </a:bodyPr>
          <a:lstStyle/>
          <a:p>
            <a:pPr>
              <a:spcAft>
                <a:spcPts val="600"/>
              </a:spcAft>
            </a:pPr>
            <a:r>
              <a:rPr lang="en-US"/>
              <a:t>2022-02-07</a:t>
            </a:r>
          </a:p>
        </p:txBody>
      </p:sp>
      <p:sp>
        <p:nvSpPr>
          <p:cNvPr id="3" name="Footer Placeholder 2">
            <a:extLst>
              <a:ext uri="{FF2B5EF4-FFF2-40B4-BE49-F238E27FC236}">
                <a16:creationId xmlns:a16="http://schemas.microsoft.com/office/drawing/2014/main" id="{635AD582-B376-4344-8176-31C3BFBBE8F0}"/>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t>sPHENIX Commissioning Task Force Meeting</a:t>
            </a:r>
          </a:p>
        </p:txBody>
      </p:sp>
      <p:sp>
        <p:nvSpPr>
          <p:cNvPr id="4" name="Slide Number Placeholder 3">
            <a:extLst>
              <a:ext uri="{FF2B5EF4-FFF2-40B4-BE49-F238E27FC236}">
                <a16:creationId xmlns:a16="http://schemas.microsoft.com/office/drawing/2014/main" id="{508A81AF-F0F6-D94F-A355-208457782D04}"/>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6831589C-E703-044C-B732-0A5D3C1F72A6}" type="slidenum">
              <a:rPr lang="en-US" smtClean="0"/>
              <a:pPr>
                <a:spcAft>
                  <a:spcPts val="600"/>
                </a:spcAft>
              </a:pPr>
              <a:t>9</a:t>
            </a:fld>
            <a:endParaRPr lang="en-US"/>
          </a:p>
        </p:txBody>
      </p:sp>
    </p:spTree>
    <p:extLst>
      <p:ext uri="{BB962C8B-B14F-4D97-AF65-F5344CB8AC3E}">
        <p14:creationId xmlns:p14="http://schemas.microsoft.com/office/powerpoint/2010/main" val="366586181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phenix1.potx" id="{03512B04-1935-D841-B9DA-15A4EE731424}" vid="{DDD020C1-8F93-B443-9A07-1D5B04F9298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228</TotalTime>
  <Words>993</Words>
  <Application>Microsoft Macintosh PowerPoint</Application>
  <PresentationFormat>Widescreen</PresentationFormat>
  <Paragraphs>134</Paragraphs>
  <Slides>20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Helvetica</vt:lpstr>
      <vt:lpstr>Helvetica Light</vt:lpstr>
      <vt:lpstr>Office Theme</vt:lpstr>
      <vt:lpstr>Magnet Mapping</vt:lpstr>
      <vt:lpstr>The sPHENIX magnetic field</vt:lpstr>
      <vt:lpstr>https://ep-dep-dt.web.cern.ch/b-field-mapping-magnet-support</vt:lpstr>
      <vt:lpstr>What to map</vt:lpstr>
      <vt:lpstr>Properties of the steel</vt:lpstr>
      <vt:lpstr>It’s not all about Bz</vt:lpstr>
      <vt:lpstr>Simple picture (Wuzheng Meng)</vt:lpstr>
      <vt:lpstr>Br </vt:lpstr>
      <vt:lpstr>ATLAS mapper</vt:lpstr>
      <vt:lpstr>PowerPoint Presentation</vt:lpstr>
      <vt:lpstr>PowerPoint Presentation</vt:lpstr>
      <vt:lpstr>When does this happen?</vt:lpstr>
      <vt:lpstr>Russ Feder schedule as of 2022-02-04</vt:lpstr>
      <vt:lpstr>Mapping details</vt:lpstr>
      <vt:lpstr>Monitoring</vt:lpstr>
      <vt:lpstr>Summary</vt:lpstr>
      <vt:lpstr>Some mechanical details</vt:lpstr>
      <vt:lpstr>PowerPoint Presentation</vt:lpstr>
      <vt:lpstr>PowerPoint Presentation</vt:lpstr>
      <vt:lpstr>Frame to support mapper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Magnet Mapping</dc:title>
  <dc:creator>John Haggerty</dc:creator>
  <cp:lastModifiedBy>Ming Liu</cp:lastModifiedBy>
  <cp:revision>15</cp:revision>
  <dcterms:created xsi:type="dcterms:W3CDTF">2022-02-07T14:07:18Z</dcterms:created>
  <dcterms:modified xsi:type="dcterms:W3CDTF">2022-02-07T23:04:41Z</dcterms:modified>
</cp:coreProperties>
</file>