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59" r:id="rId4"/>
    <p:sldId id="257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9D39-8262-3446-9B71-4FCF8D680950}" type="datetimeFigureOut">
              <a:rPr lang="en-US" smtClean="0"/>
              <a:t>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8F8D9-FE06-8247-9237-D0D7F516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9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59f719172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59f719172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59f719172_1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f59f719172_1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5516-491A-8F4D-BB35-77EBAB9E8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F3DCD-1798-344C-9F4F-CBD53C0E0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B7B17-17ED-0D4B-BD85-CF3C29D2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CB83-A208-4C44-93ED-AA86CBF5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431EC-E259-B646-A2BF-E1C5B76A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8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F3DA-1123-D041-8FCD-816108DE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091C-215D-DD40-A7BA-8DA2E012C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200A-5BE0-8245-86EC-6DCB20F9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790B2-A415-0940-981B-BAE62BA6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EB6D1-F7CC-5848-84A5-F613F659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3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490BA-F360-2744-86E9-F1A8DE3E8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7CF13-8236-054D-93C1-AE1B03DF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9A76-F5F8-5C4F-AD43-B9A930C1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DD580-48B2-0C45-B0D3-159A22AC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3FA51-4CE9-6E42-ABDE-AC580E9B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0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1E86B-6178-1040-8D5F-19FBDA4E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4F61C-B1D0-2D4A-A904-43D9ADD01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FBA9F-5C0D-164B-B0D6-7C5E9F8E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25AF2-AFD9-9F45-ADF7-319A17AE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E634-6B12-E046-ACB8-17719889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593B-9265-3648-801A-9A1214FC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6A451-5A05-A840-A9C1-7C57C654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E125-7D02-6448-99E6-98AB499B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B5BF6-D50C-8547-8072-1A71821A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8088A-1797-124C-9472-77FE5D7C6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DB38A-3BED-0040-93EC-2C6884B0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285C0-FCA0-ED47-98B4-A999F3BAA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F106D-2931-B749-A658-451E08A4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00B6E-C8C9-5040-B023-71EB80BC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CCF4B-6764-9C4D-A695-24506539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F3B02-9D39-B449-BC32-D50A61F9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A308-E14D-4E41-BAAE-B6B3658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6579D-1BC0-164D-868B-4C48158B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04EBC-0C7D-2D49-B497-E20A296BF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CBF25-AF6E-1142-9613-132F914A8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5393C-DC95-3C49-94FE-CA0C863D5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5E418B-E0B2-614E-9002-BDC7F9D70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74FD1-2928-0B49-A30E-7735E98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5D0739-7983-6C42-9B36-7490A1EE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4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89D5-55ED-1B4F-B447-FBFBB41F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3E469-69A4-1744-8AE5-685D86AF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56821-9EB7-FA48-B715-9596D21F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7B5B6-7770-194D-9166-6D7026BE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5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17F0C-4FB1-DC4C-B32C-67D8FF4D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A1AA5-C397-BD47-B475-0C504B03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354E8-90D9-9B43-8709-B545165F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6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CE17-D943-AA4E-A5B6-F1D5A7D0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E0AC-7C02-124F-9A1D-4C2910800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762D4-B343-8648-9D5D-94951BDDB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03BB6-0BF7-1646-BAC2-6C695F1A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8ACC1-928B-B248-9AB8-8389EAF3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1B014-9D5E-EA49-8229-B89729C1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0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9677-A3EF-0F46-BB8A-077D3D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4F33A-8E50-4749-B616-21A6D40E1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5090-D0EC-D74B-839A-BB62B6371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6C3D1-7D56-8449-B92C-1DD75AB5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C66CE-B8F4-B04B-B3C6-6535555E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31EC0-4D92-874D-BFA2-541A5AAB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3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E1C01-156E-B24C-9F69-D348D134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164B0-BC0A-6046-81A2-C5C08877B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B269A-E931-4D47-856B-746545E49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AA227-2767-6345-BBAB-BC8E883B5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69508-4F46-2344-990A-C7612A59C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7AC67-5EFC-0F4D-B566-4B097D60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4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MC@bnl.gov" TargetMode="External"/><Relationship Id="rId2" Type="http://schemas.openxmlformats.org/officeDocument/2006/relationships/hyperlink" Target="https://docs.google.com/spreadsheets/d/1rPCD_5E5Mi8oLz5d0K1_onjZi4BaeHwL1x390UaNgp8/edit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DA0F-E39F-E849-9BA0-862B911B6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and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48063-A263-304B-A6F4-755F7C13F2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Camelia, Grazyna, Jo and Ming</a:t>
            </a:r>
          </a:p>
          <a:p>
            <a:r>
              <a:rPr lang="en-US" dirty="0"/>
              <a:t>2/14/2022</a:t>
            </a:r>
          </a:p>
          <a:p>
            <a:r>
              <a:rPr lang="en-US" dirty="0"/>
              <a:t>MVTX Bi-weekly General Meeting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1EEA4-9AEF-4442-8FC3-D8C4BDEF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D18E1-376E-3246-B859-9FA6D0D5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7224-A871-8345-8108-1D60F0AA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3B43-A7F5-AB49-B2B0-5629ED7E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18255"/>
            <a:ext cx="6614809" cy="905873"/>
          </a:xfrm>
        </p:spPr>
        <p:txBody>
          <a:bodyPr>
            <a:normAutofit fontScale="90000"/>
          </a:bodyPr>
          <a:lstStyle/>
          <a:p>
            <a:r>
              <a:rPr lang="en-US" dirty="0"/>
              <a:t>Work in Progress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AB407-86FA-8141-979C-B60FBA4E6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86" y="1313233"/>
            <a:ext cx="7041203" cy="443581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Half-detector assembly at LBNL: schedule?</a:t>
            </a:r>
          </a:p>
          <a:p>
            <a:pPr lvl="1"/>
            <a:r>
              <a:rPr lang="en-US" dirty="0"/>
              <a:t>South End-Wheels work</a:t>
            </a:r>
          </a:p>
          <a:p>
            <a:pPr lvl="1"/>
            <a:r>
              <a:rPr lang="en-US" dirty="0"/>
              <a:t>active discussions last week </a:t>
            </a:r>
          </a:p>
          <a:p>
            <a:pPr lvl="1"/>
            <a:endParaRPr lang="en-US" dirty="0"/>
          </a:p>
          <a:p>
            <a:r>
              <a:rPr lang="en-US" b="1" dirty="0"/>
              <a:t>Readout and control integration: ~by Feb. 2022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Preliminary new data format in RCDAQ </a:t>
            </a:r>
          </a:p>
          <a:p>
            <a:pPr lvl="1"/>
            <a:r>
              <a:rPr lang="en-US" dirty="0"/>
              <a:t>Setup a full chain 8-stave/RU/PU + CAEN + FELIX + </a:t>
            </a:r>
            <a:r>
              <a:rPr lang="en-US" dirty="0" err="1"/>
              <a:t>mGTM</a:t>
            </a:r>
            <a:r>
              <a:rPr lang="en-US" dirty="0"/>
              <a:t>, in progress </a:t>
            </a:r>
          </a:p>
          <a:p>
            <a:pPr lvl="1"/>
            <a:endParaRPr lang="en-US" dirty="0"/>
          </a:p>
          <a:p>
            <a:r>
              <a:rPr lang="en-US" b="1" dirty="0"/>
              <a:t>Finish cooling system design by ~ mid Feb  </a:t>
            </a:r>
          </a:p>
          <a:p>
            <a:pPr lvl="1"/>
            <a:r>
              <a:rPr lang="en-US" dirty="0"/>
              <a:t>Cooling system discussed with BNL, 2/10</a:t>
            </a:r>
          </a:p>
          <a:p>
            <a:pPr lvl="1"/>
            <a:r>
              <a:rPr lang="en-US" dirty="0"/>
              <a:t>Electronics cooling system setup at LANL</a:t>
            </a:r>
          </a:p>
          <a:p>
            <a:pPr lvl="1"/>
            <a:endParaRPr lang="en-US" dirty="0"/>
          </a:p>
          <a:p>
            <a:r>
              <a:rPr lang="en-US" b="1" dirty="0"/>
              <a:t>Detector QC, calibration, alignment etc. </a:t>
            </a:r>
          </a:p>
          <a:p>
            <a:pPr lvl="1"/>
            <a:r>
              <a:rPr lang="en-US" dirty="0"/>
              <a:t>Online QC software development w/ new data format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5221E5-7629-1C43-B81F-C1965438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89" y="471191"/>
            <a:ext cx="4915711" cy="9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912AE-5D9D-294D-87C0-9ADDFEC4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53" y="1681620"/>
            <a:ext cx="4130062" cy="2271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AA78B-3AC3-0543-89AF-5E42CED4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24" y="4047554"/>
            <a:ext cx="3752642" cy="2814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E0B34-68F5-684A-85D0-1F6F51EDD8A7}"/>
              </a:ext>
            </a:extLst>
          </p:cNvPr>
          <p:cNvSpPr txBox="1"/>
          <p:nvPr/>
        </p:nvSpPr>
        <p:spPr>
          <a:xfrm>
            <a:off x="7966953" y="5570122"/>
            <a:ext cx="2734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Cooling system test @LANL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Chiller + Patch panel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30 cooling plates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One dummy stave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BFF1150-FEFA-C045-9D20-83B27449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082EB12-1F1D-A74C-922E-D4580471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4B313BA-03CD-ED47-81C4-71201597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C116B-602F-F942-B786-D54404635A2E}"/>
              </a:ext>
            </a:extLst>
          </p:cNvPr>
          <p:cNvSpPr txBox="1"/>
          <p:nvPr/>
        </p:nvSpPr>
        <p:spPr>
          <a:xfrm>
            <a:off x="7593791" y="165981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South EW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07106-42A7-9F4F-AEFE-3C2A3931039A}"/>
              </a:ext>
            </a:extLst>
          </p:cNvPr>
          <p:cNvSpPr/>
          <p:nvPr/>
        </p:nvSpPr>
        <p:spPr>
          <a:xfrm>
            <a:off x="7853536" y="465711"/>
            <a:ext cx="324091" cy="973083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933" dirty="0" err="1"/>
              <a:t>sPHENIX</a:t>
            </a:r>
            <a:r>
              <a:rPr lang="en" sz="2933" dirty="0"/>
              <a:t> Installation Schedule Update </a:t>
            </a:r>
            <a:endParaRPr sz="2933" dirty="0"/>
          </a:p>
          <a:p>
            <a:pPr marL="609585" indent="-491054">
              <a:spcBef>
                <a:spcPts val="0"/>
              </a:spcBef>
              <a:buSzPts val="2200"/>
              <a:buFont typeface="Calibri"/>
              <a:buChar char="-"/>
            </a:pPr>
            <a:r>
              <a:rPr lang="en" sz="2933" dirty="0">
                <a:latin typeface="Calibri"/>
                <a:ea typeface="Calibri"/>
                <a:cs typeface="Calibri"/>
                <a:sym typeface="Calibri"/>
              </a:rPr>
              <a:t>MVTX: 10/23-11/23, 2022 </a:t>
            </a:r>
            <a:r>
              <a:rPr lang="en" sz="2933" dirty="0">
                <a:latin typeface="Calibri"/>
                <a:ea typeface="Calibri"/>
                <a:cs typeface="Calibri"/>
                <a:sym typeface="Wingdings" pitchFamily="2" charset="2"/>
              </a:rPr>
              <a:t> delayed by ~ 1month?</a:t>
            </a:r>
            <a:endParaRPr sz="2933"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000" y="1024764"/>
            <a:ext cx="9216099" cy="523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29031" y="3817907"/>
            <a:ext cx="7574400" cy="470400"/>
          </a:xfrm>
          <a:prstGeom prst="ellipse">
            <a:avLst/>
          </a:prstGeom>
          <a:noFill/>
          <a:ln w="1905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AC4D2-2FA4-434C-903E-26AEA4EC6634}"/>
              </a:ext>
            </a:extLst>
          </p:cNvPr>
          <p:cNvSpPr txBox="1"/>
          <p:nvPr/>
        </p:nvSpPr>
        <p:spPr>
          <a:xfrm>
            <a:off x="7324927" y="2697399"/>
            <a:ext cx="195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Delayed ~ 1 month</a:t>
            </a:r>
          </a:p>
        </p:txBody>
      </p:sp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79F7817F-38A2-334C-A12B-0C7627E76C52}"/>
              </a:ext>
            </a:extLst>
          </p:cNvPr>
          <p:cNvSpPr/>
          <p:nvPr/>
        </p:nvSpPr>
        <p:spPr>
          <a:xfrm>
            <a:off x="320864" y="2646865"/>
            <a:ext cx="9216099" cy="470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5BFA0-8E4A-BE4E-86CE-251B1ED2FADB}"/>
              </a:ext>
            </a:extLst>
          </p:cNvPr>
          <p:cNvSpPr txBox="1"/>
          <p:nvPr/>
        </p:nvSpPr>
        <p:spPr>
          <a:xfrm>
            <a:off x="9802429" y="2605066"/>
            <a:ext cx="1928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Reported at commissioning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meeting 2/7/2022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5C41A-82A8-A042-A1EE-5D5660E4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B931E-DACD-5B44-A824-AA4CC7EF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3B7B-814D-724E-9D02-E1C70A56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1662"/>
          </a:xfrm>
        </p:spPr>
        <p:txBody>
          <a:bodyPr/>
          <a:lstStyle/>
          <a:p>
            <a:r>
              <a:rPr lang="en-US" dirty="0"/>
              <a:t>Remaining Key Tasks and Schedules </a:t>
            </a:r>
          </a:p>
        </p:txBody>
      </p:sp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CDA33865-E18D-C441-BDD2-A146537E7BB7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b="24537"/>
          <a:stretch/>
        </p:blipFill>
        <p:spPr>
          <a:xfrm>
            <a:off x="444333" y="871662"/>
            <a:ext cx="9584884" cy="52178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AB219-A590-1C4F-A742-592112F77816}"/>
              </a:ext>
            </a:extLst>
          </p:cNvPr>
          <p:cNvSpPr txBox="1"/>
          <p:nvPr/>
        </p:nvSpPr>
        <p:spPr>
          <a:xfrm>
            <a:off x="8754894" y="994773"/>
            <a:ext cx="323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Schedule presented 1/6/2022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5502C-C922-6141-9CD5-ECFCFC652D77}"/>
              </a:ext>
            </a:extLst>
          </p:cNvPr>
          <p:cNvSpPr txBox="1"/>
          <p:nvPr/>
        </p:nvSpPr>
        <p:spPr>
          <a:xfrm>
            <a:off x="5291847" y="4786009"/>
            <a:ext cx="346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Plan to set up a BIG clean tent in the </a:t>
            </a:r>
            <a:r>
              <a:rPr lang="en-US" sz="1600" dirty="0" err="1">
                <a:solidFill>
                  <a:srgbClr val="FF0000"/>
                </a:solidFill>
              </a:rPr>
              <a:t>sPHENIX</a:t>
            </a:r>
            <a:r>
              <a:rPr lang="en-US" sz="1600" dirty="0">
                <a:solidFill>
                  <a:srgbClr val="FF0000"/>
                </a:solidFill>
              </a:rPr>
              <a:t> assembly area in May:</a:t>
            </a:r>
          </a:p>
          <a:p>
            <a:pPr marL="342900" indent="-342900">
              <a:buAutoNum type="arabicParenR"/>
            </a:pPr>
            <a:r>
              <a:rPr lang="en-US" sz="1600" dirty="0"/>
              <a:t>for the full insertion mockup</a:t>
            </a:r>
          </a:p>
          <a:p>
            <a:pPr marL="342900" indent="-342900">
              <a:buAutoNum type="arabicParenR"/>
            </a:pPr>
            <a:r>
              <a:rPr lang="en-US" sz="1600" dirty="0"/>
              <a:t>Full half-detector commissioning 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1C157C-85FD-DF4E-8FCD-727C73E6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5EE40F-8FB0-5644-A3B8-99F3E7E7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36F3EF-30B7-CD47-B8CB-5DB115EF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3204-E27D-BE47-9BF7-E2FEB4203070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F23C7-6740-324C-A005-8E670C818ADF}"/>
              </a:ext>
            </a:extLst>
          </p:cNvPr>
          <p:cNvSpPr txBox="1"/>
          <p:nvPr/>
        </p:nvSpPr>
        <p:spPr>
          <a:xfrm>
            <a:off x="3216139" y="6120436"/>
            <a:ext cx="54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Today;  delay in half-detector assembly …  by ~1 month?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75E7-4D3D-CE4F-8930-5B1E66E90C00}"/>
              </a:ext>
            </a:extLst>
          </p:cNvPr>
          <p:cNvCxnSpPr/>
          <p:nvPr/>
        </p:nvCxnSpPr>
        <p:spPr>
          <a:xfrm>
            <a:off x="3522522" y="1641104"/>
            <a:ext cx="0" cy="4581829"/>
          </a:xfrm>
          <a:prstGeom prst="line">
            <a:avLst/>
          </a:prstGeom>
          <a:ln w="4127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ADBADB-5985-CB4F-B852-37E41A4409AD}"/>
              </a:ext>
            </a:extLst>
          </p:cNvPr>
          <p:cNvSpPr txBox="1"/>
          <p:nvPr/>
        </p:nvSpPr>
        <p:spPr>
          <a:xfrm>
            <a:off x="8786074" y="2567225"/>
            <a:ext cx="282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(Possible delay ~1 month?)</a:t>
            </a:r>
          </a:p>
        </p:txBody>
      </p:sp>
    </p:spTree>
    <p:extLst>
      <p:ext uri="{BB962C8B-B14F-4D97-AF65-F5344CB8AC3E}">
        <p14:creationId xmlns:p14="http://schemas.microsoft.com/office/powerpoint/2010/main" val="14349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/>
              <a:t>Pre-installation @ 1008: Jan. – OCT., 2022</a:t>
            </a:r>
            <a:endParaRPr sz="3200"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4294967295"/>
          </p:nvPr>
        </p:nvSpPr>
        <p:spPr>
          <a:xfrm>
            <a:off x="482393" y="1150553"/>
            <a:ext cx="6139648" cy="38008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 lnSpcReduction="10000"/>
          </a:bodyPr>
          <a:lstStyle/>
          <a:p>
            <a:pPr marL="7409" indent="0">
              <a:spcBef>
                <a:spcPts val="0"/>
              </a:spcBef>
              <a:buClr>
                <a:schemeClr val="dk1"/>
              </a:buClr>
              <a:buSzPct val="190909"/>
              <a:buNone/>
            </a:pPr>
            <a:r>
              <a:rPr lang="en" sz="2000" b="1" dirty="0">
                <a:solidFill>
                  <a:srgbClr val="FF0000"/>
                </a:solidFill>
              </a:rPr>
              <a:t>Clean tent at 1008:  Jan – May, 2022</a:t>
            </a:r>
          </a:p>
          <a:p>
            <a:pPr marL="7409" indent="0">
              <a:spcBef>
                <a:spcPts val="0"/>
              </a:spcBef>
              <a:buClr>
                <a:schemeClr val="dk1"/>
              </a:buClr>
              <a:buSzPct val="190909"/>
              <a:buNone/>
            </a:pPr>
            <a:r>
              <a:rPr lang="en-US" sz="2000" b="1" dirty="0">
                <a:solidFill>
                  <a:srgbClr val="FF0000"/>
                </a:solidFill>
              </a:rPr>
              <a:t>- Half-detector QC @#1</a:t>
            </a:r>
            <a:endParaRPr sz="2000" b="1" dirty="0">
              <a:solidFill>
                <a:srgbClr val="FF0000"/>
              </a:solidFill>
            </a:endParaRPr>
          </a:p>
          <a:p>
            <a:pPr marL="23706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MOSAIC test stand for stave QA </a:t>
            </a:r>
            <a:endParaRPr sz="1467" dirty="0"/>
          </a:p>
          <a:p>
            <a:pPr marL="694249" lvl="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PU+MOSAIC reside in a VME Crate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2 test stands </a:t>
            </a:r>
            <a:endParaRPr sz="1467" dirty="0"/>
          </a:p>
          <a:p>
            <a:pPr marL="23706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QA two half-detectors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Single stave QA, one-by-one, 48 total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</a:t>
            </a:r>
            <a:r>
              <a:rPr lang="en" sz="1467" dirty="0" err="1"/>
              <a:t>SamTec</a:t>
            </a:r>
            <a:r>
              <a:rPr lang="en" sz="1467" dirty="0"/>
              <a:t> readout cables 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DVDD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AVDD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“HV” bias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PT100 T-readback</a:t>
            </a:r>
            <a:endParaRPr sz="1467" dirty="0"/>
          </a:p>
          <a:p>
            <a:pPr marL="237061" indent="-213777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QA time: 4hrs/stave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Two MOSAIC systems available, ~24 days</a:t>
            </a:r>
            <a:endParaRPr sz="1467"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en"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pPr/>
              <a:t>5</a:t>
            </a:fld>
            <a:endParaRPr sz="1333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9920" y="1108798"/>
            <a:ext cx="4615649" cy="5291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8"/>
          <p:cNvGrpSpPr/>
          <p:nvPr/>
        </p:nvGrpSpPr>
        <p:grpSpPr>
          <a:xfrm>
            <a:off x="168094" y="4972334"/>
            <a:ext cx="6755919" cy="1384017"/>
            <a:chOff x="122055" y="4881657"/>
            <a:chExt cx="6755919" cy="1384017"/>
          </a:xfrm>
        </p:grpSpPr>
        <p:grpSp>
          <p:nvGrpSpPr>
            <p:cNvPr id="126" name="Google Shape;126;p18"/>
            <p:cNvGrpSpPr/>
            <p:nvPr/>
          </p:nvGrpSpPr>
          <p:grpSpPr>
            <a:xfrm>
              <a:off x="122055" y="4881657"/>
              <a:ext cx="6755919" cy="1384017"/>
              <a:chOff x="122055" y="4881657"/>
              <a:chExt cx="6755919" cy="1384017"/>
            </a:xfrm>
          </p:grpSpPr>
          <p:pic>
            <p:nvPicPr>
              <p:cNvPr id="127" name="Google Shape;127;p1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 flipH="1">
                <a:off x="2628807" y="4881657"/>
                <a:ext cx="4249167" cy="138401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128;p18"/>
              <p:cNvSpPr/>
              <p:nvPr/>
            </p:nvSpPr>
            <p:spPr>
              <a:xfrm>
                <a:off x="122055" y="5077337"/>
                <a:ext cx="1432290" cy="914400"/>
              </a:xfrm>
              <a:prstGeom prst="rect">
                <a:avLst/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"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MOSAIC </a:t>
                </a: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"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Test Stand</a:t>
                </a: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>
                <a:off x="1554344" y="5260598"/>
                <a:ext cx="1074461" cy="367258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18"/>
            <p:cNvSpPr txBox="1"/>
            <p:nvPr/>
          </p:nvSpPr>
          <p:spPr>
            <a:xfrm>
              <a:off x="5043170" y="4886542"/>
              <a:ext cx="1619801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867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MVTX Detector</a:t>
              </a:r>
              <a:endParaRPr sz="1467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8"/>
          <p:cNvSpPr/>
          <p:nvPr/>
        </p:nvSpPr>
        <p:spPr>
          <a:xfrm>
            <a:off x="10187881" y="2658092"/>
            <a:ext cx="561184" cy="7857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18"/>
          <p:cNvCxnSpPr>
            <a:cxnSpLocks/>
          </p:cNvCxnSpPr>
          <p:nvPr/>
        </p:nvCxnSpPr>
        <p:spPr>
          <a:xfrm>
            <a:off x="5564221" y="1371600"/>
            <a:ext cx="4623660" cy="152726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" name="Google Shape;131;p18">
            <a:extLst>
              <a:ext uri="{FF2B5EF4-FFF2-40B4-BE49-F238E27FC236}">
                <a16:creationId xmlns:a16="http://schemas.microsoft.com/office/drawing/2014/main" id="{F95A7033-72DF-4F42-824B-381AB7532F2C}"/>
              </a:ext>
            </a:extLst>
          </p:cNvPr>
          <p:cNvSpPr/>
          <p:nvPr/>
        </p:nvSpPr>
        <p:spPr>
          <a:xfrm>
            <a:off x="9571794" y="2975863"/>
            <a:ext cx="561184" cy="7857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FEE90-28DA-9C48-8727-5C0088898070}"/>
              </a:ext>
            </a:extLst>
          </p:cNvPr>
          <p:cNvSpPr txBox="1"/>
          <p:nvPr/>
        </p:nvSpPr>
        <p:spPr>
          <a:xfrm>
            <a:off x="9643835" y="318406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A12E3D-107C-254D-A27D-E26D1CC862C4}"/>
              </a:ext>
            </a:extLst>
          </p:cNvPr>
          <p:cNvSpPr txBox="1"/>
          <p:nvPr/>
        </p:nvSpPr>
        <p:spPr>
          <a:xfrm>
            <a:off x="10277087" y="302282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2671B-98E5-E249-9499-D5556CD2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E3A71-164F-224F-9CA6-4F63E8FF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2ACEA-838D-6844-B6AD-512A439EE073}"/>
              </a:ext>
            </a:extLst>
          </p:cNvPr>
          <p:cNvSpPr txBox="1"/>
          <p:nvPr/>
        </p:nvSpPr>
        <p:spPr>
          <a:xfrm>
            <a:off x="5015277" y="2606513"/>
            <a:ext cx="307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#2 plan: May – Oct. 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full detector commissioning</a:t>
            </a:r>
          </a:p>
          <a:p>
            <a:r>
              <a:rPr lang="en-US">
                <a:solidFill>
                  <a:srgbClr val="FF0000"/>
                </a:solidFill>
              </a:rPr>
              <a:t>plan </a:t>
            </a:r>
            <a:r>
              <a:rPr lang="en-US" dirty="0">
                <a:solidFill>
                  <a:srgbClr val="FF0000"/>
                </a:solidFill>
              </a:rPr>
              <a:t>under discussions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446C-0581-F84D-82FC-FB3FE2D8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23331"/>
          </a:xfrm>
        </p:spPr>
        <p:txBody>
          <a:bodyPr/>
          <a:lstStyle/>
          <a:p>
            <a:r>
              <a:rPr lang="en-US" dirty="0"/>
              <a:t>BNL Commissioning Travel Plan Approved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25AD-9F30-1C40-A69F-4150C720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01"/>
            <a:ext cx="10515600" cy="399391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Jan-Feb:</a:t>
            </a:r>
          </a:p>
          <a:p>
            <a:pPr lvl="1"/>
            <a:r>
              <a:rPr lang="en-US" dirty="0"/>
              <a:t>Setup clean tent, power and cooling system </a:t>
            </a:r>
          </a:p>
          <a:p>
            <a:pPr lvl="1"/>
            <a:r>
              <a:rPr lang="en-US" dirty="0"/>
              <a:t>Setup MOSAIC test bench</a:t>
            </a:r>
          </a:p>
          <a:p>
            <a:pPr lvl="1"/>
            <a:r>
              <a:rPr lang="en-US" dirty="0"/>
              <a:t>Setup 6 FELIX servers </a:t>
            </a:r>
          </a:p>
          <a:p>
            <a:r>
              <a:rPr lang="en-US" dirty="0"/>
              <a:t>Mar-Apr:</a:t>
            </a:r>
          </a:p>
          <a:p>
            <a:pPr lvl="1"/>
            <a:r>
              <a:rPr lang="en-US" dirty="0"/>
              <a:t>Half-detector stave QC</a:t>
            </a:r>
          </a:p>
          <a:p>
            <a:pPr lvl="1"/>
            <a:r>
              <a:rPr lang="en-US" dirty="0"/>
              <a:t>Possible rework of half-detector </a:t>
            </a:r>
          </a:p>
          <a:p>
            <a:r>
              <a:rPr lang="en-US" dirty="0"/>
              <a:t>May-Sep:</a:t>
            </a:r>
          </a:p>
          <a:p>
            <a:pPr lvl="1"/>
            <a:r>
              <a:rPr lang="en-US" dirty="0"/>
              <a:t>Full commissioning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BNL travel google docs:</a:t>
            </a:r>
          </a:p>
          <a:p>
            <a:pPr>
              <a:buFontTx/>
              <a:buChar char="-"/>
            </a:pPr>
            <a:r>
              <a:rPr lang="en-US" dirty="0"/>
              <a:t>Travel plan: </a:t>
            </a:r>
            <a:r>
              <a:rPr lang="en-US" sz="1900" u="sng" dirty="0">
                <a:solidFill>
                  <a:schemeClr val="hlink"/>
                </a:solidFill>
                <a:hlinkClick r:id="rId2"/>
              </a:rPr>
              <a:t>https://docs.google.com/spreadsheets/d/1rPCD_5E5Mi8oLz5d0K1_onjZi4BaeHwL1x390UaNgp8/edit?usp=sharing</a:t>
            </a:r>
            <a:r>
              <a:rPr lang="en-US" sz="1900" u="sng" dirty="0">
                <a:solidFill>
                  <a:schemeClr val="hlink"/>
                </a:solidFill>
              </a:rPr>
              <a:t> </a:t>
            </a:r>
            <a:endParaRPr lang="en-US" sz="1900" dirty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BNL travel approval paperwork:</a:t>
            </a:r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docs.google.com</a:t>
            </a:r>
            <a:r>
              <a:rPr lang="en-US" sz="2000" dirty="0"/>
              <a:t>/document/d/1seXXCxdGgXm_XD-v2Z6m9TLz6j6dXUMbyUZv1gCNluY/</a:t>
            </a:r>
            <a:r>
              <a:rPr lang="en-US" sz="2000" dirty="0" err="1"/>
              <a:t>edit?usp</a:t>
            </a:r>
            <a:r>
              <a:rPr lang="en-US" sz="2000" dirty="0"/>
              <a:t>=sharing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9459A-0090-9E42-A071-42AE8296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3D007-12D8-EF44-BAEF-98F585BB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F6375-C087-2645-824A-5963B110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3204-E27D-BE47-9BF7-E2FEB4203070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778C7-42BC-7C4D-BEEE-C60A98B5F2CD}"/>
              </a:ext>
            </a:extLst>
          </p:cNvPr>
          <p:cNvSpPr txBox="1"/>
          <p:nvPr/>
        </p:nvSpPr>
        <p:spPr>
          <a:xfrm>
            <a:off x="838200" y="1120676"/>
            <a:ext cx="1042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“The ROOP request for your MVTX Team has been approved for onsite access beginning February 14, 2022. </a:t>
            </a:r>
            <a:endParaRPr lang="en-US" dirty="0"/>
          </a:p>
          <a:p>
            <a:r>
              <a:rPr lang="en-US" b="1" dirty="0"/>
              <a:t>Each must contact the Clinic at </a:t>
            </a:r>
            <a:r>
              <a:rPr lang="en-US" b="1" u="sng" dirty="0">
                <a:hlinkClick r:id="rId3" tooltip="mailto:OMC@bnl.gov"/>
              </a:rPr>
              <a:t>OMC@bnl.gov</a:t>
            </a:r>
            <a:r>
              <a:rPr lang="en-US" b="1" dirty="0"/>
              <a:t> to set up an appointment to validate their vaccines.  </a:t>
            </a:r>
            <a:endParaRPr lang="en-US" dirty="0"/>
          </a:p>
          <a:p>
            <a:r>
              <a:rPr lang="en-US" b="1" dirty="0"/>
              <a:t>This can be virtually.  </a:t>
            </a:r>
            <a:r>
              <a:rPr lang="en-US" b="1" u="sng" dirty="0"/>
              <a:t>Further details regarding training will follow</a:t>
            </a:r>
            <a:r>
              <a:rPr lang="en-US" b="1" dirty="0"/>
              <a:t>.”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5ED77-8E99-E743-915A-F98D7EE603E9}"/>
              </a:ext>
            </a:extLst>
          </p:cNvPr>
          <p:cNvSpPr txBox="1"/>
          <p:nvPr/>
        </p:nvSpPr>
        <p:spPr>
          <a:xfrm>
            <a:off x="8153400" y="3429000"/>
            <a:ext cx="35770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- 11 people approved!</a:t>
            </a:r>
          </a:p>
          <a:p>
            <a:endParaRPr lang="en-US" dirty="0"/>
          </a:p>
          <a:p>
            <a:r>
              <a:rPr lang="en-US" b="1" i="1" dirty="0"/>
              <a:t>additional request for 12 submitted</a:t>
            </a:r>
          </a:p>
          <a:p>
            <a:r>
              <a:rPr lang="en-US" dirty="0"/>
              <a:t>Jim, Joe, Ho-San, Grazyna </a:t>
            </a:r>
          </a:p>
          <a:p>
            <a:r>
              <a:rPr lang="en-US" dirty="0" err="1">
                <a:solidFill>
                  <a:srgbClr val="FF0000"/>
                </a:solidFill>
              </a:rPr>
              <a:t>Nacer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, Jason, Hugo, Walt, </a:t>
            </a:r>
          </a:p>
          <a:p>
            <a:r>
              <a:rPr lang="en-US" dirty="0"/>
              <a:t>Eric, </a:t>
            </a:r>
            <a:r>
              <a:rPr lang="en-US" dirty="0">
                <a:solidFill>
                  <a:srgbClr val="FF0000"/>
                </a:solidFill>
              </a:rPr>
              <a:t>Danielle*</a:t>
            </a:r>
            <a:r>
              <a:rPr lang="en-US" dirty="0"/>
              <a:t>, Nicolas, Hubert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Need BNL guest appointments </a:t>
            </a:r>
          </a:p>
        </p:txBody>
      </p:sp>
    </p:spTree>
    <p:extLst>
      <p:ext uri="{BB962C8B-B14F-4D97-AF65-F5344CB8AC3E}">
        <p14:creationId xmlns:p14="http://schemas.microsoft.com/office/powerpoint/2010/main" val="298115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9064-49C2-3443-901E-1D4537D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BB884-A4F9-6E48-87EF-1551CAED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6360E-7EAC-344B-BE92-912A8A37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558D-65FD-8B44-91C9-50C681D4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537</Words>
  <Application>Microsoft Macintosh PowerPoint</Application>
  <PresentationFormat>Widescreen</PresentationFormat>
  <Paragraphs>109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 Theme</vt:lpstr>
      <vt:lpstr>MVTX Status and Plan</vt:lpstr>
      <vt:lpstr>Work in Progress and Concerns</vt:lpstr>
      <vt:lpstr>sPHENIX Installation Schedule Update  MVTX: 10/23-11/23, 2022  delayed by ~ 1month?</vt:lpstr>
      <vt:lpstr>Remaining Key Tasks and Schedules </vt:lpstr>
      <vt:lpstr>Pre-installation @ 1008: Jan. – OCT., 2022</vt:lpstr>
      <vt:lpstr>BNL Commissioning Travel Plan Approved</vt:lpstr>
      <vt:lpstr>Additional slides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and Plan</dc:title>
  <dc:creator>Ming Liu</dc:creator>
  <cp:lastModifiedBy>Ming Liu</cp:lastModifiedBy>
  <cp:revision>17</cp:revision>
  <dcterms:created xsi:type="dcterms:W3CDTF">2022-02-14T03:54:01Z</dcterms:created>
  <dcterms:modified xsi:type="dcterms:W3CDTF">2022-02-14T04:54:44Z</dcterms:modified>
</cp:coreProperties>
</file>