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8767C-30E3-084F-B471-3870EE529C8B}" type="datetimeFigureOut">
              <a:rPr lang="en-US" smtClean="0"/>
              <a:t>2/15/22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0C396-4291-A04F-AF68-9A92A65BF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177A-55F1-524E-A8B8-D395640CD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9744E-4256-974F-A953-5772CE8E3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2E499-F685-8C4B-91B6-92916805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EF05-CA2B-8E46-9587-E681A594D595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A1041-BAFE-284E-A000-2F4250CE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69D6E-C2AE-5346-B00C-D98828C7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6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7CD1-F551-E743-A667-0E7A6D0A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9E56C-351E-A547-AEC6-E5B9D650B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0A671-D266-564A-88EC-EDB84519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CC52-1987-2941-BD76-F00C85C716AA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DB43D-7F8C-4340-B62D-11B5456D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222C4-710A-FB45-91FE-B9109906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E621D9-993B-B248-87C1-02E876AE4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6D68D-2448-DA40-A39F-13A34273D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0D32B-9878-B94B-9C35-3850DBFF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0F81-2F1B-BD40-A5BF-5211B60D1220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A5183-5047-604D-BAAD-4754B40E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77F82-F497-F246-B857-D109B2BF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4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3BC9-F722-DE4D-8FC9-FF16F5E1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A0DD3-1077-6241-AD79-944198C99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73A31-6C0B-5B49-9165-AF73CA010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31F9-ECBC-1149-BA0E-2EE72BE63E25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5968-ED46-184C-830A-5F650FFE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F6D6-92DA-2F44-A055-E6B89839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3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029D8-BADD-8F42-9873-0F54255D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DEA75-5F83-6B40-9C5C-AE6CA8459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B092F-41A9-6C42-9AC8-52344C17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343A-1118-114F-A929-12A939978264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172ED-C967-8447-B000-BB0F8F5F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42B7-08A4-1545-BB2D-05D64BDC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1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E0EA-5A50-7C44-84CF-233007A7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7B384-9A87-114E-A782-AE35F1241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7E3E3-0275-A949-B000-A6BB44B80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BF876-1EFC-E64F-8196-1183462B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AFC1-AC7E-8E48-8E74-E41CA5FB67F5}" type="datetime1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A9266-F88D-5040-8F63-2852FA61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282C6-C7C8-7C47-92C0-7BB6CC47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D29E-5B0E-6148-A23B-E5D536F1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CA0EA-75CD-C642-AD9E-BABA8A69C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9D76B-93B9-604E-A514-C1D39184E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DCEC5-6C01-4B49-8146-D55B740B3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0F852-5AAE-E643-BB86-F8AABADB1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2B7655-6C95-9F42-95C4-6B2F47195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55B-2359-0644-8977-B5AAD5E4A1D5}" type="datetime1">
              <a:rPr lang="en-US" smtClean="0"/>
              <a:t>2/15/22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FF6D2-0401-EF4F-B515-94AFB131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F7BD20-F9D2-0E45-B051-D29AC8D06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7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0085-E604-E04C-91B2-8E8C63B1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626C3-0CD4-5048-B581-D98DB12F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B70E-B5BF-CF4D-A4B5-4D1340828A4F}" type="datetime1">
              <a:rPr lang="en-US" smtClean="0"/>
              <a:t>2/15/22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6DF38-44F5-FF40-948A-14FA5B0FA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335A3-9974-5B4C-A7CE-41081B14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9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37BD3-6DD9-6E4B-91DC-EBBB9D5F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4F1-5D0D-EE49-A812-293DF3765F31}" type="datetime1">
              <a:rPr lang="en-US" smtClean="0"/>
              <a:t>2/15/22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40475-3B4D-5C4F-A7B3-582F3D82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4837F-C78D-594A-88ED-AAF970A7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CAC7-D89A-BC49-A71B-E2FC2158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D1C32-6739-D447-835D-1B48E8E0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EBCED-34DC-E542-8B49-569C66FE1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1D988-F469-9C49-B0D8-E48EDB0C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8FCF-1D7F-F34F-9FBA-7A593C231945}" type="datetime1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0279E-C11D-4641-B3D5-ECA5F51A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6DDD1-2838-2740-93FB-90525980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6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BA1F-D831-C44C-9822-48225C9B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6CB11-E9A4-8C41-9A08-892BA7707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E81EF-40BB-5841-8309-73EF9BAED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66E4D-1ECC-6543-8B81-214A65D3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EF0B-EDE3-9C43-98AD-7FD728BC45F7}" type="datetime1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7BBA2-2881-0F41-8396-D0F7349A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82CAD-B2B4-584E-BEA5-74EB7306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8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3BD02C-1A72-D846-9A3A-F98DAB53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1D52E-A6D1-FC4D-894B-A77636E3F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9968E-31DB-7B4D-A046-24FEBE735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52F2-657E-6643-A74E-538F48A7BA7C}" type="datetime1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ABC23-483A-5440-9184-248AA2981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630E4-5694-8242-A26A-682C33807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DBAA2-D949-9340-8376-E7FCFE09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84D647-D79B-B745-90BB-8E8EE5EE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47507"/>
          </a:xfrm>
        </p:spPr>
        <p:txBody>
          <a:bodyPr/>
          <a:lstStyle/>
          <a:p>
            <a:r>
              <a:rPr lang="en-US" dirty="0"/>
              <a:t>MVTX Status, 02/15/2022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0F2BF6-3345-364E-B03D-3F887967D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" y="1021404"/>
            <a:ext cx="6915892" cy="5777005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Readout and electrical control system  </a:t>
            </a:r>
          </a:p>
          <a:p>
            <a:pPr lvl="1"/>
            <a:r>
              <a:rPr lang="en-US" dirty="0"/>
              <a:t>Implemented new data format for continuous readout; </a:t>
            </a:r>
          </a:p>
          <a:p>
            <a:pPr lvl="1"/>
            <a:r>
              <a:rPr lang="en-US" dirty="0"/>
              <a:t>Implemented full 8-DMA readout per FELIX, all 6 AMD FELIX servers in hand;</a:t>
            </a:r>
          </a:p>
          <a:p>
            <a:pPr lvl="1"/>
            <a:r>
              <a:rPr lang="en-US" dirty="0"/>
              <a:t>Replacing RU </a:t>
            </a:r>
            <a:r>
              <a:rPr lang="en-US" dirty="0" err="1"/>
              <a:t>VTRx</a:t>
            </a:r>
            <a:r>
              <a:rPr lang="en-US" dirty="0"/>
              <a:t> transceivers flex cables in progress at CERN, complete by May 2022</a:t>
            </a:r>
          </a:p>
          <a:p>
            <a:pPr lvl="1"/>
            <a:r>
              <a:rPr lang="en-US" dirty="0"/>
              <a:t>Most CAEN power system in hand, delays in last a few power module delivery, by March 2022     </a:t>
            </a:r>
          </a:p>
          <a:p>
            <a:pPr lvl="1"/>
            <a:r>
              <a:rPr lang="en-US" dirty="0"/>
              <a:t>Detector safety monitoring and slow control system designed, PLC procurement in progress, some delays in electronics, ETA, Feb. 26 2022 </a:t>
            </a:r>
          </a:p>
          <a:p>
            <a:pPr lvl="1"/>
            <a:r>
              <a:rPr lang="en-US" dirty="0"/>
              <a:t>All inside-detector signal and power cables produced and tested for half-detector assembly, long cables will be delivered in March 2022 </a:t>
            </a:r>
          </a:p>
          <a:p>
            <a:r>
              <a:rPr lang="en-US" b="1" dirty="0"/>
              <a:t>Mechanical system </a:t>
            </a:r>
          </a:p>
          <a:p>
            <a:pPr lvl="1"/>
            <a:r>
              <a:rPr lang="en-US" dirty="0"/>
              <a:t>Carbon Fiber composite structures produced and </a:t>
            </a:r>
            <a:r>
              <a:rPr lang="en-US" dirty="0" err="1"/>
              <a:t>CMM’ed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Assembly jigs fabricated and procedures practiced </a:t>
            </a:r>
          </a:p>
          <a:p>
            <a:pPr lvl="1"/>
            <a:r>
              <a:rPr lang="en-US" dirty="0"/>
              <a:t>Improving out-of-tolerance Al South End-Wheels for final assembly at LBNL, possible delay to complete 2 half-detectors by ~a few weeks (TBD); still on track for on-time installation </a:t>
            </a:r>
          </a:p>
          <a:p>
            <a:r>
              <a:rPr lang="en-US" b="1" dirty="0"/>
              <a:t>Services</a:t>
            </a:r>
          </a:p>
          <a:p>
            <a:pPr lvl="1"/>
            <a:r>
              <a:rPr lang="en-US" dirty="0"/>
              <a:t>Cooling system designed and reviewed, system testing at LANL and MIT </a:t>
            </a:r>
          </a:p>
          <a:p>
            <a:pPr lvl="1"/>
            <a:r>
              <a:rPr lang="en-US" dirty="0"/>
              <a:t>Power system, service cable layout plan developed and reviewed </a:t>
            </a:r>
          </a:p>
          <a:p>
            <a:r>
              <a:rPr lang="en-US" b="1" dirty="0"/>
              <a:t>MVTX detector insertion system prototyped and reviewed </a:t>
            </a:r>
          </a:p>
          <a:p>
            <a:pPr lvl="1"/>
            <a:r>
              <a:rPr lang="en-US" dirty="0"/>
              <a:t>Final design improvement in progress</a:t>
            </a:r>
          </a:p>
          <a:p>
            <a:r>
              <a:rPr lang="en-US" b="1" dirty="0"/>
              <a:t>Detector commissioning plan developed:</a:t>
            </a:r>
          </a:p>
          <a:p>
            <a:pPr lvl="1"/>
            <a:r>
              <a:rPr lang="en-US" dirty="0"/>
              <a:t>Phase-I commissioning plan developed to QA half-detectors at BNL after delivery from LBNL, MVTX experts are working at BNL to setup clean tent for the testing </a:t>
            </a:r>
          </a:p>
          <a:p>
            <a:pPr lvl="1"/>
            <a:r>
              <a:rPr lang="en-US" dirty="0"/>
              <a:t>Phase-II full detector pre-installation commissioning: preliminary plan developed, including full scale detector insertion mockup</a:t>
            </a:r>
          </a:p>
          <a:p>
            <a:pPr lvl="1"/>
            <a:r>
              <a:rPr lang="en-US" dirty="0"/>
              <a:t>Experts’ BNL on-site work plan approved for travel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0AC89-A6D8-7B4D-84DB-B8A0C5174B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58"/>
          <a:stretch/>
        </p:blipFill>
        <p:spPr>
          <a:xfrm>
            <a:off x="9247619" y="3691593"/>
            <a:ext cx="2944381" cy="3153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7FAC85-7E94-AD42-AC02-58888DBFF5AC}"/>
              </a:ext>
            </a:extLst>
          </p:cNvPr>
          <p:cNvSpPr txBox="1"/>
          <p:nvPr/>
        </p:nvSpPr>
        <p:spPr>
          <a:xfrm>
            <a:off x="9247619" y="3441794"/>
            <a:ext cx="278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MVTX commissioning phases #1, #2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DB0DF5-4A8A-8148-8C71-5D015F28B0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37840" y="199020"/>
            <a:ext cx="3319046" cy="29210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AC2375-B9AA-5F48-9102-2BB597EED907}"/>
              </a:ext>
            </a:extLst>
          </p:cNvPr>
          <p:cNvSpPr txBox="1"/>
          <p:nvPr/>
        </p:nvSpPr>
        <p:spPr>
          <a:xfrm>
            <a:off x="9296432" y="2147525"/>
            <a:ext cx="23692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MVTX cooling system test: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FFFF00"/>
                </a:solidFill>
              </a:rPr>
              <a:t>Chiller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FFFF00"/>
                </a:solidFill>
              </a:rPr>
              <a:t>Patch panel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FFFF00"/>
                </a:solidFill>
              </a:rPr>
              <a:t>Cooling plates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B37C78-5419-D645-B110-5AD724327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294" y="432578"/>
            <a:ext cx="2164851" cy="28864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2BAA80-376B-434A-AE4B-1BB0F2D63BD1}"/>
              </a:ext>
            </a:extLst>
          </p:cNvPr>
          <p:cNvSpPr txBox="1"/>
          <p:nvPr/>
        </p:nvSpPr>
        <p:spPr>
          <a:xfrm>
            <a:off x="7101193" y="1492236"/>
            <a:ext cx="20102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Full readout and control integration</a:t>
            </a:r>
          </a:p>
          <a:p>
            <a:r>
              <a:rPr lang="en-US" sz="1400" dirty="0">
                <a:solidFill>
                  <a:srgbClr val="FFFF00"/>
                </a:solidFill>
              </a:rPr>
              <a:t>-Staves</a:t>
            </a:r>
          </a:p>
          <a:p>
            <a:r>
              <a:rPr lang="en-US" sz="1400" dirty="0">
                <a:solidFill>
                  <a:srgbClr val="FFFF00"/>
                </a:solidFill>
              </a:rPr>
              <a:t>-RUs</a:t>
            </a:r>
          </a:p>
          <a:p>
            <a:r>
              <a:rPr lang="en-US" sz="1400" dirty="0">
                <a:solidFill>
                  <a:srgbClr val="FFFF00"/>
                </a:solidFill>
              </a:rPr>
              <a:t>-FELIX/AMD</a:t>
            </a:r>
          </a:p>
          <a:p>
            <a:r>
              <a:rPr lang="en-US" sz="1400" dirty="0">
                <a:solidFill>
                  <a:srgbClr val="FFFF00"/>
                </a:solidFill>
              </a:rPr>
              <a:t>-</a:t>
            </a:r>
            <a:r>
              <a:rPr lang="en-US" sz="1400" dirty="0" err="1">
                <a:solidFill>
                  <a:srgbClr val="FFFF00"/>
                </a:solidFill>
              </a:rPr>
              <a:t>mGTM</a:t>
            </a:r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-CAEN power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6A8EB3-0CC8-7E48-A4FD-451FA4C1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677" y="3658360"/>
            <a:ext cx="2482141" cy="17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4F2DD2-A858-0F49-8884-FBFC06857816}"/>
              </a:ext>
            </a:extLst>
          </p:cNvPr>
          <p:cNvSpPr txBox="1"/>
          <p:nvPr/>
        </p:nvSpPr>
        <p:spPr>
          <a:xfrm>
            <a:off x="6789906" y="5540380"/>
            <a:ext cx="2506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Improving South End-Wheel and CFC structure glue bonding:</a:t>
            </a:r>
          </a:p>
          <a:p>
            <a:r>
              <a:rPr lang="en-US" sz="1400" dirty="0"/>
              <a:t>- work in progress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89FC05-186F-724D-8F27-4F0A80EBC0EC}"/>
              </a:ext>
            </a:extLst>
          </p:cNvPr>
          <p:cNvSpPr txBox="1"/>
          <p:nvPr/>
        </p:nvSpPr>
        <p:spPr>
          <a:xfrm>
            <a:off x="7416045" y="4374437"/>
            <a:ext cx="1880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South-EW and CFC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CMM surveyed at LBNL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523248FF-AAD6-8A49-911B-05A37711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8812-16F0-D740-9518-9AD8151ECB38}" type="datetime1">
              <a:rPr lang="en-US" smtClean="0"/>
              <a:t>2/15/22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22A697AE-A9C9-3C42-81F2-42576D7C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1D3BB2F-6711-A840-8674-41029EC4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BAA2-D949-9340-8376-E7FCFE0966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3B7B-814D-724E-9D02-E1C70A56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1662"/>
          </a:xfrm>
        </p:spPr>
        <p:txBody>
          <a:bodyPr/>
          <a:lstStyle/>
          <a:p>
            <a:r>
              <a:rPr lang="en-US" dirty="0"/>
              <a:t>Remaining Key Tasks and Schedules </a:t>
            </a:r>
          </a:p>
        </p:txBody>
      </p:sp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CDA33865-E18D-C441-BDD2-A146537E7BB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537"/>
          <a:stretch/>
        </p:blipFill>
        <p:spPr>
          <a:xfrm>
            <a:off x="444333" y="871662"/>
            <a:ext cx="9584884" cy="52178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AB219-A590-1C4F-A742-592112F77816}"/>
              </a:ext>
            </a:extLst>
          </p:cNvPr>
          <p:cNvSpPr txBox="1"/>
          <p:nvPr/>
        </p:nvSpPr>
        <p:spPr>
          <a:xfrm>
            <a:off x="8754894" y="994773"/>
            <a:ext cx="323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Schedule presented 1/6/2022</a:t>
            </a:r>
          </a:p>
          <a:p>
            <a:r>
              <a:rPr lang="en-US" dirty="0" err="1"/>
              <a:t>sPHENIX</a:t>
            </a:r>
            <a:r>
              <a:rPr lang="en-US" dirty="0"/>
              <a:t> collaboration meeting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5502C-C922-6141-9CD5-ECFCFC652D77}"/>
              </a:ext>
            </a:extLst>
          </p:cNvPr>
          <p:cNvSpPr txBox="1"/>
          <p:nvPr/>
        </p:nvSpPr>
        <p:spPr>
          <a:xfrm>
            <a:off x="5291847" y="4786009"/>
            <a:ext cx="3463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Plan to set up a BIG clean tent in the </a:t>
            </a:r>
            <a:r>
              <a:rPr lang="en-US" sz="1600" dirty="0" err="1">
                <a:solidFill>
                  <a:srgbClr val="FF0000"/>
                </a:solidFill>
              </a:rPr>
              <a:t>sPHENIX</a:t>
            </a:r>
            <a:r>
              <a:rPr lang="en-US" sz="1600" dirty="0">
                <a:solidFill>
                  <a:srgbClr val="FF0000"/>
                </a:solidFill>
              </a:rPr>
              <a:t> assembly area in May:</a:t>
            </a:r>
          </a:p>
          <a:p>
            <a:pPr marL="342900" indent="-342900">
              <a:buAutoNum type="arabicParenR"/>
            </a:pPr>
            <a:r>
              <a:rPr lang="en-US" sz="1600" dirty="0"/>
              <a:t>for the full insertion mockup</a:t>
            </a:r>
          </a:p>
          <a:p>
            <a:pPr marL="342900" indent="-342900">
              <a:buAutoNum type="arabicParenR"/>
            </a:pPr>
            <a:r>
              <a:rPr lang="en-US" sz="1600" dirty="0"/>
              <a:t>Full half-detector commissioning  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157C-85FD-DF4E-8FCD-727C73E6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91FE-B686-1849-8E24-23831D4C1F63}" type="datetime1">
              <a:rPr lang="en-US" smtClean="0"/>
              <a:t>2/15/22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5EE40F-8FB0-5644-A3B8-99F3E7E7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36F3EF-30B7-CD47-B8CB-5DB115EF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F23C7-6740-324C-A005-8E670C818ADF}"/>
              </a:ext>
            </a:extLst>
          </p:cNvPr>
          <p:cNvSpPr txBox="1"/>
          <p:nvPr/>
        </p:nvSpPr>
        <p:spPr>
          <a:xfrm>
            <a:off x="3581400" y="5906244"/>
            <a:ext cx="5487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Today;  delay in half-detector assembly …  by ~1 month? </a:t>
            </a:r>
          </a:p>
          <a:p>
            <a:r>
              <a:rPr lang="en-US" dirty="0">
                <a:solidFill>
                  <a:srgbClr val="0432FF"/>
                </a:solidFill>
              </a:rPr>
              <a:t>              Still on track for installation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75E7-4D3D-CE4F-8930-5B1E66E90C00}"/>
              </a:ext>
            </a:extLst>
          </p:cNvPr>
          <p:cNvCxnSpPr/>
          <p:nvPr/>
        </p:nvCxnSpPr>
        <p:spPr>
          <a:xfrm>
            <a:off x="3522522" y="1641104"/>
            <a:ext cx="0" cy="4581829"/>
          </a:xfrm>
          <a:prstGeom prst="line">
            <a:avLst/>
          </a:prstGeom>
          <a:ln w="41275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ADBADB-5985-CB4F-B852-37E41A4409AD}"/>
              </a:ext>
            </a:extLst>
          </p:cNvPr>
          <p:cNvSpPr txBox="1"/>
          <p:nvPr/>
        </p:nvSpPr>
        <p:spPr>
          <a:xfrm>
            <a:off x="8786074" y="2567225"/>
            <a:ext cx="282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(Possible delay ~1 month?)</a:t>
            </a:r>
          </a:p>
        </p:txBody>
      </p:sp>
    </p:spTree>
    <p:extLst>
      <p:ext uri="{BB962C8B-B14F-4D97-AF65-F5344CB8AC3E}">
        <p14:creationId xmlns:p14="http://schemas.microsoft.com/office/powerpoint/2010/main" val="14349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375</Words>
  <Application>Microsoft Macintosh PowerPoint</Application>
  <PresentationFormat>Widescreen</PresentationFormat>
  <Paragraphs>51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MVTX Status, 02/15/2022</vt:lpstr>
      <vt:lpstr>Remaining Key Tasks and Schedules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Status, 02/15/2022</dc:title>
  <dc:creator>Ming Liu</dc:creator>
  <cp:lastModifiedBy>Ming Liu</cp:lastModifiedBy>
  <cp:revision>23</cp:revision>
  <dcterms:created xsi:type="dcterms:W3CDTF">2022-02-15T23:00:27Z</dcterms:created>
  <dcterms:modified xsi:type="dcterms:W3CDTF">2022-02-16T00:09:35Z</dcterms:modified>
</cp:coreProperties>
</file>