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8767C-30E3-084F-B471-3870EE529C8B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C396-4291-A04F-AF68-9A92A65B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4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59f719172_1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f59f719172_1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177A-55F1-524E-A8B8-D395640CD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9744E-4256-974F-A953-5772CE8E3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2E499-F685-8C4B-91B6-929168059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A1041-BAFE-284E-A000-2F4250CE7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69D6E-C2AE-5346-B00C-D98828C7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6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7CD1-F551-E743-A667-0E7A6D0A7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9E56C-351E-A547-AEC6-E5B9D650B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0A671-D266-564A-88EC-EDB84519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DB43D-7F8C-4340-B62D-11B5456D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222C4-710A-FB45-91FE-B9109906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621D9-993B-B248-87C1-02E876AE4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6D68D-2448-DA40-A39F-13A34273D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0D32B-9878-B94B-9C35-3850DBFF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A5183-5047-604D-BAAD-4754B40E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77F82-F497-F246-B857-D109B2BF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4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3BC9-F722-DE4D-8FC9-FF16F5E1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A0DD3-1077-6241-AD79-944198C99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73A31-6C0B-5B49-9165-AF73CA01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5968-ED46-184C-830A-5F650FFE7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F6D6-92DA-2F44-A055-E6B89839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29D8-BADD-8F42-9873-0F54255D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DEA75-5F83-6B40-9C5C-AE6CA8459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B092F-41A9-6C42-9AC8-52344C17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172ED-C967-8447-B000-BB0F8F5F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42B7-08A4-1545-BB2D-05D64BDC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1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0EA-5A50-7C44-84CF-233007A7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7B384-9A87-114E-A782-AE35F1241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7E3E3-0275-A949-B000-A6BB44B80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BF876-1EFC-E64F-8196-1183462B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A9266-F88D-5040-8F63-2852FA61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282C6-C7C8-7C47-92C0-7BB6CC47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D29E-5B0E-6148-A23B-E5D536F1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CA0EA-75CD-C642-AD9E-BABA8A69C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9D76B-93B9-604E-A514-C1D39184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DCEC5-6C01-4B49-8146-D55B740B3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0F852-5AAE-E643-BB86-F8AABADB1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B7655-6C95-9F42-95C4-6B2F4719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FF6D2-0401-EF4F-B515-94AFB131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7BD20-F9D2-0E45-B051-D29AC8D0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5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0085-E604-E04C-91B2-8E8C63B1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626C3-0CD4-5048-B581-D98DB12F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6DF38-44F5-FF40-948A-14FA5B0FA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335A3-9974-5B4C-A7CE-41081B14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9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37BD3-6DD9-6E4B-91DC-EBBB9D5F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40475-3B4D-5C4F-A7B3-582F3D82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4837F-C78D-594A-88ED-AAF970A73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DCAC7-D89A-BC49-A71B-E2FC2158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D1C32-6739-D447-835D-1B48E8E0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EBCED-34DC-E542-8B49-569C66FE1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1D988-F469-9C49-B0D8-E48EDB0C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0279E-C11D-4641-B3D5-ECA5F51A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6DDD1-2838-2740-93FB-90525980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6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BA1F-D831-C44C-9822-48225C9B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6CB11-E9A4-8C41-9A08-892BA7707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E81EF-40BB-5841-8309-73EF9BAED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66E4D-1ECC-6543-8B81-214A65D3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7BBA2-2881-0F41-8396-D0F7349A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82CAD-B2B4-584E-BEA5-74EB7306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8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BD02C-1A72-D846-9A3A-F98DAB53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1D52E-A6D1-FC4D-894B-A77636E3F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9968E-31DB-7B4D-A046-24FEBE735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F57B-D4DC-A44F-93AC-7F4822C081E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ABC23-483A-5440-9184-248AA2981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30E4-5694-8242-A26A-682C33807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DBAA2-D949-9340-8376-E7FCFE096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OMC@bnl.gov" TargetMode="External"/><Relationship Id="rId2" Type="http://schemas.openxmlformats.org/officeDocument/2006/relationships/hyperlink" Target="https://docs.google.com/spreadsheets/d/1rPCD_5E5Mi8oLz5d0K1_onjZi4BaeHwL1x390UaNgp8/edit?usp=sharin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84D647-D79B-B745-90BB-8E8EE5EE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47507"/>
          </a:xfrm>
        </p:spPr>
        <p:txBody>
          <a:bodyPr/>
          <a:lstStyle/>
          <a:p>
            <a:r>
              <a:rPr lang="en-US" dirty="0"/>
              <a:t>MVTX Status, 02/15/2022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0F2BF6-3345-364E-B03D-3F887967D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86" y="701104"/>
            <a:ext cx="6819091" cy="5789156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Readout and electrical control system  </a:t>
            </a:r>
          </a:p>
          <a:p>
            <a:pPr lvl="1"/>
            <a:r>
              <a:rPr lang="en-US" dirty="0"/>
              <a:t>Implemented new data format for continuous readout; </a:t>
            </a:r>
          </a:p>
          <a:p>
            <a:pPr lvl="1"/>
            <a:r>
              <a:rPr lang="en-US" dirty="0"/>
              <a:t>Implemented full 8-DMA readout for FELIX    </a:t>
            </a:r>
          </a:p>
          <a:p>
            <a:pPr lvl="1"/>
            <a:r>
              <a:rPr lang="en-US" dirty="0"/>
              <a:t>Detector safety monitoring and slow control system designed, PLC procurement in progress, some delays in electronics, ETA, Feb. 26 2022 </a:t>
            </a:r>
          </a:p>
          <a:p>
            <a:pPr lvl="1"/>
            <a:r>
              <a:rPr lang="en-US" dirty="0"/>
              <a:t>All inside-detector signal and power cables produced and tested for half-detector assembly, long cables will be delivered in March 2022 </a:t>
            </a:r>
          </a:p>
          <a:p>
            <a:r>
              <a:rPr lang="en-US" b="1" dirty="0"/>
              <a:t>Mechanical system </a:t>
            </a:r>
          </a:p>
          <a:p>
            <a:pPr lvl="1"/>
            <a:r>
              <a:rPr lang="en-US" dirty="0"/>
              <a:t>Carbon Fiber composite structures produced and </a:t>
            </a:r>
            <a:r>
              <a:rPr lang="en-US" dirty="0" err="1"/>
              <a:t>CMM’ed</a:t>
            </a:r>
            <a:r>
              <a:rPr lang="en-US" dirty="0"/>
              <a:t>;</a:t>
            </a:r>
          </a:p>
          <a:p>
            <a:pPr lvl="1"/>
            <a:r>
              <a:rPr lang="en-US" dirty="0"/>
              <a:t>Assembly jigs fabricated and procedures practiced </a:t>
            </a:r>
          </a:p>
          <a:p>
            <a:pPr lvl="1"/>
            <a:r>
              <a:rPr lang="en-US" dirty="0"/>
              <a:t>Improving out-of-tolerance Al South End-Wheels for final assembly at LBNL, possible delay to complete 2 half-detectors by ~a few weeks (TBD); still on track for on-time installation </a:t>
            </a:r>
          </a:p>
          <a:p>
            <a:r>
              <a:rPr lang="en-US" b="1" dirty="0"/>
              <a:t>Services</a:t>
            </a:r>
          </a:p>
          <a:p>
            <a:pPr lvl="1"/>
            <a:r>
              <a:rPr lang="en-US" dirty="0"/>
              <a:t>Cooling system designed and reviewed, system testing at LANL and MIT </a:t>
            </a:r>
          </a:p>
          <a:p>
            <a:pPr lvl="1"/>
            <a:r>
              <a:rPr lang="en-US" dirty="0"/>
              <a:t>Power system, service cable layout plan developed and reviewed </a:t>
            </a:r>
          </a:p>
          <a:p>
            <a:r>
              <a:rPr lang="en-US" b="1" dirty="0"/>
              <a:t>MVTX detector insertion system prototyped and reviewed </a:t>
            </a:r>
          </a:p>
          <a:p>
            <a:pPr lvl="1"/>
            <a:r>
              <a:rPr lang="en-US" dirty="0"/>
              <a:t>Final design improvement in progress</a:t>
            </a:r>
          </a:p>
          <a:p>
            <a:r>
              <a:rPr lang="en-US" b="1" dirty="0"/>
              <a:t>Detector commissioning plan developed:</a:t>
            </a:r>
          </a:p>
          <a:p>
            <a:pPr lvl="1"/>
            <a:r>
              <a:rPr lang="en-US" dirty="0"/>
              <a:t>Phase-I commissioning plan developed to QA half-detectors at BNL after delivery from LBNL, MVTX experts are working at BNL to setup clean tent for the testing </a:t>
            </a:r>
          </a:p>
          <a:p>
            <a:pPr lvl="1"/>
            <a:r>
              <a:rPr lang="en-US" dirty="0"/>
              <a:t>Phase-II full detector pre-installation commissioning: preliminary plan developed, including full scale detector insertion mockup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0AC89-A6D8-7B4D-84DB-B8A0C5174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8"/>
          <a:stretch/>
        </p:blipFill>
        <p:spPr>
          <a:xfrm>
            <a:off x="9247619" y="3691593"/>
            <a:ext cx="2944381" cy="3153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7FAC85-7E94-AD42-AC02-58888DBFF5AC}"/>
              </a:ext>
            </a:extLst>
          </p:cNvPr>
          <p:cNvSpPr txBox="1"/>
          <p:nvPr/>
        </p:nvSpPr>
        <p:spPr>
          <a:xfrm>
            <a:off x="9247619" y="3441794"/>
            <a:ext cx="278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commissioning phases #1, #2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B0DF5-4A8A-8148-8C71-5D015F28B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4" t="7446" r="10496" b="1471"/>
          <a:stretch/>
        </p:blipFill>
        <p:spPr>
          <a:xfrm rot="5400000">
            <a:off x="9037840" y="199020"/>
            <a:ext cx="3319046" cy="2921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AC2375-B9AA-5F48-9102-2BB597EED907}"/>
              </a:ext>
            </a:extLst>
          </p:cNvPr>
          <p:cNvSpPr txBox="1"/>
          <p:nvPr/>
        </p:nvSpPr>
        <p:spPr>
          <a:xfrm>
            <a:off x="9296432" y="2147525"/>
            <a:ext cx="23692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MVTX cooling system test: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FF00"/>
                </a:solidFill>
              </a:rPr>
              <a:t>Chiller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FF00"/>
                </a:solidFill>
              </a:rPr>
              <a:t>Patch panel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FF00"/>
                </a:solidFill>
              </a:rPr>
              <a:t>Cooling plates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B37C78-5419-D645-B110-5AD72432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94" y="432578"/>
            <a:ext cx="2164851" cy="28864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2BAA80-376B-434A-AE4B-1BB0F2D63BD1}"/>
              </a:ext>
            </a:extLst>
          </p:cNvPr>
          <p:cNvSpPr txBox="1"/>
          <p:nvPr/>
        </p:nvSpPr>
        <p:spPr>
          <a:xfrm>
            <a:off x="7101193" y="1492236"/>
            <a:ext cx="20102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Full readout and control integration</a:t>
            </a:r>
          </a:p>
          <a:p>
            <a:r>
              <a:rPr lang="en-US" sz="1400" dirty="0">
                <a:solidFill>
                  <a:srgbClr val="FFFF00"/>
                </a:solidFill>
              </a:rPr>
              <a:t>-Staves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-RUs</a:t>
            </a:r>
          </a:p>
          <a:p>
            <a:r>
              <a:rPr lang="en-US" sz="1400" dirty="0">
                <a:solidFill>
                  <a:srgbClr val="FFFF00"/>
                </a:solidFill>
              </a:rPr>
              <a:t>-FELIX/AMD</a:t>
            </a:r>
          </a:p>
          <a:p>
            <a:r>
              <a:rPr lang="en-US" sz="1400" dirty="0">
                <a:solidFill>
                  <a:srgbClr val="FFFF00"/>
                </a:solidFill>
              </a:rPr>
              <a:t>-</a:t>
            </a:r>
            <a:r>
              <a:rPr lang="en-US" sz="1400" dirty="0" err="1">
                <a:solidFill>
                  <a:srgbClr val="FFFF00"/>
                </a:solidFill>
              </a:rPr>
              <a:t>mGTM</a:t>
            </a:r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</a:rPr>
              <a:t>-CAEN power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6A8EB3-0CC8-7E48-A4FD-451FA4C1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677" y="3658360"/>
            <a:ext cx="2482141" cy="17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4F2DD2-A858-0F49-8884-FBFC06857816}"/>
              </a:ext>
            </a:extLst>
          </p:cNvPr>
          <p:cNvSpPr txBox="1"/>
          <p:nvPr/>
        </p:nvSpPr>
        <p:spPr>
          <a:xfrm>
            <a:off x="6789906" y="5540380"/>
            <a:ext cx="2506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Improving South End-Wheel and CFC structure glue bonding:</a:t>
            </a:r>
          </a:p>
          <a:p>
            <a:r>
              <a:rPr lang="en-US" sz="1400" dirty="0"/>
              <a:t>- work in progress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89FC05-186F-724D-8F27-4F0A80EBC0EC}"/>
              </a:ext>
            </a:extLst>
          </p:cNvPr>
          <p:cNvSpPr txBox="1"/>
          <p:nvPr/>
        </p:nvSpPr>
        <p:spPr>
          <a:xfrm>
            <a:off x="7416045" y="4374437"/>
            <a:ext cx="188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South-EW and CFC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CMM surveyed at LBNL</a:t>
            </a:r>
          </a:p>
        </p:txBody>
      </p:sp>
    </p:spTree>
    <p:extLst>
      <p:ext uri="{BB962C8B-B14F-4D97-AF65-F5344CB8AC3E}">
        <p14:creationId xmlns:p14="http://schemas.microsoft.com/office/powerpoint/2010/main" val="3345759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3B7B-814D-724E-9D02-E1C70A56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1662"/>
          </a:xfrm>
        </p:spPr>
        <p:txBody>
          <a:bodyPr/>
          <a:lstStyle/>
          <a:p>
            <a:r>
              <a:rPr lang="en-US" dirty="0"/>
              <a:t>Remaining Key Tasks and Schedules </a:t>
            </a:r>
          </a:p>
        </p:txBody>
      </p:sp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CDA33865-E18D-C441-BDD2-A146537E7BB7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 b="24537"/>
          <a:stretch/>
        </p:blipFill>
        <p:spPr>
          <a:xfrm>
            <a:off x="444333" y="871662"/>
            <a:ext cx="9584884" cy="52178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AB219-A590-1C4F-A742-592112F77816}"/>
              </a:ext>
            </a:extLst>
          </p:cNvPr>
          <p:cNvSpPr txBox="1"/>
          <p:nvPr/>
        </p:nvSpPr>
        <p:spPr>
          <a:xfrm>
            <a:off x="8754894" y="994773"/>
            <a:ext cx="323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Schedule presented 1/6/2022</a:t>
            </a:r>
          </a:p>
          <a:p>
            <a:r>
              <a:rPr lang="en-US" dirty="0" err="1"/>
              <a:t>sPHENIX</a:t>
            </a:r>
            <a:r>
              <a:rPr lang="en-US" dirty="0"/>
              <a:t> collaboration meeting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5502C-C922-6141-9CD5-ECFCFC652D77}"/>
              </a:ext>
            </a:extLst>
          </p:cNvPr>
          <p:cNvSpPr txBox="1"/>
          <p:nvPr/>
        </p:nvSpPr>
        <p:spPr>
          <a:xfrm>
            <a:off x="5291847" y="4786009"/>
            <a:ext cx="346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Plan to set up a BIG clean tent in the </a:t>
            </a:r>
            <a:r>
              <a:rPr lang="en-US" sz="1600" dirty="0" err="1">
                <a:solidFill>
                  <a:srgbClr val="FF0000"/>
                </a:solidFill>
              </a:rPr>
              <a:t>sPHENIX</a:t>
            </a:r>
            <a:r>
              <a:rPr lang="en-US" sz="1600" dirty="0">
                <a:solidFill>
                  <a:srgbClr val="FF0000"/>
                </a:solidFill>
              </a:rPr>
              <a:t> assembly area in May:</a:t>
            </a:r>
          </a:p>
          <a:p>
            <a:pPr marL="342900" indent="-342900">
              <a:buAutoNum type="arabicParenR"/>
            </a:pPr>
            <a:r>
              <a:rPr lang="en-US" sz="1600" dirty="0"/>
              <a:t>for the full insertion mockup</a:t>
            </a:r>
          </a:p>
          <a:p>
            <a:pPr marL="342900" indent="-342900">
              <a:buAutoNum type="arabicParenR"/>
            </a:pPr>
            <a:r>
              <a:rPr lang="en-US" sz="1600" dirty="0"/>
              <a:t>Full half-detector commissioning 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1C157C-85FD-DF4E-8FCD-727C73E6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5EE40F-8FB0-5644-A3B8-99F3E7E7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36F3EF-30B7-CD47-B8CB-5DB115EF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3204-E27D-BE47-9BF7-E2FEB4203070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F23C7-6740-324C-A005-8E670C818ADF}"/>
              </a:ext>
            </a:extLst>
          </p:cNvPr>
          <p:cNvSpPr txBox="1"/>
          <p:nvPr/>
        </p:nvSpPr>
        <p:spPr>
          <a:xfrm>
            <a:off x="3216139" y="6120436"/>
            <a:ext cx="543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Today;  delay in half-detector assembly …  by ~1 month?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75E7-4D3D-CE4F-8930-5B1E66E90C00}"/>
              </a:ext>
            </a:extLst>
          </p:cNvPr>
          <p:cNvCxnSpPr/>
          <p:nvPr/>
        </p:nvCxnSpPr>
        <p:spPr>
          <a:xfrm>
            <a:off x="3522522" y="1641104"/>
            <a:ext cx="0" cy="4581829"/>
          </a:xfrm>
          <a:prstGeom prst="line">
            <a:avLst/>
          </a:prstGeom>
          <a:ln w="4127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ADBADB-5985-CB4F-B852-37E41A4409AD}"/>
              </a:ext>
            </a:extLst>
          </p:cNvPr>
          <p:cNvSpPr txBox="1"/>
          <p:nvPr/>
        </p:nvSpPr>
        <p:spPr>
          <a:xfrm>
            <a:off x="8786074" y="2567225"/>
            <a:ext cx="282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(Possible delay ~1 month?)</a:t>
            </a:r>
          </a:p>
        </p:txBody>
      </p:sp>
    </p:spTree>
    <p:extLst>
      <p:ext uri="{BB962C8B-B14F-4D97-AF65-F5344CB8AC3E}">
        <p14:creationId xmlns:p14="http://schemas.microsoft.com/office/powerpoint/2010/main" val="14349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3B43-A7F5-AB49-B2B0-5629ED7E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18255"/>
            <a:ext cx="6614809" cy="905873"/>
          </a:xfrm>
        </p:spPr>
        <p:txBody>
          <a:bodyPr>
            <a:normAutofit fontScale="90000"/>
          </a:bodyPr>
          <a:lstStyle/>
          <a:p>
            <a:r>
              <a:rPr lang="en-US" dirty="0"/>
              <a:t>Work in Progress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AB407-86FA-8141-979C-B60FBA4E6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86" y="1313233"/>
            <a:ext cx="7041203" cy="443581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Half-detector assembly at LBNL: schedule?</a:t>
            </a:r>
          </a:p>
          <a:p>
            <a:pPr lvl="1"/>
            <a:r>
              <a:rPr lang="en-US" dirty="0"/>
              <a:t>South End-Wheels work</a:t>
            </a:r>
          </a:p>
          <a:p>
            <a:pPr lvl="1"/>
            <a:r>
              <a:rPr lang="en-US" dirty="0"/>
              <a:t>active discussions last week </a:t>
            </a:r>
          </a:p>
          <a:p>
            <a:pPr lvl="1"/>
            <a:endParaRPr lang="en-US" dirty="0"/>
          </a:p>
          <a:p>
            <a:r>
              <a:rPr lang="en-US" b="1" dirty="0"/>
              <a:t>Readout and control integration: ~by Feb. 2022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Preliminary new data format in RCDAQ </a:t>
            </a:r>
          </a:p>
          <a:p>
            <a:pPr lvl="1"/>
            <a:r>
              <a:rPr lang="en-US" dirty="0"/>
              <a:t>Setup a full chain 8-stave/RU/PU + CAEN + FELIX + </a:t>
            </a:r>
            <a:r>
              <a:rPr lang="en-US" dirty="0" err="1"/>
              <a:t>mGTM</a:t>
            </a:r>
            <a:r>
              <a:rPr lang="en-US" dirty="0"/>
              <a:t>, in progress </a:t>
            </a:r>
          </a:p>
          <a:p>
            <a:pPr lvl="1"/>
            <a:endParaRPr lang="en-US" dirty="0"/>
          </a:p>
          <a:p>
            <a:r>
              <a:rPr lang="en-US" b="1" dirty="0"/>
              <a:t>Finish cooling system design by ~ mid Feb  </a:t>
            </a:r>
          </a:p>
          <a:p>
            <a:pPr lvl="1"/>
            <a:r>
              <a:rPr lang="en-US" dirty="0"/>
              <a:t>Cooling system discussed with BNL, 2/10</a:t>
            </a:r>
          </a:p>
          <a:p>
            <a:pPr lvl="1"/>
            <a:r>
              <a:rPr lang="en-US" dirty="0"/>
              <a:t>Electronics cooling system setup at LANL</a:t>
            </a:r>
          </a:p>
          <a:p>
            <a:pPr lvl="1"/>
            <a:endParaRPr lang="en-US" dirty="0"/>
          </a:p>
          <a:p>
            <a:r>
              <a:rPr lang="en-US" b="1" dirty="0"/>
              <a:t>Detector QC, calibration, alignment etc. </a:t>
            </a:r>
          </a:p>
          <a:p>
            <a:pPr lvl="1"/>
            <a:r>
              <a:rPr lang="en-US" dirty="0"/>
              <a:t>Online QC software development w/ new data format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5221E5-7629-1C43-B81F-C1965438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89" y="471191"/>
            <a:ext cx="4915711" cy="9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912AE-5D9D-294D-87C0-9ADDFEC4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953" y="1681620"/>
            <a:ext cx="4130062" cy="2271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AA78B-3AC3-0543-89AF-5E42CED41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24" y="4047554"/>
            <a:ext cx="3752642" cy="2814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E0B34-68F5-684A-85D0-1F6F51EDD8A7}"/>
              </a:ext>
            </a:extLst>
          </p:cNvPr>
          <p:cNvSpPr txBox="1"/>
          <p:nvPr/>
        </p:nvSpPr>
        <p:spPr>
          <a:xfrm>
            <a:off x="7966953" y="5570122"/>
            <a:ext cx="2734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Cooling system test @LANL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Chiller + Patch panel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30 cooling plates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One dummy stave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BFF1150-FEFA-C045-9D20-83B27449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082EB12-1F1D-A74C-922E-D4580471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4B313BA-03CD-ED47-81C4-71201597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AC67-5EFC-0F4D-B566-4B097D60A015}" type="slidenum">
              <a:rPr lang="en-US" smtClean="0"/>
              <a:t>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DC116B-602F-F942-B786-D54404635A2E}"/>
              </a:ext>
            </a:extLst>
          </p:cNvPr>
          <p:cNvSpPr txBox="1"/>
          <p:nvPr/>
        </p:nvSpPr>
        <p:spPr>
          <a:xfrm>
            <a:off x="7593791" y="165981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South EW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D07106-42A7-9F4F-AEFE-3C2A3931039A}"/>
              </a:ext>
            </a:extLst>
          </p:cNvPr>
          <p:cNvSpPr/>
          <p:nvPr/>
        </p:nvSpPr>
        <p:spPr>
          <a:xfrm>
            <a:off x="7853536" y="465711"/>
            <a:ext cx="324091" cy="973083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sz="3200" dirty="0"/>
              <a:t>Pre-installation @ 1008: Jan. – OCT., 2022</a:t>
            </a:r>
            <a:endParaRPr sz="3200"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4294967295"/>
          </p:nvPr>
        </p:nvSpPr>
        <p:spPr>
          <a:xfrm>
            <a:off x="482393" y="1150553"/>
            <a:ext cx="6139648" cy="38008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 lnSpcReduction="10000"/>
          </a:bodyPr>
          <a:lstStyle/>
          <a:p>
            <a:pPr marL="7409" indent="0">
              <a:spcBef>
                <a:spcPts val="0"/>
              </a:spcBef>
              <a:buClr>
                <a:schemeClr val="dk1"/>
              </a:buClr>
              <a:buSzPct val="190909"/>
              <a:buNone/>
            </a:pPr>
            <a:r>
              <a:rPr lang="en" sz="2000" b="1" dirty="0">
                <a:solidFill>
                  <a:srgbClr val="FF0000"/>
                </a:solidFill>
              </a:rPr>
              <a:t>Clean tent at 1008:  Jan – May, 2022</a:t>
            </a:r>
          </a:p>
          <a:p>
            <a:pPr marL="7409" indent="0">
              <a:spcBef>
                <a:spcPts val="0"/>
              </a:spcBef>
              <a:buClr>
                <a:schemeClr val="dk1"/>
              </a:buClr>
              <a:buSzPct val="190909"/>
              <a:buNone/>
            </a:pPr>
            <a:r>
              <a:rPr lang="en-US" sz="2000" b="1" dirty="0">
                <a:solidFill>
                  <a:srgbClr val="FF0000"/>
                </a:solidFill>
              </a:rPr>
              <a:t>- Half-detector QC @#1</a:t>
            </a:r>
            <a:endParaRPr sz="2000" b="1" dirty="0">
              <a:solidFill>
                <a:srgbClr val="FF0000"/>
              </a:solidFill>
            </a:endParaRPr>
          </a:p>
          <a:p>
            <a:pPr marL="23706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MOSAIC test stand for stave QA </a:t>
            </a:r>
            <a:endParaRPr sz="1467" dirty="0"/>
          </a:p>
          <a:p>
            <a:pPr marL="694249" lvl="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PU+MOSAIC reside in a VME Crate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2 test stands </a:t>
            </a:r>
            <a:endParaRPr sz="1467" dirty="0"/>
          </a:p>
          <a:p>
            <a:pPr marL="237061" indent="-229652">
              <a:spcBef>
                <a:spcPts val="1067"/>
              </a:spcBef>
              <a:buClr>
                <a:schemeClr val="dk1"/>
              </a:buClr>
              <a:buSzPct val="190909"/>
            </a:pPr>
            <a:r>
              <a:rPr lang="en" sz="1467" dirty="0"/>
              <a:t>QA two half-detectors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Single stave QA, one-by-one, 48 total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</a:t>
            </a:r>
            <a:r>
              <a:rPr lang="en" sz="1467" dirty="0" err="1"/>
              <a:t>SamTec</a:t>
            </a:r>
            <a:r>
              <a:rPr lang="en" sz="1467" dirty="0"/>
              <a:t> readout cables 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DVDD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AVDD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“HV” bias cables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48 PT100 T-readback</a:t>
            </a:r>
            <a:endParaRPr sz="1467" dirty="0"/>
          </a:p>
          <a:p>
            <a:pPr marL="237061" indent="-213777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QA time: 4hrs/stave</a:t>
            </a:r>
            <a:endParaRPr sz="1467" dirty="0"/>
          </a:p>
          <a:p>
            <a:pPr marL="694249" lvl="1" indent="-230710">
              <a:spcBef>
                <a:spcPts val="533"/>
              </a:spcBef>
              <a:buClr>
                <a:schemeClr val="dk1"/>
              </a:buClr>
              <a:buSzPct val="163636"/>
            </a:pPr>
            <a:r>
              <a:rPr lang="en" sz="1467" dirty="0"/>
              <a:t>Two MOSAIC systems available, ~24 days</a:t>
            </a:r>
            <a:endParaRPr sz="1467"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en"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pPr/>
              <a:t>4</a:t>
            </a:fld>
            <a:endParaRPr sz="1333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9920" y="1108798"/>
            <a:ext cx="4615649" cy="5291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8"/>
          <p:cNvGrpSpPr/>
          <p:nvPr/>
        </p:nvGrpSpPr>
        <p:grpSpPr>
          <a:xfrm>
            <a:off x="168094" y="4972334"/>
            <a:ext cx="6755919" cy="1384017"/>
            <a:chOff x="122055" y="4881657"/>
            <a:chExt cx="6755919" cy="1384017"/>
          </a:xfrm>
        </p:grpSpPr>
        <p:grpSp>
          <p:nvGrpSpPr>
            <p:cNvPr id="126" name="Google Shape;126;p18"/>
            <p:cNvGrpSpPr/>
            <p:nvPr/>
          </p:nvGrpSpPr>
          <p:grpSpPr>
            <a:xfrm>
              <a:off x="122055" y="4881657"/>
              <a:ext cx="6755919" cy="1384017"/>
              <a:chOff x="122055" y="4881657"/>
              <a:chExt cx="6755919" cy="1384017"/>
            </a:xfrm>
          </p:grpSpPr>
          <p:pic>
            <p:nvPicPr>
              <p:cNvPr id="127" name="Google Shape;127;p1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 rot="10800000" flipH="1">
                <a:off x="2628807" y="4881657"/>
                <a:ext cx="4249167" cy="138401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128;p18"/>
              <p:cNvSpPr/>
              <p:nvPr/>
            </p:nvSpPr>
            <p:spPr>
              <a:xfrm>
                <a:off x="122055" y="5077337"/>
                <a:ext cx="1432290" cy="914400"/>
              </a:xfrm>
              <a:prstGeom prst="rect">
                <a:avLst/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"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MOSAIC </a:t>
                </a: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" sz="1867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Test Stand</a:t>
                </a:r>
                <a:endParaRPr sz="14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>
                <a:off x="1554344" y="5260598"/>
                <a:ext cx="1074461" cy="367258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867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18"/>
            <p:cNvSpPr txBox="1"/>
            <p:nvPr/>
          </p:nvSpPr>
          <p:spPr>
            <a:xfrm>
              <a:off x="5043170" y="4886542"/>
              <a:ext cx="1619801" cy="6669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" sz="1867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MVTX Detector</a:t>
              </a:r>
              <a:endParaRPr sz="1467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8"/>
          <p:cNvSpPr/>
          <p:nvPr/>
        </p:nvSpPr>
        <p:spPr>
          <a:xfrm>
            <a:off x="10187881" y="2658092"/>
            <a:ext cx="561184" cy="7857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18"/>
          <p:cNvCxnSpPr>
            <a:cxnSpLocks/>
          </p:cNvCxnSpPr>
          <p:nvPr/>
        </p:nvCxnSpPr>
        <p:spPr>
          <a:xfrm>
            <a:off x="5564221" y="1371600"/>
            <a:ext cx="4623660" cy="152726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" name="Google Shape;131;p18">
            <a:extLst>
              <a:ext uri="{FF2B5EF4-FFF2-40B4-BE49-F238E27FC236}">
                <a16:creationId xmlns:a16="http://schemas.microsoft.com/office/drawing/2014/main" id="{F95A7033-72DF-4F42-824B-381AB7532F2C}"/>
              </a:ext>
            </a:extLst>
          </p:cNvPr>
          <p:cNvSpPr/>
          <p:nvPr/>
        </p:nvSpPr>
        <p:spPr>
          <a:xfrm>
            <a:off x="9571794" y="2975863"/>
            <a:ext cx="561184" cy="78574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FEE90-28DA-9C48-8727-5C0088898070}"/>
              </a:ext>
            </a:extLst>
          </p:cNvPr>
          <p:cNvSpPr txBox="1"/>
          <p:nvPr/>
        </p:nvSpPr>
        <p:spPr>
          <a:xfrm>
            <a:off x="9643835" y="3184067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A12E3D-107C-254D-A27D-E26D1CC862C4}"/>
              </a:ext>
            </a:extLst>
          </p:cNvPr>
          <p:cNvSpPr txBox="1"/>
          <p:nvPr/>
        </p:nvSpPr>
        <p:spPr>
          <a:xfrm>
            <a:off x="10277087" y="302282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2671B-98E5-E249-9499-D5556CD2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E3A71-164F-224F-9CA6-4F63E8FF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2ACEA-838D-6844-B6AD-512A439EE073}"/>
              </a:ext>
            </a:extLst>
          </p:cNvPr>
          <p:cNvSpPr txBox="1"/>
          <p:nvPr/>
        </p:nvSpPr>
        <p:spPr>
          <a:xfrm>
            <a:off x="5015277" y="2606513"/>
            <a:ext cx="307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#2 plan: May – Oct. 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FF0000"/>
                </a:solidFill>
              </a:rPr>
              <a:t>full detector commissioning</a:t>
            </a:r>
          </a:p>
          <a:p>
            <a:r>
              <a:rPr lang="en-US">
                <a:solidFill>
                  <a:srgbClr val="FF0000"/>
                </a:solidFill>
              </a:rPr>
              <a:t>plan </a:t>
            </a:r>
            <a:r>
              <a:rPr lang="en-US" dirty="0">
                <a:solidFill>
                  <a:srgbClr val="FF0000"/>
                </a:solidFill>
              </a:rPr>
              <a:t>under discussions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446C-0581-F84D-82FC-FB3FE2D8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23331"/>
          </a:xfrm>
        </p:spPr>
        <p:txBody>
          <a:bodyPr/>
          <a:lstStyle/>
          <a:p>
            <a:r>
              <a:rPr lang="en-US" dirty="0"/>
              <a:t>BNL Commissioning Travel Plan Approved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25AD-9F30-1C40-A69F-4150C720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01"/>
            <a:ext cx="10515600" cy="399391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Jan-Feb:</a:t>
            </a:r>
          </a:p>
          <a:p>
            <a:pPr lvl="1"/>
            <a:r>
              <a:rPr lang="en-US" dirty="0"/>
              <a:t>Setup clean tent, power and cooling system </a:t>
            </a:r>
          </a:p>
          <a:p>
            <a:pPr lvl="1"/>
            <a:r>
              <a:rPr lang="en-US" dirty="0"/>
              <a:t>Setup MOSAIC test bench</a:t>
            </a:r>
          </a:p>
          <a:p>
            <a:pPr lvl="1"/>
            <a:r>
              <a:rPr lang="en-US" dirty="0"/>
              <a:t>Setup 6 FELIX servers </a:t>
            </a:r>
          </a:p>
          <a:p>
            <a:r>
              <a:rPr lang="en-US" dirty="0"/>
              <a:t>Mar-Apr:</a:t>
            </a:r>
          </a:p>
          <a:p>
            <a:pPr lvl="1"/>
            <a:r>
              <a:rPr lang="en-US" dirty="0"/>
              <a:t>Half-detector stave QC</a:t>
            </a:r>
          </a:p>
          <a:p>
            <a:pPr lvl="1"/>
            <a:r>
              <a:rPr lang="en-US" dirty="0"/>
              <a:t>Possible rework of half-detector </a:t>
            </a:r>
          </a:p>
          <a:p>
            <a:r>
              <a:rPr lang="en-US" dirty="0"/>
              <a:t>May-Sep:</a:t>
            </a:r>
          </a:p>
          <a:p>
            <a:pPr lvl="1"/>
            <a:r>
              <a:rPr lang="en-US" dirty="0"/>
              <a:t>Full commissioning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BNL travel google docs:</a:t>
            </a:r>
          </a:p>
          <a:p>
            <a:pPr>
              <a:buFontTx/>
              <a:buChar char="-"/>
            </a:pPr>
            <a:r>
              <a:rPr lang="en-US" dirty="0"/>
              <a:t>Travel plan: </a:t>
            </a:r>
            <a:r>
              <a:rPr lang="en-US" sz="1900" u="sng" dirty="0">
                <a:solidFill>
                  <a:schemeClr val="hlink"/>
                </a:solidFill>
                <a:hlinkClick r:id="rId2"/>
              </a:rPr>
              <a:t>https://docs.google.com/spreadsheets/d/1rPCD_5E5Mi8oLz5d0K1_onjZi4BaeHwL1x390UaNgp8/edit?usp=sharing</a:t>
            </a:r>
            <a:r>
              <a:rPr lang="en-US" sz="1900" u="sng" dirty="0">
                <a:solidFill>
                  <a:schemeClr val="hlink"/>
                </a:solidFill>
              </a:rPr>
              <a:t> </a:t>
            </a:r>
            <a:endParaRPr lang="en-US" sz="1900" dirty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BNL travel approval paperwork:</a:t>
            </a:r>
          </a:p>
          <a:p>
            <a:pPr marL="0" indent="0">
              <a:buNone/>
            </a:pPr>
            <a:r>
              <a:rPr lang="en-US" sz="2000" dirty="0"/>
              <a:t>https://</a:t>
            </a:r>
            <a:r>
              <a:rPr lang="en-US" sz="2000" dirty="0" err="1"/>
              <a:t>docs.google.com</a:t>
            </a:r>
            <a:r>
              <a:rPr lang="en-US" sz="2000" dirty="0"/>
              <a:t>/document/d/1seXXCxdGgXm_XD-v2Z6m9TLz6j6dXUMbyUZv1gCNluY/</a:t>
            </a:r>
            <a:r>
              <a:rPr lang="en-US" sz="2000" dirty="0" err="1"/>
              <a:t>edit?usp</a:t>
            </a:r>
            <a:r>
              <a:rPr lang="en-US" sz="2000" dirty="0"/>
              <a:t>=sharing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9459A-0090-9E42-A071-42AE8296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3D007-12D8-EF44-BAEF-98F585BB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bi-weekly General Mtg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F6375-C087-2645-824A-5963B110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63204-E27D-BE47-9BF7-E2FEB4203070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778C7-42BC-7C4D-BEEE-C60A98B5F2CD}"/>
              </a:ext>
            </a:extLst>
          </p:cNvPr>
          <p:cNvSpPr txBox="1"/>
          <p:nvPr/>
        </p:nvSpPr>
        <p:spPr>
          <a:xfrm>
            <a:off x="838200" y="1120676"/>
            <a:ext cx="1042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“The ROOP request for your MVTX Team has been approved for onsite access beginning February 14, 2022. </a:t>
            </a:r>
            <a:endParaRPr lang="en-US" dirty="0"/>
          </a:p>
          <a:p>
            <a:r>
              <a:rPr lang="en-US" b="1" dirty="0"/>
              <a:t>Each must contact the Clinic at </a:t>
            </a:r>
            <a:r>
              <a:rPr lang="en-US" b="1" u="sng" dirty="0">
                <a:hlinkClick r:id="rId3" tooltip="mailto:OMC@bnl.gov"/>
              </a:rPr>
              <a:t>OMC@bnl.gov</a:t>
            </a:r>
            <a:r>
              <a:rPr lang="en-US" b="1" dirty="0"/>
              <a:t> to set up an appointment to validate their vaccines.  </a:t>
            </a:r>
            <a:endParaRPr lang="en-US" dirty="0"/>
          </a:p>
          <a:p>
            <a:r>
              <a:rPr lang="en-US" b="1" dirty="0"/>
              <a:t>This can be virtually.  </a:t>
            </a:r>
            <a:r>
              <a:rPr lang="en-US" b="1" u="sng" dirty="0"/>
              <a:t>Further details regarding training will follow</a:t>
            </a:r>
            <a:r>
              <a:rPr lang="en-US" b="1" dirty="0"/>
              <a:t>.”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5ED77-8E99-E743-915A-F98D7EE603E9}"/>
              </a:ext>
            </a:extLst>
          </p:cNvPr>
          <p:cNvSpPr txBox="1"/>
          <p:nvPr/>
        </p:nvSpPr>
        <p:spPr>
          <a:xfrm>
            <a:off x="8153400" y="3429000"/>
            <a:ext cx="35770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- 11 people approved!</a:t>
            </a:r>
          </a:p>
          <a:p>
            <a:endParaRPr lang="en-US" dirty="0"/>
          </a:p>
          <a:p>
            <a:r>
              <a:rPr lang="en-US" b="1" i="1" dirty="0"/>
              <a:t>additional request for 12 submitted</a:t>
            </a:r>
          </a:p>
          <a:p>
            <a:r>
              <a:rPr lang="en-US" dirty="0"/>
              <a:t>Jim, Joe, Ho-San, Grazyna </a:t>
            </a:r>
          </a:p>
          <a:p>
            <a:r>
              <a:rPr lang="en-US" dirty="0" err="1">
                <a:solidFill>
                  <a:srgbClr val="FF0000"/>
                </a:solidFill>
              </a:rPr>
              <a:t>Nacer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, Jason, Hugo, Walt, </a:t>
            </a:r>
          </a:p>
          <a:p>
            <a:r>
              <a:rPr lang="en-US" dirty="0"/>
              <a:t>Eric, </a:t>
            </a:r>
            <a:r>
              <a:rPr lang="en-US" dirty="0">
                <a:solidFill>
                  <a:srgbClr val="FF0000"/>
                </a:solidFill>
              </a:rPr>
              <a:t>Danielle*</a:t>
            </a:r>
            <a:r>
              <a:rPr lang="en-US" dirty="0"/>
              <a:t>, Nicolas, Hubert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Need BNL guest appointments </a:t>
            </a:r>
          </a:p>
        </p:txBody>
      </p:sp>
    </p:spTree>
    <p:extLst>
      <p:ext uri="{BB962C8B-B14F-4D97-AF65-F5344CB8AC3E}">
        <p14:creationId xmlns:p14="http://schemas.microsoft.com/office/powerpoint/2010/main" val="298115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732</Words>
  <Application>Microsoft Macintosh PowerPoint</Application>
  <PresentationFormat>Widescreen</PresentationFormat>
  <Paragraphs>123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Roboto</vt:lpstr>
      <vt:lpstr>Office Theme</vt:lpstr>
      <vt:lpstr>MVTX Status, 02/15/2022</vt:lpstr>
      <vt:lpstr>Remaining Key Tasks and Schedules </vt:lpstr>
      <vt:lpstr>Work in Progress and Concerns</vt:lpstr>
      <vt:lpstr>Pre-installation @ 1008: Jan. – OCT., 2022</vt:lpstr>
      <vt:lpstr>BNL Commissioning Travel Plan Approved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Status, 02/15/2022</dc:title>
  <dc:creator>Ming Liu</dc:creator>
  <cp:lastModifiedBy>Ming Liu</cp:lastModifiedBy>
  <cp:revision>16</cp:revision>
  <dcterms:created xsi:type="dcterms:W3CDTF">2022-02-15T23:00:27Z</dcterms:created>
  <dcterms:modified xsi:type="dcterms:W3CDTF">2022-02-15T23:52:01Z</dcterms:modified>
</cp:coreProperties>
</file>