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8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2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12B5-653F-9743-AAA5-0D69400B74D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C425-4739-B844-A0DD-E4F0EE96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3C425-4739-B844-A0DD-E4F0EE9629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ECBB-248A-8B47-82EA-32B58D01E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63D87-845E-A94C-9F98-39E949A04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958B-A5BE-C249-8511-721879AD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8A8E-5F05-BE47-91D1-FEAF2E3A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502D8-27E3-6D45-A925-209F780D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0C10-5617-814E-90F2-71DF754C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E94F1-8844-E845-8DBF-F2599B2CC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7A7A-A044-DF40-A6D7-4FBCCDF7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9BD01-7EF6-6A48-9BB0-6104CC50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3DB7-6C75-7C42-9F4D-22306428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C94BB-9E40-284C-A8DD-32AD02E4D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B0B85-C91E-CD45-9DD6-D949436D1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84B66-499B-E143-BE07-89048241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C8E93-A1E3-3A47-A37D-DA91CA67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CF24-5AF2-3D48-8A9E-79547080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6DCC-E73E-F142-A9CC-94930E67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D158-4551-7742-9BF5-9524B09E3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88A77-5F24-8146-B24F-1C536AB9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76E14-263C-4A4D-ADB6-33619B11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82754-4CF0-FF40-9421-3019E4C5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3AF7-740E-7243-8C30-10B80C83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9411-BF4B-B84B-90EE-0A43674D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03BFB-0A60-3241-9C7D-4E3D4105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7033-C56D-7940-8230-261D298E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5C1F-A33F-2044-8DE1-5106747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DE9F-139F-4D48-8CC4-B8CBC411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22D4-CCB0-524A-8245-07E97B5D3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48F4F-CCD4-5D4C-9F4E-CD4B3159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7B449-03DA-1B4B-B85B-EADFE91F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45381-0245-9C44-8B91-EA610EDD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4531A-A068-1445-9E50-999F6341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AE67-8802-0443-99C7-947892DF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C0580-14C3-8546-8E2E-6095080D1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FFA4-967A-604F-A41B-A0CFA5422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39FA-2937-AF46-940C-B4E2DA0A4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6F940-EC4C-1747-9690-341FB086E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56D08-6BA3-1341-BCC8-559344B6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22E2-0DCC-6040-B460-16D03808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7B28-0E4D-D846-B0AC-ACDBAD3E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E6AE-ED91-FC48-824B-86E891F7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2492D-5D18-C244-8112-5078B8D1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0E505-C70B-9342-AF3B-D64A17BF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D25E9-2B3A-364C-AC17-0906362E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6F861-54F5-1546-924E-FC650D3E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BE1C8-F218-F744-9BF3-1B2FACFB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581F4-64A7-F24A-B7B6-45A50D98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7EE0-0E24-4F40-AD5C-71073C8C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D285-540A-E64A-A146-ECDA832A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5FCEE-54C3-3946-AE2A-08C442354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755D1-BA2F-D94E-AB12-7EDBEF0A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2698D-0763-D148-95B1-8662CAF4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39D16-7358-9A4C-A483-3CD21180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4B77-3E08-CD4E-B9EB-E998B81D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6914F-64D8-BD49-9DC2-D740AD58F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6FE38-C29D-A945-92DE-165A0FE0E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153F6-A11A-4240-BC67-A7FA8087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C510-99D4-5C4E-8AEC-4A8A41A6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6A777-06AC-0E4C-A423-574AB0B5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2B4AB-D4EA-8848-8FB7-EE3824FD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D0719-4CD5-ED42-A31F-61F70E68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5C56D-6796-084A-B823-CFBC59133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1/31/22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5B621-7C13-C64F-847F-3C5E6070D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30606-B089-2E41-9F70-F85DB5BAA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MC@bnl.gov" TargetMode="External"/><Relationship Id="rId2" Type="http://schemas.openxmlformats.org/officeDocument/2006/relationships/hyperlink" Target="https://docs.google.com/spreadsheets/d/1rPCD_5E5Mi8oLz5d0K1_onjZi4BaeHwL1x390UaNgp8/edit?usp=sha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5121-D515-7C46-B5A3-8163DDDD6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7297"/>
          </a:xfrm>
        </p:spPr>
        <p:txBody>
          <a:bodyPr/>
          <a:lstStyle/>
          <a:p>
            <a:r>
              <a:rPr lang="en-US" dirty="0"/>
              <a:t>MVTX Status and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852A-85A2-CA42-96FA-B08C6D31C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Camelia, Grazyna, Jo and Ming</a:t>
            </a:r>
          </a:p>
          <a:p>
            <a:r>
              <a:rPr lang="en-US" dirty="0"/>
              <a:t>MVTX bi-weekly </a:t>
            </a:r>
            <a:r>
              <a:rPr lang="en-US" dirty="0" err="1"/>
              <a:t>generalmeeting</a:t>
            </a:r>
            <a:endParaRPr lang="en-US" dirty="0"/>
          </a:p>
          <a:p>
            <a:r>
              <a:rPr lang="en-US" dirty="0"/>
              <a:t>1/31/2022</a:t>
            </a:r>
          </a:p>
          <a:p>
            <a:pPr algn="l"/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indico.bnl.gov</a:t>
            </a:r>
            <a:r>
              <a:rPr lang="en-US" dirty="0"/>
              <a:t>/event/14637/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39CF4-4A0B-714A-976B-7DA57F4A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9A57-A79B-5F4E-89C9-3C99AB37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01E2-CBF4-E14B-A36A-6EFDB616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9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3B7B-814D-724E-9D02-E1C70A56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1662"/>
          </a:xfrm>
        </p:spPr>
        <p:txBody>
          <a:bodyPr/>
          <a:lstStyle/>
          <a:p>
            <a:r>
              <a:rPr lang="en-US" dirty="0"/>
              <a:t>Remaining Key Tasks and Schedules </a:t>
            </a:r>
          </a:p>
        </p:txBody>
      </p:sp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CDA33865-E18D-C441-BDD2-A146537E7BB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b="24537"/>
          <a:stretch/>
        </p:blipFill>
        <p:spPr>
          <a:xfrm>
            <a:off x="444333" y="871662"/>
            <a:ext cx="9584884" cy="52178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B219-A590-1C4F-A742-592112F77816}"/>
              </a:ext>
            </a:extLst>
          </p:cNvPr>
          <p:cNvSpPr txBox="1"/>
          <p:nvPr/>
        </p:nvSpPr>
        <p:spPr>
          <a:xfrm>
            <a:off x="8754894" y="994773"/>
            <a:ext cx="32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1/6/2022</a:t>
            </a:r>
          </a:p>
          <a:p>
            <a:r>
              <a:rPr lang="en-US" dirty="0" err="1"/>
              <a:t>sPHENIX</a:t>
            </a:r>
            <a:r>
              <a:rPr lang="en-US" dirty="0"/>
              <a:t> collaboration meeting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5502C-C922-6141-9CD5-ECFCFC652D77}"/>
              </a:ext>
            </a:extLst>
          </p:cNvPr>
          <p:cNvSpPr txBox="1"/>
          <p:nvPr/>
        </p:nvSpPr>
        <p:spPr>
          <a:xfrm>
            <a:off x="5291847" y="4786009"/>
            <a:ext cx="3463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Plan to set up a BIG clean tent in the </a:t>
            </a:r>
            <a:r>
              <a:rPr lang="en-US" sz="1600" dirty="0" err="1">
                <a:solidFill>
                  <a:srgbClr val="FF0000"/>
                </a:solidFill>
              </a:rPr>
              <a:t>sPHENIX</a:t>
            </a:r>
            <a:r>
              <a:rPr lang="en-US" sz="1600" dirty="0">
                <a:solidFill>
                  <a:srgbClr val="FF0000"/>
                </a:solidFill>
              </a:rPr>
              <a:t> assembly area in May:</a:t>
            </a:r>
          </a:p>
          <a:p>
            <a:pPr marL="342900" indent="-342900">
              <a:buAutoNum type="arabicParenR"/>
            </a:pPr>
            <a:r>
              <a:rPr lang="en-US" sz="1600" dirty="0"/>
              <a:t>for the full insertion mockup</a:t>
            </a:r>
          </a:p>
          <a:p>
            <a:pPr marL="342900" indent="-342900">
              <a:buAutoNum type="arabicParenR"/>
            </a:pPr>
            <a:r>
              <a:rPr lang="en-US" sz="1600" dirty="0"/>
              <a:t>Full half-detector commissioning  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157C-85FD-DF4E-8FCD-727C73E6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5EE40F-8FB0-5644-A3B8-99F3E7E7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36F3EF-30B7-CD47-B8CB-5DB115EF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F23C7-6740-324C-A005-8E670C818ADF}"/>
              </a:ext>
            </a:extLst>
          </p:cNvPr>
          <p:cNvSpPr txBox="1"/>
          <p:nvPr/>
        </p:nvSpPr>
        <p:spPr>
          <a:xfrm>
            <a:off x="2270699" y="6072670"/>
            <a:ext cx="73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4349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E243-0F19-9940-B3D8-87ED572E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3037"/>
          </a:xfrm>
        </p:spPr>
        <p:txBody>
          <a:bodyPr/>
          <a:lstStyle/>
          <a:p>
            <a:r>
              <a:rPr lang="en-US" dirty="0"/>
              <a:t>Work in Progress and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3255-FF68-7743-BEDE-195056EF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132" y="963037"/>
            <a:ext cx="10322668" cy="539885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Half-detector assembly at LBNL: schedule?</a:t>
            </a:r>
          </a:p>
          <a:p>
            <a:pPr lvl="1"/>
            <a:r>
              <a:rPr lang="en-US" dirty="0"/>
              <a:t>Assembly jig improvement </a:t>
            </a:r>
          </a:p>
          <a:p>
            <a:pPr lvl="2"/>
            <a:r>
              <a:rPr lang="en-US" dirty="0"/>
              <a:t>EW pins in hand; Last 2 clamps fabricated, MIT-&gt;LBNL soon; </a:t>
            </a:r>
          </a:p>
          <a:p>
            <a:pPr lvl="1"/>
            <a:r>
              <a:rPr lang="en-US" dirty="0"/>
              <a:t>Short cables produced, but not tested yet </a:t>
            </a:r>
          </a:p>
          <a:p>
            <a:pPr lvl="2"/>
            <a:r>
              <a:rPr lang="en-US" dirty="0"/>
              <a:t>Short 1.6m </a:t>
            </a:r>
            <a:r>
              <a:rPr lang="en-US" dirty="0" err="1"/>
              <a:t>SamTec</a:t>
            </a:r>
            <a:r>
              <a:rPr lang="en-US" dirty="0"/>
              <a:t> cables shipped to ORNL for testing; Long ones EAT ~ mid Feb.  (PP3 -&gt; Rack)</a:t>
            </a:r>
          </a:p>
          <a:p>
            <a:pPr lvl="2"/>
            <a:r>
              <a:rPr lang="en-US" dirty="0"/>
              <a:t>Power cables assembled at LBNL</a:t>
            </a:r>
          </a:p>
          <a:p>
            <a:r>
              <a:rPr lang="en-US" dirty="0"/>
              <a:t>Readout and control integration: ~by Feb. 2022 </a:t>
            </a:r>
          </a:p>
          <a:p>
            <a:pPr lvl="1"/>
            <a:r>
              <a:rPr lang="en-US" dirty="0"/>
              <a:t>Preliminary new data format in RCDAQ (one channel) </a:t>
            </a:r>
          </a:p>
          <a:p>
            <a:pPr lvl="2"/>
            <a:r>
              <a:rPr lang="en-US" dirty="0"/>
              <a:t>Online QC software development in progress  </a:t>
            </a:r>
          </a:p>
          <a:p>
            <a:pPr lvl="1"/>
            <a:r>
              <a:rPr lang="en-US" dirty="0"/>
              <a:t>Setup a full chain 8-stave/RU/PU + CAEN + FELIX + </a:t>
            </a:r>
            <a:r>
              <a:rPr lang="en-US" dirty="0" err="1"/>
              <a:t>mGTM</a:t>
            </a:r>
            <a:endParaRPr lang="en-US" dirty="0"/>
          </a:p>
          <a:p>
            <a:pPr lvl="2"/>
            <a:r>
              <a:rPr lang="en-US" dirty="0"/>
              <a:t>Received 8 Silver staves, 4PUs from LBNL</a:t>
            </a:r>
          </a:p>
          <a:p>
            <a:r>
              <a:rPr lang="en-US" dirty="0"/>
              <a:t>Finish cooling system test by ~ mid Feb  </a:t>
            </a:r>
          </a:p>
          <a:p>
            <a:pPr lvl="1"/>
            <a:r>
              <a:rPr lang="en-US" dirty="0"/>
              <a:t>Air bubbles 	 </a:t>
            </a:r>
          </a:p>
          <a:p>
            <a:r>
              <a:rPr lang="en-US" dirty="0"/>
              <a:t>Offline calibration and alignment </a:t>
            </a:r>
          </a:p>
          <a:p>
            <a:pPr lvl="1"/>
            <a:r>
              <a:rPr lang="en-US" dirty="0"/>
              <a:t>Dead/hot pixels, noise/threshold</a:t>
            </a:r>
          </a:p>
          <a:p>
            <a:pPr lvl="1"/>
            <a:r>
              <a:rPr lang="en-US" dirty="0"/>
              <a:t>Geometry and alignment  </a:t>
            </a:r>
          </a:p>
          <a:p>
            <a:r>
              <a:rPr lang="en-US" dirty="0"/>
              <a:t>FY22 Budget – meeting w/ Ed,  Jan. 21</a:t>
            </a:r>
          </a:p>
          <a:p>
            <a:pPr lvl="1"/>
            <a:r>
              <a:rPr lang="en-US" dirty="0"/>
              <a:t>MIT, paperwork in progress</a:t>
            </a:r>
          </a:p>
          <a:p>
            <a:pPr lvl="1"/>
            <a:r>
              <a:rPr lang="en-US" dirty="0"/>
              <a:t>LANL, requests  0.1 FTE support for Walt</a:t>
            </a:r>
          </a:p>
          <a:p>
            <a:pPr lvl="1"/>
            <a:r>
              <a:rPr lang="en-US" dirty="0"/>
              <a:t>ORNL, additional travel budget to BNL;  M&amp;S done through BNL? </a:t>
            </a:r>
          </a:p>
          <a:p>
            <a:pPr lvl="1"/>
            <a:r>
              <a:rPr lang="en-US" dirty="0"/>
              <a:t>LBNL, may request additional $$ later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D728-6443-0F44-99F9-0E3FC734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1C95-2C62-D341-A2B7-30D7FF97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BC15C-F8EA-0845-B61F-F3E7988D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446C-0581-F84D-82FC-FB3FE2D8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BNL Commissioning Travel Plan Approved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25AD-9F30-1C40-A69F-4150C7207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882"/>
            <a:ext cx="10515600" cy="361343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Jan-Feb:</a:t>
            </a:r>
          </a:p>
          <a:p>
            <a:pPr lvl="1"/>
            <a:r>
              <a:rPr lang="en-US" dirty="0"/>
              <a:t>Setup clean tent, power and cooling system </a:t>
            </a:r>
          </a:p>
          <a:p>
            <a:pPr lvl="1"/>
            <a:r>
              <a:rPr lang="en-US" dirty="0"/>
              <a:t>Setup MOSAIC test bench</a:t>
            </a:r>
          </a:p>
          <a:p>
            <a:pPr lvl="1"/>
            <a:r>
              <a:rPr lang="en-US" dirty="0"/>
              <a:t>Setup 6 FELIX servers </a:t>
            </a:r>
          </a:p>
          <a:p>
            <a:r>
              <a:rPr lang="en-US" dirty="0"/>
              <a:t>Mar-Apr:</a:t>
            </a:r>
          </a:p>
          <a:p>
            <a:pPr lvl="1"/>
            <a:r>
              <a:rPr lang="en-US" dirty="0"/>
              <a:t>Half-detector stave QC</a:t>
            </a:r>
          </a:p>
          <a:p>
            <a:pPr lvl="1"/>
            <a:r>
              <a:rPr lang="en-US" dirty="0"/>
              <a:t>Possible rework of half-detector </a:t>
            </a:r>
          </a:p>
          <a:p>
            <a:r>
              <a:rPr lang="en-US" dirty="0"/>
              <a:t>May-Sep:</a:t>
            </a:r>
          </a:p>
          <a:p>
            <a:pPr lvl="1"/>
            <a:r>
              <a:rPr lang="en-US" dirty="0"/>
              <a:t>Full commissioning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BNL travel google docs:</a:t>
            </a:r>
          </a:p>
          <a:p>
            <a:pPr>
              <a:buFontTx/>
              <a:buChar char="-"/>
            </a:pPr>
            <a:r>
              <a:rPr lang="en-US" dirty="0"/>
              <a:t>Travel plan: </a:t>
            </a:r>
            <a:r>
              <a:rPr lang="en-US" sz="1900" u="sng" dirty="0">
                <a:solidFill>
                  <a:schemeClr val="hlink"/>
                </a:solidFill>
                <a:hlinkClick r:id="rId2"/>
              </a:rPr>
              <a:t>https://docs.google.com/spreadsheets/d/1rPCD_5E5Mi8oLz5d0K1_onjZi4BaeHwL1x390UaNgp8/edit?usp=sharing</a:t>
            </a:r>
            <a:r>
              <a:rPr lang="en-US" sz="1900" u="sng" dirty="0">
                <a:solidFill>
                  <a:schemeClr val="hlink"/>
                </a:solidFill>
              </a:rPr>
              <a:t> 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BNL travel approval paperwork:</a:t>
            </a:r>
          </a:p>
          <a:p>
            <a:pPr marL="0" indent="0">
              <a:buNone/>
            </a:pPr>
            <a:r>
              <a:rPr lang="en-US" sz="2000" dirty="0"/>
              <a:t>https://</a:t>
            </a:r>
            <a:r>
              <a:rPr lang="en-US" sz="2000" dirty="0" err="1"/>
              <a:t>docs.google.com</a:t>
            </a:r>
            <a:r>
              <a:rPr lang="en-US" sz="2000" dirty="0"/>
              <a:t>/document/d/1seXXCxdGgXm_XD-v2Z6m9TLz6j6dXUMbyUZv1gCNluY/</a:t>
            </a:r>
            <a:r>
              <a:rPr lang="en-US" sz="2000" dirty="0" err="1"/>
              <a:t>edit?usp</a:t>
            </a:r>
            <a:r>
              <a:rPr lang="en-US" sz="2000" dirty="0"/>
              <a:t>=sharing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9459A-0090-9E42-A071-42AE8296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3D007-12D8-EF44-BAEF-98F585BB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F6375-C087-2645-824A-5963B110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78C7-42BC-7C4D-BEEE-C60A98B5F2CD}"/>
              </a:ext>
            </a:extLst>
          </p:cNvPr>
          <p:cNvSpPr txBox="1"/>
          <p:nvPr/>
        </p:nvSpPr>
        <p:spPr>
          <a:xfrm>
            <a:off x="838200" y="1412071"/>
            <a:ext cx="1042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“The ROOP request for your MVTX Team has been approved for onsite access beginning February 14, 2022. </a:t>
            </a:r>
            <a:endParaRPr lang="en-US" dirty="0"/>
          </a:p>
          <a:p>
            <a:r>
              <a:rPr lang="en-US" b="1" dirty="0"/>
              <a:t>Each must contact the Clinic at </a:t>
            </a:r>
            <a:r>
              <a:rPr lang="en-US" b="1" u="sng" dirty="0">
                <a:hlinkClick r:id="rId3" tooltip="mailto:OMC@bnl.gov"/>
              </a:rPr>
              <a:t>OMC@bnl.gov</a:t>
            </a:r>
            <a:r>
              <a:rPr lang="en-US" b="1" dirty="0"/>
              <a:t> to set up an appointment to validate their vaccines.  </a:t>
            </a:r>
            <a:endParaRPr lang="en-US" dirty="0"/>
          </a:p>
          <a:p>
            <a:r>
              <a:rPr lang="en-US" b="1" dirty="0"/>
              <a:t>This can be virtually.  </a:t>
            </a:r>
            <a:r>
              <a:rPr lang="en-US" b="1" u="sng" dirty="0"/>
              <a:t>Further details regarding training will follow</a:t>
            </a:r>
            <a:r>
              <a:rPr lang="en-US" b="1" dirty="0"/>
              <a:t>.”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5ED77-8E99-E743-915A-F98D7EE603E9}"/>
              </a:ext>
            </a:extLst>
          </p:cNvPr>
          <p:cNvSpPr txBox="1"/>
          <p:nvPr/>
        </p:nvSpPr>
        <p:spPr>
          <a:xfrm>
            <a:off x="8408020" y="4995746"/>
            <a:ext cx="2785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- 11 people approved!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Jim, Joe D., Grazyna next</a:t>
            </a:r>
          </a:p>
          <a:p>
            <a:pPr marL="285750" indent="-285750">
              <a:buFontTx/>
              <a:buChar char="-"/>
            </a:pPr>
            <a:r>
              <a:rPr lang="en-US" dirty="0"/>
              <a:t>Anyone else?  </a:t>
            </a:r>
          </a:p>
        </p:txBody>
      </p:sp>
    </p:spTree>
    <p:extLst>
      <p:ext uri="{BB962C8B-B14F-4D97-AF65-F5344CB8AC3E}">
        <p14:creationId xmlns:p14="http://schemas.microsoft.com/office/powerpoint/2010/main" val="298115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53FA-DEDC-1243-9995-88B2ACB8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8953"/>
          </a:xfrm>
        </p:spPr>
        <p:txBody>
          <a:bodyPr/>
          <a:lstStyle/>
          <a:p>
            <a:r>
              <a:rPr lang="en-US" dirty="0"/>
              <a:t>Thank you Camelia and </a:t>
            </a:r>
            <a:r>
              <a:rPr lang="en-US" dirty="0" err="1"/>
              <a:t>Hanseul</a:t>
            </a:r>
            <a:r>
              <a:rPr lang="en-US" dirty="0"/>
              <a:t>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58276-CEB2-4D40-B816-8D5F2042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C236A-9F03-904F-A772-6987F203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FAB9F-B343-2144-9755-B1276542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8F518-A2E7-0240-A28F-ADFC507E6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241" y="1449420"/>
            <a:ext cx="4152611" cy="3147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2294A2-5BA1-7742-9549-93AB2B7A2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58"/>
          <a:stretch/>
        </p:blipFill>
        <p:spPr>
          <a:xfrm>
            <a:off x="838200" y="1449420"/>
            <a:ext cx="3801894" cy="31422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72F80-6205-BA46-9BBF-FC1A191F0F5B}"/>
              </a:ext>
            </a:extLst>
          </p:cNvPr>
          <p:cNvSpPr txBox="1"/>
          <p:nvPr/>
        </p:nvSpPr>
        <p:spPr>
          <a:xfrm>
            <a:off x="745068" y="5232400"/>
            <a:ext cx="6792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Jim, Cameron will organize/follow up MIT/Bates efforts</a:t>
            </a:r>
          </a:p>
          <a:p>
            <a:r>
              <a:rPr lang="en-US" dirty="0"/>
              <a:t>- Camelia will continue helping us from remote for next a few months  </a:t>
            </a:r>
          </a:p>
        </p:txBody>
      </p:sp>
    </p:spTree>
    <p:extLst>
      <p:ext uri="{BB962C8B-B14F-4D97-AF65-F5344CB8AC3E}">
        <p14:creationId xmlns:p14="http://schemas.microsoft.com/office/powerpoint/2010/main" val="142059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467</Words>
  <Application>Microsoft Macintosh PowerPoint</Application>
  <PresentationFormat>Widescreen</PresentationFormat>
  <Paragraphs>77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MVTX Status and Plan</vt:lpstr>
      <vt:lpstr>Remaining Key Tasks and Schedules </vt:lpstr>
      <vt:lpstr>Work in Progress and Concerns</vt:lpstr>
      <vt:lpstr>BNL Commissioning Travel Plan Approved</vt:lpstr>
      <vt:lpstr>Thank you Camelia and Hanseul!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</dc:title>
  <dc:creator>Ming Liu</dc:creator>
  <cp:lastModifiedBy>Ming Liu</cp:lastModifiedBy>
  <cp:revision>16</cp:revision>
  <dcterms:created xsi:type="dcterms:W3CDTF">2022-01-24T05:05:00Z</dcterms:created>
  <dcterms:modified xsi:type="dcterms:W3CDTF">2022-01-31T17:23:40Z</dcterms:modified>
</cp:coreProperties>
</file>