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59" r:id="rId6"/>
    <p:sldId id="257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09" d="100"/>
          <a:sy n="109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C9A3-CA4E-4D48-9927-C0CCA5B01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E5AFD-E682-9643-B55E-6D8EC1468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7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6762-A4C2-2B4F-B16F-1D8DC3A3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28015-2454-7E48-8FF4-E16635710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4EA78-A101-4C4C-B8B2-0A154934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B1BA-6E0A-BC4B-86EA-4C456926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426D9-5BEE-6C42-940B-0B092F02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21F2-F727-EE44-BCA3-62835587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1E58C-B813-3347-9C3A-E1CF87B21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38F6-38B0-254C-BD3A-FD910D82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61BE0-A9D3-C949-A32D-A52D14E2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EA59-60A0-4C42-AE8F-2BD9EE72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BA896-3D6F-5845-AA42-77C57E28F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574F9-E0B2-5C40-816F-F721E8C2A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1867-3B9A-E34A-A3D6-2BC9EC57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E00D8-6DC4-2F4A-9F0F-960D6D93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E310B-915E-EB44-B5CC-A6A0963E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02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HF Bi-Weekly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2/2/22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451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7FE2-8D46-9E44-B7E1-4D43C172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97F94-5B7C-1E4F-904C-088671345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4A2F-8B9E-5941-B212-8FF95E4F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8328A-12CD-2442-89C1-87ED2D27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9EF4-B3B5-7C4E-9D60-077958FC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793-52F4-5041-9E91-BA0BDB9B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2FBA0-C3A9-0149-9F3E-132B51D4F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7E417-53DC-9843-85E7-007182C7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DF9ED-8FE9-5140-B3AA-0A24E15D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8A345-2A51-5144-B8C4-EA341735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8EA1-9051-6847-A2BE-CA2D408E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48BDB-302D-AD43-9CB2-4E707259A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85F57-8399-8740-8BCD-50F40F4A3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839E6-FBCB-F043-B6DA-0D02CE92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3A3B5-828D-FD42-885A-EF076D8C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D41B6-D68A-D445-AF3D-D2C98386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0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75F3-C808-674B-8433-426C6E4C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43241-BB82-2442-9CD9-11661C1BB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07C50-A338-214A-8974-DF743B67B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CF333-709D-6340-88F9-4AD809461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1EE9F-019C-D143-927F-E8D81F0F3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0FCEFA-2E5B-914F-85F8-2E71CE41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DFECF3-4474-AC43-BF93-80FBD60FD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7BB83-A60A-F94C-BCD2-921F8F9A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56AB-55E7-0045-B13F-F150E7BD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2655A-6511-F640-A8E5-32F43583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EDB1D-AAED-7D46-8785-CB283E37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E3DFB-7093-7347-8121-7FAEE212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6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A3D9C-87F1-3340-933A-C35BD5A2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77082-3C00-4242-AF9B-F47B9889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934DB-7E2C-904A-8E31-26315C14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45CB-AA56-754D-A541-9AB364AF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0EA2-3E37-8649-8F7E-77E6F9BDA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6EDA3-F744-1848-B0F1-FE5C5A212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57269-8D3F-8242-847B-53567271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8EE97-E3BF-7A4D-AB51-9D30F1B4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AE4E-C69E-6847-9CBD-851EFE96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3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0D27-73FD-6A49-8C2C-B77FC69E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5B5E9-32ED-4746-B8D3-46248F133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353A2-56FC-934D-A951-239794585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F2DB1-1562-0B45-903B-B3B9E050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8D796-CFA4-9A41-AD73-3DFD5239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A65A8-55A8-664B-9F2A-227B39FB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F2A6E-09DF-9B4C-98E0-88CDEC89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D8AF3-3452-2F48-A5A9-F3028EE1E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F4F61-2E0A-464B-854B-33F07A760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76B8-2843-BC41-AE43-B42BE152E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sPHENIX HF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22412-AF97-7542-B772-EBA140AF9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EEA0-2451-EB4C-A409-B4415309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BB8F-3EE5-D64A-8105-3F49E8A01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MVTX(INTT) Readout and Event Alignment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0C925-D5D9-784B-BCE2-E0B055F81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Yasser, Jo and Ming</a:t>
            </a:r>
          </a:p>
          <a:p>
            <a:r>
              <a:rPr lang="en-US" dirty="0" err="1"/>
              <a:t>sPHENIX</a:t>
            </a:r>
            <a:r>
              <a:rPr lang="en-US" dirty="0"/>
              <a:t> HF TGM</a:t>
            </a:r>
          </a:p>
          <a:p>
            <a:r>
              <a:rPr lang="en-US" dirty="0"/>
              <a:t>Feb. 2,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4ABD1-1D3A-B24E-A2A7-B81A37B1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909CA-C3F2-E445-82A7-CD1DC2F0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CD512-6730-3249-8893-52E6D654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/>
              <a:t> FPHX Chip (Digital Section)</a:t>
            </a:r>
            <a:endParaRPr/>
          </a:p>
        </p:txBody>
      </p:sp>
      <p:sp>
        <p:nvSpPr>
          <p:cNvPr id="277" name="Google Shape;277;p22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1067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2" descr="Block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58466"/>
            <a:ext cx="7303347" cy="541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6400" y="1152031"/>
            <a:ext cx="3048000" cy="252306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601473" y="802958"/>
            <a:ext cx="10486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1320800" y="1258466"/>
            <a:ext cx="203200" cy="24013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3657600" y="2871154"/>
            <a:ext cx="21575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Processing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6096000" y="3835401"/>
            <a:ext cx="17281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Output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2" descr="Output Wo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9295" y="5579315"/>
            <a:ext cx="4675125" cy="124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/>
        </p:nvSpPr>
        <p:spPr>
          <a:xfrm>
            <a:off x="8066101" y="5214127"/>
            <a:ext cx="3313215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bit Serial data word structure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9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+ INTT: 3 + 2 layers 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2822" y="4276855"/>
            <a:ext cx="2256071" cy="204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0051" y="1095811"/>
            <a:ext cx="4114800" cy="537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4688" y="1125091"/>
            <a:ext cx="2995959" cy="2786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6"/>
          <p:cNvGrpSpPr/>
          <p:nvPr/>
        </p:nvGrpSpPr>
        <p:grpSpPr>
          <a:xfrm>
            <a:off x="838200" y="872153"/>
            <a:ext cx="3018843" cy="3134286"/>
            <a:chOff x="838200" y="872153"/>
            <a:chExt cx="3018843" cy="3134286"/>
          </a:xfrm>
        </p:grpSpPr>
        <p:pic>
          <p:nvPicPr>
            <p:cNvPr id="114" name="Google Shape;114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8200" y="1219815"/>
              <a:ext cx="3018843" cy="2786624"/>
            </a:xfrm>
            <a:prstGeom prst="rect">
              <a:avLst/>
            </a:prstGeom>
            <a:noFill/>
            <a:ln w="38100" cap="flat" cmpd="sng">
              <a:solidFill>
                <a:srgbClr val="0432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5" name="Google Shape;115;p16"/>
            <p:cNvSpPr txBox="1"/>
            <p:nvPr/>
          </p:nvSpPr>
          <p:spPr>
            <a:xfrm>
              <a:off x="2033464" y="872153"/>
              <a:ext cx="6283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INTT</a:t>
              </a:r>
              <a:endParaRPr/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838200" y="4229089"/>
            <a:ext cx="3584280" cy="2046295"/>
            <a:chOff x="838200" y="4229089"/>
            <a:chExt cx="3584280" cy="2046295"/>
          </a:xfrm>
        </p:grpSpPr>
        <p:pic>
          <p:nvPicPr>
            <p:cNvPr id="117" name="Google Shape;117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8200" y="4598421"/>
              <a:ext cx="3584280" cy="1676963"/>
            </a:xfrm>
            <a:prstGeom prst="rect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8" name="Google Shape;118;p16"/>
            <p:cNvSpPr txBox="1"/>
            <p:nvPr/>
          </p:nvSpPr>
          <p:spPr>
            <a:xfrm>
              <a:off x="2280102" y="4229089"/>
              <a:ext cx="7633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MVTX</a:t>
              </a:r>
              <a:endParaRPr/>
            </a:p>
          </p:txBody>
        </p:sp>
      </p:grpSp>
      <p:sp>
        <p:nvSpPr>
          <p:cNvPr id="119" name="Google Shape;119;p16"/>
          <p:cNvSpPr txBox="1"/>
          <p:nvPr/>
        </p:nvSpPr>
        <p:spPr>
          <a:xfrm>
            <a:off x="6956076" y="861557"/>
            <a:ext cx="29225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Silicon Strips: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78um x 16mm (A)/20mm (B)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6900868" y="4349669"/>
            <a:ext cx="15165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Silicon pixels: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27um x 29um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11162438" y="4276855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R=2.5cm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11402888" y="3475483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4.1cm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11402888" y="2895575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7.4cm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11162438" y="1855828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R=9.8cm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0512" y="3440284"/>
            <a:ext cx="8593412" cy="31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4">
            <a:alphaModFix/>
          </a:blip>
          <a:srcRect l="20571" t="2097" r="19099" b="3223"/>
          <a:stretch/>
        </p:blipFill>
        <p:spPr>
          <a:xfrm>
            <a:off x="-38911" y="761376"/>
            <a:ext cx="2883134" cy="257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 descr="A picture containing music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250" t="4192" r="6250" b="6919"/>
          <a:stretch/>
        </p:blipFill>
        <p:spPr>
          <a:xfrm rot="-1229644">
            <a:off x="572657" y="3061577"/>
            <a:ext cx="3895965" cy="222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9"/>
          <p:cNvCxnSpPr/>
          <p:nvPr/>
        </p:nvCxnSpPr>
        <p:spPr>
          <a:xfrm rot="10800000">
            <a:off x="1737007" y="1645436"/>
            <a:ext cx="1151990" cy="856371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3" name="Google Shape;153;p19"/>
          <p:cNvCxnSpPr/>
          <p:nvPr/>
        </p:nvCxnSpPr>
        <p:spPr>
          <a:xfrm rot="10800000" flipH="1">
            <a:off x="896640" y="1877830"/>
            <a:ext cx="77326" cy="1793889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4" name="Google Shape;154;p19"/>
          <p:cNvCxnSpPr/>
          <p:nvPr/>
        </p:nvCxnSpPr>
        <p:spPr>
          <a:xfrm rot="10800000" flipH="1">
            <a:off x="94564" y="1877828"/>
            <a:ext cx="649677" cy="1015905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5" name="Google Shape;155;p19"/>
          <p:cNvCxnSpPr/>
          <p:nvPr/>
        </p:nvCxnSpPr>
        <p:spPr>
          <a:xfrm rot="10800000">
            <a:off x="2286000" y="1477149"/>
            <a:ext cx="686736" cy="175053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6" name="Google Shape;156;p19"/>
          <p:cNvCxnSpPr/>
          <p:nvPr/>
        </p:nvCxnSpPr>
        <p:spPr>
          <a:xfrm flipH="1">
            <a:off x="2519088" y="934965"/>
            <a:ext cx="448618" cy="195266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7" name="Google Shape;157;p19"/>
          <p:cNvSpPr txBox="1"/>
          <p:nvPr/>
        </p:nvSpPr>
        <p:spPr>
          <a:xfrm>
            <a:off x="-30714" y="2447140"/>
            <a:ext cx="1087688" cy="53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01600" algn="l" rtl="0">
              <a:spcBef>
                <a:spcPts val="32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MVTX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 rot="-572084">
            <a:off x="717894" y="2977698"/>
            <a:ext cx="2990984" cy="53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01600" algn="l" rtl="0">
              <a:spcBef>
                <a:spcPts val="32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INTT: Two Silicon Strip Barrels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2790612" y="2348202"/>
            <a:ext cx="1087688" cy="33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TPC</a:t>
            </a:r>
            <a:endParaRPr sz="160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2844223" y="768779"/>
            <a:ext cx="914669" cy="60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iHCAL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2846686" y="1485533"/>
            <a:ext cx="914669" cy="39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EMCAL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5232746" y="153171"/>
            <a:ext cx="6924119" cy="240061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0000CC"/>
              </a:buClr>
              <a:buSzPts val="2000"/>
            </a:pPr>
            <a:r>
              <a:rPr lang="en-US" sz="20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INTT:  </a:t>
            </a:r>
            <a:r>
              <a:rPr lang="en-US" sz="2000" dirty="0">
                <a:solidFill>
                  <a:srgbClr val="0000CC"/>
                </a:solidFill>
                <a:ea typeface="Calibri"/>
                <a:cs typeface="Calibri"/>
                <a:sym typeface="Calibri"/>
              </a:rPr>
              <a:t>1 RF timing resolution</a:t>
            </a:r>
            <a:endParaRPr lang="en-US" sz="2000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Tx/>
              <a:buChar char="-"/>
            </a:pPr>
            <a:r>
              <a:rPr lang="en-US" sz="20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Strip sensor: AC-coupled silicon sensor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Tx/>
              <a:buChar char="-"/>
            </a:pPr>
            <a:r>
              <a:rPr lang="en-US" sz="2000" dirty="0">
                <a:solidFill>
                  <a:srgbClr val="0000CC"/>
                </a:solidFill>
                <a:ea typeface="Calibri"/>
                <a:cs typeface="Calibri"/>
                <a:sym typeface="Calibri"/>
              </a:rPr>
              <a:t>FPHX: used successfully in FVTX/PHENIX tracker:</a:t>
            </a:r>
            <a:endParaRPr lang="en-US" sz="2000" dirty="0"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Tx/>
              <a:buChar char="-"/>
            </a:pPr>
            <a:endParaRPr lang="en-US" sz="2000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</a:pPr>
            <a:r>
              <a:rPr lang="en-US" sz="20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MVTX: ~5uS event timing resolution   </a:t>
            </a:r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t="2761"/>
          <a:stretch/>
        </p:blipFill>
        <p:spPr>
          <a:xfrm>
            <a:off x="252401" y="1387334"/>
            <a:ext cx="11785599" cy="530916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0" y="0"/>
            <a:ext cx="11876000" cy="75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 Readout, Power and Controls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8252460" y="464004"/>
            <a:ext cx="25465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MVTX hits arrival @FELIX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&gt;~2 us after collisions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    (dep. readout config)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274" y="203200"/>
            <a:ext cx="11445616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5952566" y="4975411"/>
            <a:ext cx="6286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~5us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5048578" y="1451386"/>
            <a:ext cx="745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~10ns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4501793" y="2368026"/>
            <a:ext cx="10935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Rising 1~2us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Width ~5us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804660" y="4625340"/>
            <a:ext cx="7863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~Readout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 starts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4A04-7C4A-AC4D-B5EF-CC96D665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661"/>
            <a:ext cx="10515600" cy="773011"/>
          </a:xfrm>
        </p:spPr>
        <p:txBody>
          <a:bodyPr/>
          <a:lstStyle/>
          <a:p>
            <a:r>
              <a:rPr lang="en-US" dirty="0"/>
              <a:t>MVTX Readout – Continuous Readout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52B90B-041F-F14B-87BB-DEFC0D5C89CE}"/>
              </a:ext>
            </a:extLst>
          </p:cNvPr>
          <p:cNvSpPr txBox="1"/>
          <p:nvPr/>
        </p:nvSpPr>
        <p:spPr>
          <a:xfrm>
            <a:off x="938855" y="904672"/>
            <a:ext cx="45527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frames: all programable 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Fixed Heart Beat Frame (HBF):  10~100 </a:t>
            </a:r>
            <a:r>
              <a:rPr lang="en-US" dirty="0" err="1"/>
              <a:t>uS</a:t>
            </a:r>
            <a:r>
              <a:rPr lang="en-US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Readout FELIX data to disk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could be N x 12.7 us (one RHIC cycle)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Fixed strobe frame (SB): ~5 </a:t>
            </a:r>
            <a:r>
              <a:rPr lang="en-US" dirty="0" err="1"/>
              <a:t>uS</a:t>
            </a:r>
            <a:r>
              <a:rPr lang="en-US" dirty="0"/>
              <a:t> 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Readout ALPIDE data to RU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smallest time stamp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/>
              <a:t>MVTX data package: </a:t>
            </a:r>
          </a:p>
          <a:p>
            <a:r>
              <a:rPr lang="en-US" dirty="0"/>
              <a:t>~ strobe-frame, could be as short at ~5uS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691B1B-FD51-714E-96D6-6FE2177C6648}"/>
              </a:ext>
            </a:extLst>
          </p:cNvPr>
          <p:cNvGrpSpPr/>
          <p:nvPr/>
        </p:nvGrpSpPr>
        <p:grpSpPr>
          <a:xfrm>
            <a:off x="938855" y="4657928"/>
            <a:ext cx="10528300" cy="1295400"/>
            <a:chOff x="938855" y="4657928"/>
            <a:chExt cx="10528300" cy="1295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8CF8F-1B53-C042-9A0B-DFD44162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855" y="4657928"/>
              <a:ext cx="10528300" cy="1295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DDB2DC-F5B9-8543-AC10-86175CB1ACF0}"/>
                </a:ext>
              </a:extLst>
            </p:cNvPr>
            <p:cNvSpPr txBox="1"/>
            <p:nvPr/>
          </p:nvSpPr>
          <p:spPr>
            <a:xfrm>
              <a:off x="10739529" y="530562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775352F-3082-9940-B4BC-A31C9F33EC82}"/>
              </a:ext>
            </a:extLst>
          </p:cNvPr>
          <p:cNvSpPr/>
          <p:nvPr/>
        </p:nvSpPr>
        <p:spPr>
          <a:xfrm>
            <a:off x="7811310" y="1241608"/>
            <a:ext cx="2334639" cy="2821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ALPIDE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1A45EA-0169-A042-95DA-CF365F792A75}"/>
              </a:ext>
            </a:extLst>
          </p:cNvPr>
          <p:cNvSpPr/>
          <p:nvPr/>
        </p:nvSpPr>
        <p:spPr>
          <a:xfrm>
            <a:off x="7804121" y="1944488"/>
            <a:ext cx="2334639" cy="2821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3F2429-665D-A749-AD7E-9B7DD3AFFB66}"/>
              </a:ext>
            </a:extLst>
          </p:cNvPr>
          <p:cNvSpPr/>
          <p:nvPr/>
        </p:nvSpPr>
        <p:spPr>
          <a:xfrm>
            <a:off x="7827521" y="2674818"/>
            <a:ext cx="2334639" cy="28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FELIX</a:t>
            </a:r>
          </a:p>
        </p:txBody>
      </p:sp>
      <p:sp>
        <p:nvSpPr>
          <p:cNvPr id="29" name="Can 28">
            <a:extLst>
              <a:ext uri="{FF2B5EF4-FFF2-40B4-BE49-F238E27FC236}">
                <a16:creationId xmlns:a16="http://schemas.microsoft.com/office/drawing/2014/main" id="{8D745718-6989-6B4B-9AC6-C205E77E4138}"/>
              </a:ext>
            </a:extLst>
          </p:cNvPr>
          <p:cNvSpPr/>
          <p:nvPr/>
        </p:nvSpPr>
        <p:spPr>
          <a:xfrm>
            <a:off x="8605733" y="3510730"/>
            <a:ext cx="778213" cy="5933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789E31B6-5DD2-A149-889F-8F5AD28248EB}"/>
              </a:ext>
            </a:extLst>
          </p:cNvPr>
          <p:cNvSpPr/>
          <p:nvPr/>
        </p:nvSpPr>
        <p:spPr>
          <a:xfrm>
            <a:off x="8832715" y="1624519"/>
            <a:ext cx="350196" cy="2431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B25B7825-56F9-404B-92B5-65F6A7639A74}"/>
              </a:ext>
            </a:extLst>
          </p:cNvPr>
          <p:cNvSpPr/>
          <p:nvPr/>
        </p:nvSpPr>
        <p:spPr>
          <a:xfrm>
            <a:off x="8832715" y="2405396"/>
            <a:ext cx="350196" cy="2431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2C62D53D-A83D-0E49-9606-8CDBE90594B5}"/>
              </a:ext>
            </a:extLst>
          </p:cNvPr>
          <p:cNvSpPr/>
          <p:nvPr/>
        </p:nvSpPr>
        <p:spPr>
          <a:xfrm>
            <a:off x="8865665" y="3152645"/>
            <a:ext cx="350196" cy="2431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C451E8-E849-5248-8114-F1419D521B0B}"/>
              </a:ext>
            </a:extLst>
          </p:cNvPr>
          <p:cNvCxnSpPr/>
          <p:nvPr/>
        </p:nvCxnSpPr>
        <p:spPr>
          <a:xfrm>
            <a:off x="938855" y="6425514"/>
            <a:ext cx="10528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4DA621B-E1E7-114D-A007-20C5844F85F9}"/>
              </a:ext>
            </a:extLst>
          </p:cNvPr>
          <p:cNvGrpSpPr/>
          <p:nvPr/>
        </p:nvGrpSpPr>
        <p:grpSpPr>
          <a:xfrm>
            <a:off x="951211" y="6083785"/>
            <a:ext cx="3089447" cy="308919"/>
            <a:chOff x="951212" y="6034961"/>
            <a:chExt cx="2862910" cy="30891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BC88BA-8827-794B-B744-286DCC146B6D}"/>
                </a:ext>
              </a:extLst>
            </p:cNvPr>
            <p:cNvGrpSpPr/>
            <p:nvPr/>
          </p:nvGrpSpPr>
          <p:grpSpPr>
            <a:xfrm>
              <a:off x="951212" y="6034961"/>
              <a:ext cx="889950" cy="308919"/>
              <a:chOff x="951212" y="6050691"/>
              <a:chExt cx="889950" cy="30891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1DE8F7C-9266-DD4E-B464-C9B3FC48D4CB}"/>
                  </a:ext>
                </a:extLst>
              </p:cNvPr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366F5E6-1685-B744-A5F4-BBFF72A6D967}"/>
                  </a:ext>
                </a:extLst>
              </p:cNvPr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EABD69D-23E8-304A-968B-BB0DC379C36F}"/>
                  </a:ext>
                </a:extLst>
              </p:cNvPr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AF1916A-9AF8-A641-A60E-06D03518F362}"/>
                  </a:ext>
                </a:extLst>
              </p:cNvPr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14AC9B3-2CB4-D54E-B2A6-DA9756E050D3}"/>
                  </a:ext>
                </a:extLst>
              </p:cNvPr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4CEF912-854A-BB45-AA4A-838EDDF36099}"/>
                  </a:ext>
                </a:extLst>
              </p:cNvPr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33CA751-746D-F044-9D46-06102F3065B5}"/>
                </a:ext>
              </a:extLst>
            </p:cNvPr>
            <p:cNvGrpSpPr/>
            <p:nvPr/>
          </p:nvGrpSpPr>
          <p:grpSpPr>
            <a:xfrm>
              <a:off x="1935385" y="6034961"/>
              <a:ext cx="889950" cy="308919"/>
              <a:chOff x="951212" y="6050691"/>
              <a:chExt cx="889950" cy="30891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B979EE5-7A0A-DB4F-9843-F0921300FCF8}"/>
                  </a:ext>
                </a:extLst>
              </p:cNvPr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9B539E8-CF28-D84C-A046-6E0E6D679FAE}"/>
                  </a:ext>
                </a:extLst>
              </p:cNvPr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7E8F9D8-284A-B14A-8612-87B9BAA59686}"/>
                  </a:ext>
                </a:extLst>
              </p:cNvPr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A5803EE-BE46-DF47-8CCA-1F1A6F412D77}"/>
                  </a:ext>
                </a:extLst>
              </p:cNvPr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F0D0EC7-B24E-2746-87AF-007F17E80F00}"/>
                  </a:ext>
                </a:extLst>
              </p:cNvPr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A3BE201-6662-5E4E-8B4A-259E2B802BA5}"/>
                  </a:ext>
                </a:extLst>
              </p:cNvPr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9644E8D-C06C-084C-B836-79694E52294B}"/>
                </a:ext>
              </a:extLst>
            </p:cNvPr>
            <p:cNvGrpSpPr/>
            <p:nvPr/>
          </p:nvGrpSpPr>
          <p:grpSpPr>
            <a:xfrm>
              <a:off x="2924172" y="6034961"/>
              <a:ext cx="889950" cy="308919"/>
              <a:chOff x="951212" y="6050691"/>
              <a:chExt cx="889950" cy="30891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9F3FB1C-2EAC-F944-9DD5-FEAF60BD3CBF}"/>
                  </a:ext>
                </a:extLst>
              </p:cNvPr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646E4B6-6A8A-3046-9638-14A5CDEFA363}"/>
                  </a:ext>
                </a:extLst>
              </p:cNvPr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F7D1122-118D-E643-8A25-D0D0A68847F6}"/>
                  </a:ext>
                </a:extLst>
              </p:cNvPr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A0CE58-DF2D-3A4D-8276-971FA9406F2E}"/>
                  </a:ext>
                </a:extLst>
              </p:cNvPr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ACF4BA0-7E84-1441-B800-CE2F4BCFF3B3}"/>
                  </a:ext>
                </a:extLst>
              </p:cNvPr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08F25-1656-AA4B-84DB-258F505A1102}"/>
                  </a:ext>
                </a:extLst>
              </p:cNvPr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CD48FC-5556-0C40-B058-04C097B8069C}"/>
              </a:ext>
            </a:extLst>
          </p:cNvPr>
          <p:cNvGrpSpPr/>
          <p:nvPr/>
        </p:nvGrpSpPr>
        <p:grpSpPr>
          <a:xfrm>
            <a:off x="4111496" y="6083785"/>
            <a:ext cx="2862910" cy="308919"/>
            <a:chOff x="951212" y="6034961"/>
            <a:chExt cx="2862910" cy="30891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5F378E3-6830-6740-8F63-63FCF80033D2}"/>
                </a:ext>
              </a:extLst>
            </p:cNvPr>
            <p:cNvGrpSpPr/>
            <p:nvPr/>
          </p:nvGrpSpPr>
          <p:grpSpPr>
            <a:xfrm>
              <a:off x="951212" y="6034961"/>
              <a:ext cx="889950" cy="308919"/>
              <a:chOff x="951212" y="6050691"/>
              <a:chExt cx="889950" cy="308919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562F6DB-CF3F-DD44-877C-282EC843DA6E}"/>
                  </a:ext>
                </a:extLst>
              </p:cNvPr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1A3ECA7-D12B-C04A-82A2-0D34EE3910EA}"/>
                  </a:ext>
                </a:extLst>
              </p:cNvPr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290571E-7363-C345-A3E3-C2766C371907}"/>
                  </a:ext>
                </a:extLst>
              </p:cNvPr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A4C888A-F019-E842-B90A-1D66690929ED}"/>
                  </a:ext>
                </a:extLst>
              </p:cNvPr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0C701F4-0F59-6644-881B-CD3A2EEC829D}"/>
                  </a:ext>
                </a:extLst>
              </p:cNvPr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F395872-BE32-DB48-B05E-E05D8D9B37CE}"/>
                  </a:ext>
                </a:extLst>
              </p:cNvPr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77A360D-4BAE-E141-9D17-AF22BAE7F18C}"/>
                </a:ext>
              </a:extLst>
            </p:cNvPr>
            <p:cNvGrpSpPr/>
            <p:nvPr/>
          </p:nvGrpSpPr>
          <p:grpSpPr>
            <a:xfrm>
              <a:off x="1935385" y="6034961"/>
              <a:ext cx="889950" cy="308919"/>
              <a:chOff x="951212" y="6050691"/>
              <a:chExt cx="889950" cy="30891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DFE51-FCD9-F24D-879F-276C47F433F1}"/>
                  </a:ext>
                </a:extLst>
              </p:cNvPr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2926379-1934-1648-B62B-4E913A742667}"/>
                  </a:ext>
                </a:extLst>
              </p:cNvPr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806D17D-74A4-834B-AE20-2F69B1F51C46}"/>
                  </a:ext>
                </a:extLst>
              </p:cNvPr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412B7EB-86A4-C34C-90C5-46BEB9D173DF}"/>
                  </a:ext>
                </a:extLst>
              </p:cNvPr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6BB9A21-6BB4-064B-B793-395CE4060E86}"/>
                  </a:ext>
                </a:extLst>
              </p:cNvPr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C5B5A9D-5D51-C24C-A51A-A79463C799BE}"/>
                  </a:ext>
                </a:extLst>
              </p:cNvPr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53CF69-B8DD-8942-8750-ADD6A80EA804}"/>
                </a:ext>
              </a:extLst>
            </p:cNvPr>
            <p:cNvGrpSpPr/>
            <p:nvPr/>
          </p:nvGrpSpPr>
          <p:grpSpPr>
            <a:xfrm>
              <a:off x="2924172" y="6034961"/>
              <a:ext cx="889950" cy="308919"/>
              <a:chOff x="951212" y="6050691"/>
              <a:chExt cx="889950" cy="30891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B2865C5-2981-1243-A118-A32AEA053DC1}"/>
                  </a:ext>
                </a:extLst>
              </p:cNvPr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23ACF03-0A7B-9641-AF09-69199DE24107}"/>
                  </a:ext>
                </a:extLst>
              </p:cNvPr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2B12FF-6550-1B4F-B3B0-4EBB39DC8AC5}"/>
                  </a:ext>
                </a:extLst>
              </p:cNvPr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6BA21C8-3F48-B848-91F6-C0435E3291A6}"/>
                  </a:ext>
                </a:extLst>
              </p:cNvPr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E40E31B-FAF9-F442-ADBB-69323112BE55}"/>
                  </a:ext>
                </a:extLst>
              </p:cNvPr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346EB9-AE94-9740-B17D-8D47B97B817A}"/>
                  </a:ext>
                </a:extLst>
              </p:cNvPr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543528B-8226-274C-811E-F7542440225F}"/>
              </a:ext>
            </a:extLst>
          </p:cNvPr>
          <p:cNvSpPr txBox="1"/>
          <p:nvPr/>
        </p:nvSpPr>
        <p:spPr>
          <a:xfrm>
            <a:off x="7804121" y="6083785"/>
            <a:ext cx="270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……. INTT packet (1 RF CLK)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12B9E2EF-7E99-784B-ACEE-AB28F4CB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D1E4D50E-64D1-F44D-B314-EC869938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A0C7CE66-303A-A24D-97AE-8BB63295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2D03-6868-974D-9E45-26467843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1404"/>
          </a:xfrm>
        </p:spPr>
        <p:txBody>
          <a:bodyPr/>
          <a:lstStyle/>
          <a:p>
            <a:r>
              <a:rPr lang="en-US" dirty="0"/>
              <a:t>MVTX + INTT Event Alignment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776B4-4D2D-0049-9A60-618B5916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7" y="4067907"/>
            <a:ext cx="11327026" cy="2018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8D2D3-5544-6342-8A2B-170117F24489}"/>
              </a:ext>
            </a:extLst>
          </p:cNvPr>
          <p:cNvSpPr txBox="1"/>
          <p:nvPr/>
        </p:nvSpPr>
        <p:spPr>
          <a:xfrm>
            <a:off x="955431" y="1251994"/>
            <a:ext cx="73084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INTT 1-RF packet </a:t>
            </a:r>
            <a:r>
              <a:rPr lang="en-US" dirty="0">
                <a:sym typeface="Wingdings" pitchFamily="2" charset="2"/>
              </a:rPr>
              <a:t> select MVTX hits (tracking fitting) </a:t>
            </a:r>
          </a:p>
          <a:p>
            <a:r>
              <a:rPr lang="en-US" dirty="0">
                <a:sym typeface="Wingdings" pitchFamily="2" charset="2"/>
              </a:rPr>
              <a:t>To form (</a:t>
            </a:r>
            <a:r>
              <a:rPr lang="en-US" dirty="0" err="1">
                <a:sym typeface="Wingdings" pitchFamily="2" charset="2"/>
              </a:rPr>
              <a:t>MVTX_Hits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dirty="0" err="1">
                <a:sym typeface="Wingdings" pitchFamily="2" charset="2"/>
              </a:rPr>
              <a:t>INTT_Hits</a:t>
            </a:r>
            <a:r>
              <a:rPr lang="en-US" dirty="0">
                <a:sym typeface="Wingdings" pitchFamily="2" charset="2"/>
              </a:rPr>
              <a:t>) events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sPHENIX</a:t>
            </a:r>
            <a:r>
              <a:rPr lang="en-US" dirty="0">
                <a:sym typeface="Wingdings" pitchFamily="2" charset="2"/>
              </a:rPr>
              <a:t> global RF timing (RF counters) used to sync MVTX and INTT packets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MVTX: @beginning of strobe signal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INTT:  @ a given RF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RHIC cycle: 120 RF budgets: 12.7 </a:t>
            </a:r>
            <a:r>
              <a:rPr lang="en-US" dirty="0" err="1">
                <a:sym typeface="Wingdings" pitchFamily="2" charset="2"/>
              </a:rPr>
              <a:t>uS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956C7A-0E2E-2B41-8621-2EAC38660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585" y="266700"/>
            <a:ext cx="2825261" cy="3664010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CF11AE6-2E37-404C-B27C-0E7C2090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71E4ABD-4582-6649-95F9-0F1F224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FBBAAA6-1353-A348-8F30-2BB9678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0D8C-91B9-D74C-902F-1257FA71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38E0C-7365-7C4E-9AAF-75CBD435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6B59F-0173-4846-B697-5AD3F466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F47F4-689F-3E4B-AC42-93C53E40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EEA0-2451-EB4C-A409-B4415309E3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607566" y="1"/>
            <a:ext cx="11584434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/>
              <a:t> FPHX Chip (Analog Section)</a:t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1067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4582664" y="2113474"/>
            <a:ext cx="6248400" cy="4624918"/>
            <a:chOff x="2760" y="1200"/>
            <a:chExt cx="2952" cy="2185"/>
          </a:xfrm>
        </p:grpSpPr>
        <p:sp>
          <p:nvSpPr>
            <p:cNvPr id="208" name="Google Shape;208;p21"/>
            <p:cNvSpPr/>
            <p:nvPr/>
          </p:nvSpPr>
          <p:spPr>
            <a:xfrm rot="5400000">
              <a:off x="3600" y="1296"/>
              <a:ext cx="336" cy="33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9" name="Google Shape;209;p21"/>
            <p:cNvCxnSpPr/>
            <p:nvPr/>
          </p:nvCxnSpPr>
          <p:spPr>
            <a:xfrm>
              <a:off x="3936" y="1462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21"/>
            <p:cNvCxnSpPr/>
            <p:nvPr/>
          </p:nvCxnSpPr>
          <p:spPr>
            <a:xfrm>
              <a:off x="4224" y="14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21"/>
            <p:cNvCxnSpPr/>
            <p:nvPr/>
          </p:nvCxnSpPr>
          <p:spPr>
            <a:xfrm>
              <a:off x="4272" y="14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21"/>
            <p:cNvCxnSpPr/>
            <p:nvPr/>
          </p:nvCxnSpPr>
          <p:spPr>
            <a:xfrm>
              <a:off x="4272" y="1462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3" name="Google Shape;213;p21"/>
            <p:cNvSpPr/>
            <p:nvPr/>
          </p:nvSpPr>
          <p:spPr>
            <a:xfrm rot="5400000">
              <a:off x="4560" y="1200"/>
              <a:ext cx="336" cy="33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" name="Google Shape;214;p21"/>
            <p:cNvCxnSpPr/>
            <p:nvPr/>
          </p:nvCxnSpPr>
          <p:spPr>
            <a:xfrm>
              <a:off x="4464" y="1296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5" name="Google Shape;215;p21"/>
            <p:cNvSpPr txBox="1"/>
            <p:nvPr/>
          </p:nvSpPr>
          <p:spPr>
            <a:xfrm>
              <a:off x="4512" y="1248"/>
              <a:ext cx="202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sp>
          <p:nvSpPr>
            <p:cNvPr id="216" name="Google Shape;216;p21"/>
            <p:cNvSpPr txBox="1"/>
            <p:nvPr/>
          </p:nvSpPr>
          <p:spPr>
            <a:xfrm>
              <a:off x="4512" y="1344"/>
              <a:ext cx="178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_</a:t>
              </a:r>
              <a:endParaRPr/>
            </a:p>
          </p:txBody>
        </p:sp>
        <p:cxnSp>
          <p:nvCxnSpPr>
            <p:cNvPr id="217" name="Google Shape;217;p21"/>
            <p:cNvCxnSpPr/>
            <p:nvPr/>
          </p:nvCxnSpPr>
          <p:spPr>
            <a:xfrm>
              <a:off x="4877" y="1364"/>
              <a:ext cx="39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8" name="Google Shape;218;p21"/>
            <p:cNvSpPr txBox="1"/>
            <p:nvPr/>
          </p:nvSpPr>
          <p:spPr>
            <a:xfrm>
              <a:off x="4272" y="1200"/>
              <a:ext cx="240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Vref</a:t>
              </a:r>
              <a:endParaRPr/>
            </a:p>
          </p:txBody>
        </p:sp>
        <p:sp>
          <p:nvSpPr>
            <p:cNvPr id="219" name="Google Shape;219;p21"/>
            <p:cNvSpPr txBox="1"/>
            <p:nvPr/>
          </p:nvSpPr>
          <p:spPr>
            <a:xfrm>
              <a:off x="4512" y="1296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Shaper</a:t>
              </a:r>
              <a:endParaRPr/>
            </a:p>
          </p:txBody>
        </p:sp>
        <p:sp>
          <p:nvSpPr>
            <p:cNvPr id="220" name="Google Shape;220;p21"/>
            <p:cNvSpPr txBox="1"/>
            <p:nvPr/>
          </p:nvSpPr>
          <p:spPr>
            <a:xfrm>
              <a:off x="3552" y="1392"/>
              <a:ext cx="432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Integrator</a:t>
              </a:r>
              <a:endParaRPr/>
            </a:p>
          </p:txBody>
        </p:sp>
        <p:cxnSp>
          <p:nvCxnSpPr>
            <p:cNvPr id="221" name="Google Shape;221;p21"/>
            <p:cNvCxnSpPr/>
            <p:nvPr/>
          </p:nvCxnSpPr>
          <p:spPr>
            <a:xfrm>
              <a:off x="3216" y="1488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2" name="Google Shape;222;p21"/>
            <p:cNvSpPr/>
            <p:nvPr/>
          </p:nvSpPr>
          <p:spPr>
            <a:xfrm>
              <a:off x="3009" y="1440"/>
              <a:ext cx="16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1"/>
            <p:cNvSpPr txBox="1"/>
            <p:nvPr/>
          </p:nvSpPr>
          <p:spPr>
            <a:xfrm>
              <a:off x="2760" y="1440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endParaRPr/>
            </a:p>
          </p:txBody>
        </p:sp>
        <p:cxnSp>
          <p:nvCxnSpPr>
            <p:cNvPr id="224" name="Google Shape;224;p21"/>
            <p:cNvCxnSpPr/>
            <p:nvPr/>
          </p:nvCxnSpPr>
          <p:spPr>
            <a:xfrm>
              <a:off x="4080" y="1468"/>
              <a:ext cx="0" cy="51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21"/>
            <p:cNvCxnSpPr/>
            <p:nvPr/>
          </p:nvCxnSpPr>
          <p:spPr>
            <a:xfrm>
              <a:off x="3408" y="1488"/>
              <a:ext cx="0" cy="48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21"/>
            <p:cNvCxnSpPr/>
            <p:nvPr/>
          </p:nvCxnSpPr>
          <p:spPr>
            <a:xfrm>
              <a:off x="3648" y="19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21"/>
            <p:cNvCxnSpPr/>
            <p:nvPr/>
          </p:nvCxnSpPr>
          <p:spPr>
            <a:xfrm>
              <a:off x="3696" y="19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21"/>
            <p:cNvCxnSpPr/>
            <p:nvPr/>
          </p:nvCxnSpPr>
          <p:spPr>
            <a:xfrm>
              <a:off x="3408" y="1968"/>
              <a:ext cx="24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21"/>
            <p:cNvCxnSpPr/>
            <p:nvPr/>
          </p:nvCxnSpPr>
          <p:spPr>
            <a:xfrm>
              <a:off x="3696" y="1968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0" name="Google Shape;230;p21"/>
            <p:cNvSpPr/>
            <p:nvPr/>
          </p:nvSpPr>
          <p:spPr>
            <a:xfrm rot="5400000">
              <a:off x="5256" y="1320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1" name="Google Shape;231;p21"/>
            <p:cNvCxnSpPr/>
            <p:nvPr/>
          </p:nvCxnSpPr>
          <p:spPr>
            <a:xfrm>
              <a:off x="5184" y="1536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2" name="Google Shape;232;p21"/>
            <p:cNvSpPr txBox="1"/>
            <p:nvPr/>
          </p:nvSpPr>
          <p:spPr>
            <a:xfrm>
              <a:off x="5232" y="1344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/>
            </a:p>
          </p:txBody>
        </p:sp>
        <p:sp>
          <p:nvSpPr>
            <p:cNvPr id="233" name="Google Shape;233;p21"/>
            <p:cNvSpPr txBox="1"/>
            <p:nvPr/>
          </p:nvSpPr>
          <p:spPr>
            <a:xfrm>
              <a:off x="4944" y="1488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Vth0</a:t>
              </a:r>
              <a:endParaRPr/>
            </a:p>
          </p:txBody>
        </p:sp>
        <p:cxnSp>
          <p:nvCxnSpPr>
            <p:cNvPr id="234" name="Google Shape;234;p21"/>
            <p:cNvCxnSpPr/>
            <p:nvPr/>
          </p:nvCxnSpPr>
          <p:spPr>
            <a:xfrm>
              <a:off x="5520" y="1440"/>
              <a:ext cx="19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21"/>
            <p:cNvCxnSpPr/>
            <p:nvPr/>
          </p:nvCxnSpPr>
          <p:spPr>
            <a:xfrm>
              <a:off x="4992" y="1358"/>
              <a:ext cx="0" cy="17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21"/>
            <p:cNvCxnSpPr/>
            <p:nvPr/>
          </p:nvCxnSpPr>
          <p:spPr>
            <a:xfrm>
              <a:off x="4992" y="2016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7" name="Google Shape;237;p21"/>
            <p:cNvSpPr/>
            <p:nvPr/>
          </p:nvSpPr>
          <p:spPr>
            <a:xfrm rot="5400000">
              <a:off x="5256" y="1944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8" name="Google Shape;238;p21"/>
            <p:cNvCxnSpPr/>
            <p:nvPr/>
          </p:nvCxnSpPr>
          <p:spPr>
            <a:xfrm>
              <a:off x="5184" y="2160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9" name="Google Shape;239;p21"/>
            <p:cNvSpPr txBox="1"/>
            <p:nvPr/>
          </p:nvSpPr>
          <p:spPr>
            <a:xfrm>
              <a:off x="5232" y="1968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/>
            </a:p>
          </p:txBody>
        </p:sp>
        <p:sp>
          <p:nvSpPr>
            <p:cNvPr id="240" name="Google Shape;240;p21"/>
            <p:cNvSpPr txBox="1"/>
            <p:nvPr/>
          </p:nvSpPr>
          <p:spPr>
            <a:xfrm>
              <a:off x="4992" y="2160"/>
              <a:ext cx="288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Vth1</a:t>
              </a:r>
              <a:endParaRPr/>
            </a:p>
          </p:txBody>
        </p:sp>
        <p:cxnSp>
          <p:nvCxnSpPr>
            <p:cNvPr id="241" name="Google Shape;241;p21"/>
            <p:cNvCxnSpPr/>
            <p:nvPr/>
          </p:nvCxnSpPr>
          <p:spPr>
            <a:xfrm>
              <a:off x="5520" y="2064"/>
              <a:ext cx="19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2" name="Google Shape;242;p21"/>
            <p:cNvSpPr/>
            <p:nvPr/>
          </p:nvSpPr>
          <p:spPr>
            <a:xfrm rot="5400000">
              <a:off x="5256" y="3048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3" name="Google Shape;243;p21"/>
            <p:cNvCxnSpPr/>
            <p:nvPr/>
          </p:nvCxnSpPr>
          <p:spPr>
            <a:xfrm>
              <a:off x="5184" y="3264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4" name="Google Shape;244;p21"/>
            <p:cNvSpPr txBox="1"/>
            <p:nvPr/>
          </p:nvSpPr>
          <p:spPr>
            <a:xfrm>
              <a:off x="5232" y="3072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/>
            </a:p>
          </p:txBody>
        </p:sp>
        <p:sp>
          <p:nvSpPr>
            <p:cNvPr id="245" name="Google Shape;245;p21"/>
            <p:cNvSpPr txBox="1"/>
            <p:nvPr/>
          </p:nvSpPr>
          <p:spPr>
            <a:xfrm>
              <a:off x="4992" y="3264"/>
              <a:ext cx="288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Vth7</a:t>
              </a:r>
              <a:endParaRPr/>
            </a:p>
          </p:txBody>
        </p:sp>
        <p:cxnSp>
          <p:nvCxnSpPr>
            <p:cNvPr id="246" name="Google Shape;246;p21"/>
            <p:cNvCxnSpPr/>
            <p:nvPr/>
          </p:nvCxnSpPr>
          <p:spPr>
            <a:xfrm>
              <a:off x="5520" y="3168"/>
              <a:ext cx="19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21"/>
            <p:cNvCxnSpPr/>
            <p:nvPr/>
          </p:nvCxnSpPr>
          <p:spPr>
            <a:xfrm>
              <a:off x="4992" y="3120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21"/>
            <p:cNvCxnSpPr/>
            <p:nvPr/>
          </p:nvCxnSpPr>
          <p:spPr>
            <a:xfrm>
              <a:off x="5568" y="2160"/>
              <a:ext cx="0" cy="86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49" name="Google Shape;249;p21"/>
          <p:cNvSpPr txBox="1"/>
          <p:nvPr/>
        </p:nvSpPr>
        <p:spPr>
          <a:xfrm>
            <a:off x="6817864" y="6469572"/>
            <a:ext cx="27432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Programmable Thresholds</a:t>
            </a:r>
            <a:endParaRPr/>
          </a:p>
        </p:txBody>
      </p:sp>
      <p:cxnSp>
        <p:nvCxnSpPr>
          <p:cNvPr id="250" name="Google Shape;250;p21"/>
          <p:cNvCxnSpPr/>
          <p:nvPr/>
        </p:nvCxnSpPr>
        <p:spPr>
          <a:xfrm>
            <a:off x="8849864" y="6638801"/>
            <a:ext cx="508000" cy="867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1" name="Google Shape;251;p21"/>
          <p:cNvSpPr txBox="1"/>
          <p:nvPr/>
        </p:nvSpPr>
        <p:spPr>
          <a:xfrm>
            <a:off x="10221464" y="1910274"/>
            <a:ext cx="1219200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 outputs</a:t>
            </a:r>
            <a:endParaRPr/>
          </a:p>
          <a:p>
            <a:pPr marL="0" marR="0" lvl="0" indent="0" algn="l" rtl="0">
              <a:spcBef>
                <a:spcPts val="667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3-bit ADC</a:t>
            </a:r>
            <a:endParaRPr/>
          </a:p>
        </p:txBody>
      </p:sp>
      <p:grpSp>
        <p:nvGrpSpPr>
          <p:cNvPr id="252" name="Google Shape;252;p21"/>
          <p:cNvGrpSpPr/>
          <p:nvPr/>
        </p:nvGrpSpPr>
        <p:grpSpPr>
          <a:xfrm>
            <a:off x="7478265" y="3027873"/>
            <a:ext cx="1016000" cy="203200"/>
            <a:chOff x="3888" y="1632"/>
            <a:chExt cx="480" cy="96"/>
          </a:xfrm>
        </p:grpSpPr>
        <p:cxnSp>
          <p:nvCxnSpPr>
            <p:cNvPr id="253" name="Google Shape;253;p21"/>
            <p:cNvCxnSpPr/>
            <p:nvPr/>
          </p:nvCxnSpPr>
          <p:spPr>
            <a:xfrm>
              <a:off x="3888" y="1632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21"/>
            <p:cNvCxnSpPr/>
            <p:nvPr/>
          </p:nvCxnSpPr>
          <p:spPr>
            <a:xfrm>
              <a:off x="3984" y="1632"/>
              <a:ext cx="96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21"/>
            <p:cNvCxnSpPr/>
            <p:nvPr/>
          </p:nvCxnSpPr>
          <p:spPr>
            <a:xfrm rot="10800000" flipH="1">
              <a:off x="4080" y="1632"/>
              <a:ext cx="288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6" name="Google Shape;256;p21"/>
          <p:cNvGrpSpPr/>
          <p:nvPr/>
        </p:nvGrpSpPr>
        <p:grpSpPr>
          <a:xfrm rot="10800000" flipH="1">
            <a:off x="8595864" y="1300673"/>
            <a:ext cx="1219200" cy="711201"/>
            <a:chOff x="3888" y="1632"/>
            <a:chExt cx="480" cy="96"/>
          </a:xfrm>
        </p:grpSpPr>
        <p:cxnSp>
          <p:nvCxnSpPr>
            <p:cNvPr id="257" name="Google Shape;257;p21"/>
            <p:cNvCxnSpPr/>
            <p:nvPr/>
          </p:nvCxnSpPr>
          <p:spPr>
            <a:xfrm>
              <a:off x="3888" y="1632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21"/>
            <p:cNvCxnSpPr/>
            <p:nvPr/>
          </p:nvCxnSpPr>
          <p:spPr>
            <a:xfrm>
              <a:off x="3984" y="1632"/>
              <a:ext cx="96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21"/>
            <p:cNvCxnSpPr/>
            <p:nvPr/>
          </p:nvCxnSpPr>
          <p:spPr>
            <a:xfrm rot="10800000" flipH="1">
              <a:off x="4080" y="1632"/>
              <a:ext cx="288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60" name="Google Shape;260;p21"/>
          <p:cNvCxnSpPr/>
          <p:nvPr/>
        </p:nvCxnSpPr>
        <p:spPr>
          <a:xfrm rot="10800000">
            <a:off x="8799064" y="1076029"/>
            <a:ext cx="0" cy="83424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21"/>
          <p:cNvCxnSpPr/>
          <p:nvPr/>
        </p:nvCxnSpPr>
        <p:spPr>
          <a:xfrm rot="10800000">
            <a:off x="9103864" y="1009380"/>
            <a:ext cx="0" cy="18969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21"/>
          <p:cNvCxnSpPr/>
          <p:nvPr/>
        </p:nvCxnSpPr>
        <p:spPr>
          <a:xfrm>
            <a:off x="8799064" y="1173673"/>
            <a:ext cx="304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63" name="Google Shape;263;p21"/>
          <p:cNvSpPr txBox="1"/>
          <p:nvPr/>
        </p:nvSpPr>
        <p:spPr>
          <a:xfrm>
            <a:off x="7463536" y="882872"/>
            <a:ext cx="30480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T-peak ~ 60 ns (programmable)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64" name="Google Shape;264;p21"/>
          <p:cNvCxnSpPr/>
          <p:nvPr/>
        </p:nvCxnSpPr>
        <p:spPr>
          <a:xfrm rot="10800000">
            <a:off x="6563864" y="1910273"/>
            <a:ext cx="0" cy="50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21"/>
          <p:cNvSpPr txBox="1"/>
          <p:nvPr/>
        </p:nvSpPr>
        <p:spPr>
          <a:xfrm>
            <a:off x="6462264" y="1300674"/>
            <a:ext cx="20320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gain and Vref</a:t>
            </a:r>
            <a:endParaRPr/>
          </a:p>
        </p:txBody>
      </p:sp>
      <p:cxnSp>
        <p:nvCxnSpPr>
          <p:cNvPr id="266" name="Google Shape;266;p21"/>
          <p:cNvCxnSpPr/>
          <p:nvPr/>
        </p:nvCxnSpPr>
        <p:spPr>
          <a:xfrm flipH="1">
            <a:off x="6767064" y="1605473"/>
            <a:ext cx="406400" cy="30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21"/>
          <p:cNvCxnSpPr/>
          <p:nvPr/>
        </p:nvCxnSpPr>
        <p:spPr>
          <a:xfrm>
            <a:off x="7376664" y="1605473"/>
            <a:ext cx="508000" cy="40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" name="Google Shape;268;p21"/>
          <p:cNvSpPr txBox="1"/>
          <p:nvPr/>
        </p:nvSpPr>
        <p:spPr>
          <a:xfrm>
            <a:off x="607566" y="1115281"/>
            <a:ext cx="3801532" cy="255454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128 channel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46, 50, 60, 67, 85, 100, 150, or 200 mV/fC</a:t>
            </a:r>
            <a:endParaRPr sz="16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 ns peak time (rt- pgmbl)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3—bit ADC (th-pgmbl)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Optimized to 1 to 2.5 pf input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115e + 134e/pf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~ 70 to 140 </a:t>
            </a:r>
            <a:r>
              <a:rPr lang="en-US" sz="1600" i="1" u="sng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W/ch (dep. gain)</a:t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355601" y="4117341"/>
            <a:ext cx="81788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max. input transistor bias of 38uA:  115e + 134e/pF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Silicon strip + readout line capacitance ~ 6pF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noise ~ 115e + 134e/pF * 6pF ~ 1,000e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~ 20,000e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S/N ~ 20/1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271" name="Google Shape;27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507</Words>
  <Application>Microsoft Macintosh PowerPoint</Application>
  <PresentationFormat>Widescreen</PresentationFormat>
  <Paragraphs>131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Rounded</vt:lpstr>
      <vt:lpstr>Noto Sans Symbols</vt:lpstr>
      <vt:lpstr>Arial</vt:lpstr>
      <vt:lpstr>Calibri</vt:lpstr>
      <vt:lpstr>Calibri Light</vt:lpstr>
      <vt:lpstr>Helvetica Neue</vt:lpstr>
      <vt:lpstr>Office Theme</vt:lpstr>
      <vt:lpstr>MVTX(INTT) Readout and Event Alignment</vt:lpstr>
      <vt:lpstr>MVTX + INTT: 3 + 2 layers </vt:lpstr>
      <vt:lpstr>PowerPoint Presentation</vt:lpstr>
      <vt:lpstr>PowerPoint Presentation</vt:lpstr>
      <vt:lpstr>PowerPoint Presentation</vt:lpstr>
      <vt:lpstr>MVTX Readout – Continuous Readout </vt:lpstr>
      <vt:lpstr>MVTX + INTT Event Alignment </vt:lpstr>
      <vt:lpstr>Backup </vt:lpstr>
      <vt:lpstr> FPHX Chip (Analog Section)</vt:lpstr>
      <vt:lpstr> FPHX Chip (Digital Section)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8</cp:revision>
  <dcterms:created xsi:type="dcterms:W3CDTF">2022-01-31T23:12:52Z</dcterms:created>
  <dcterms:modified xsi:type="dcterms:W3CDTF">2022-02-01T18:45:45Z</dcterms:modified>
</cp:coreProperties>
</file>