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2" r:id="rId17"/>
    <p:sldId id="270" r:id="rId18"/>
    <p:sldId id="271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elvetica Neue" panose="02000503000000020004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n Huang" initials="" lastIdx="1" clrIdx="0"/>
  <p:cmAuthor id="1" name="Ming Liu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/>
    <p:restoredTop sz="94607"/>
  </p:normalViewPr>
  <p:slideViewPr>
    <p:cSldViewPr snapToGrid="0" snapToObjects="1">
      <p:cViewPr varScale="1">
        <p:scale>
          <a:sx n="124" d="100"/>
          <a:sy n="124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2-01T18:59:45.575" idx="1">
    <p:pos x="6000" y="0"/>
    <p:text>It would be useful to highlight the amount of hits shared between strobe frames, something I was trying to point to Tony in the last meeting</p:text>
  </p:cm>
  <p:cm authorId="1" dt="2022-02-01T18:59:45.575" idx="1">
    <p:pos x="6000" y="0"/>
    <p:text>Jo showed the overlapped hits (double counted) vs strobe length for a given collision rate. 
let me check his slides from reviews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100b488e6b_4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100b488e6b_4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1100b488e6b_4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00b488e6b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00b488e6b_4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1100b488e6b_4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100b488e6b_4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100b488e6b_4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1100b488e6b_4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100b488e6b_4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100b488e6b_4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1100b488e6b_4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100b488e6b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100b488e6b_4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1100b488e6b_4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6" name="Google Shape;3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100b488e6b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100b488e6b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1100b488e6b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228041" y="6553201"/>
            <a:ext cx="3860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sz="1600" b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MVTX(INTT) Readout and Event Alignment</a:t>
            </a: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Yasser, Jo and Ming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 err="1"/>
              <a:t>sPHENIX</a:t>
            </a:r>
            <a:r>
              <a:rPr lang="en-US" dirty="0"/>
              <a:t> HF TGM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Feb. 2, 2022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Updated Feb. 7, 2022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2/2/22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62" name="Google Shape;2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914766" cy="670560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4"/>
          <p:cNvSpPr txBox="1"/>
          <p:nvPr/>
        </p:nvSpPr>
        <p:spPr>
          <a:xfrm>
            <a:off x="478450" y="94200"/>
            <a:ext cx="4411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Strobe-Frame</a:t>
            </a:r>
            <a:endParaRPr sz="17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70" name="Google Shape;2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924767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77" name="Google Shape;2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924767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84" name="Google Shape;2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962609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91" name="Google Shape;29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941801" cy="670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310E0D-37B4-474A-A810-1596A634F0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511520-C004-C944-A4F5-FE4E6FCDD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7539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20FB85-BDB3-A143-B89B-65ED1B67C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786" y="0"/>
            <a:ext cx="5785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06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10A852-0FEA-594C-8288-7CA7E24190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D04C5-0766-B44C-964A-75A0574AB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65" y="54751"/>
            <a:ext cx="8763855" cy="664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01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607566" y="1"/>
            <a:ext cx="11584434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800"/>
              <a:t> FPHX Chip (Analog Section)</a:t>
            </a:r>
            <a:endParaRPr/>
          </a:p>
        </p:txBody>
      </p:sp>
      <p:sp>
        <p:nvSpPr>
          <p:cNvPr id="297" name="Google Shape;297;p29"/>
          <p:cNvSpPr/>
          <p:nvPr/>
        </p:nvSpPr>
        <p:spPr>
          <a:xfrm>
            <a:off x="9043925" y="732697"/>
            <a:ext cx="2835147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933"/>
              <a:buFont typeface="Arial Rounded"/>
              <a:buNone/>
            </a:pPr>
            <a:r>
              <a:rPr lang="en-US" sz="933" b="1">
                <a:solidFill>
                  <a:srgbClr val="0099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1067" b="1">
                <a:solidFill>
                  <a:srgbClr val="0099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Tracking System: MVTX+INTT+TPC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9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6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9" name="Google Shape;299;p29"/>
          <p:cNvGrpSpPr/>
          <p:nvPr/>
        </p:nvGrpSpPr>
        <p:grpSpPr>
          <a:xfrm>
            <a:off x="4582664" y="2113474"/>
            <a:ext cx="6248400" cy="4624918"/>
            <a:chOff x="2760" y="1200"/>
            <a:chExt cx="2952" cy="2185"/>
          </a:xfrm>
        </p:grpSpPr>
        <p:sp>
          <p:nvSpPr>
            <p:cNvPr id="300" name="Google Shape;300;p29"/>
            <p:cNvSpPr/>
            <p:nvPr/>
          </p:nvSpPr>
          <p:spPr>
            <a:xfrm rot="5400000">
              <a:off x="3600" y="1296"/>
              <a:ext cx="336" cy="33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1" name="Google Shape;301;p29"/>
            <p:cNvCxnSpPr/>
            <p:nvPr/>
          </p:nvCxnSpPr>
          <p:spPr>
            <a:xfrm>
              <a:off x="3936" y="1462"/>
              <a:ext cx="28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2" name="Google Shape;302;p29"/>
            <p:cNvCxnSpPr/>
            <p:nvPr/>
          </p:nvCxnSpPr>
          <p:spPr>
            <a:xfrm>
              <a:off x="4224" y="1440"/>
              <a:ext cx="0" cy="4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3" name="Google Shape;303;p29"/>
            <p:cNvCxnSpPr/>
            <p:nvPr/>
          </p:nvCxnSpPr>
          <p:spPr>
            <a:xfrm>
              <a:off x="4272" y="1440"/>
              <a:ext cx="0" cy="4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4" name="Google Shape;304;p29"/>
            <p:cNvCxnSpPr/>
            <p:nvPr/>
          </p:nvCxnSpPr>
          <p:spPr>
            <a:xfrm>
              <a:off x="4272" y="1462"/>
              <a:ext cx="28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5" name="Google Shape;305;p29"/>
            <p:cNvSpPr/>
            <p:nvPr/>
          </p:nvSpPr>
          <p:spPr>
            <a:xfrm rot="5400000">
              <a:off x="4560" y="1200"/>
              <a:ext cx="336" cy="33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6" name="Google Shape;306;p29"/>
            <p:cNvCxnSpPr/>
            <p:nvPr/>
          </p:nvCxnSpPr>
          <p:spPr>
            <a:xfrm>
              <a:off x="4464" y="1296"/>
              <a:ext cx="9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7" name="Google Shape;307;p29"/>
            <p:cNvSpPr txBox="1"/>
            <p:nvPr/>
          </p:nvSpPr>
          <p:spPr>
            <a:xfrm>
              <a:off x="4512" y="1248"/>
              <a:ext cx="202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9"/>
            <p:cNvSpPr txBox="1"/>
            <p:nvPr/>
          </p:nvSpPr>
          <p:spPr>
            <a:xfrm>
              <a:off x="4512" y="1344"/>
              <a:ext cx="178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_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9" name="Google Shape;309;p29"/>
            <p:cNvCxnSpPr/>
            <p:nvPr/>
          </p:nvCxnSpPr>
          <p:spPr>
            <a:xfrm>
              <a:off x="4877" y="1364"/>
              <a:ext cx="397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0" name="Google Shape;310;p29"/>
            <p:cNvSpPr txBox="1"/>
            <p:nvPr/>
          </p:nvSpPr>
          <p:spPr>
            <a:xfrm>
              <a:off x="4272" y="1200"/>
              <a:ext cx="240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Vref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9"/>
            <p:cNvSpPr txBox="1"/>
            <p:nvPr/>
          </p:nvSpPr>
          <p:spPr>
            <a:xfrm>
              <a:off x="4512" y="1296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Shaper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9"/>
            <p:cNvSpPr txBox="1"/>
            <p:nvPr/>
          </p:nvSpPr>
          <p:spPr>
            <a:xfrm>
              <a:off x="3552" y="1392"/>
              <a:ext cx="432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Integrator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3" name="Google Shape;313;p29"/>
            <p:cNvCxnSpPr/>
            <p:nvPr/>
          </p:nvCxnSpPr>
          <p:spPr>
            <a:xfrm>
              <a:off x="3216" y="1488"/>
              <a:ext cx="384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4" name="Google Shape;314;p29"/>
            <p:cNvSpPr/>
            <p:nvPr/>
          </p:nvSpPr>
          <p:spPr>
            <a:xfrm>
              <a:off x="3009" y="1440"/>
              <a:ext cx="166" cy="9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9"/>
            <p:cNvSpPr txBox="1"/>
            <p:nvPr/>
          </p:nvSpPr>
          <p:spPr>
            <a:xfrm>
              <a:off x="2760" y="1440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Input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6" name="Google Shape;316;p29"/>
            <p:cNvCxnSpPr/>
            <p:nvPr/>
          </p:nvCxnSpPr>
          <p:spPr>
            <a:xfrm>
              <a:off x="4080" y="1468"/>
              <a:ext cx="0" cy="512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7" name="Google Shape;317;p29"/>
            <p:cNvCxnSpPr/>
            <p:nvPr/>
          </p:nvCxnSpPr>
          <p:spPr>
            <a:xfrm>
              <a:off x="3408" y="1488"/>
              <a:ext cx="0" cy="489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8" name="Google Shape;318;p29"/>
            <p:cNvCxnSpPr/>
            <p:nvPr/>
          </p:nvCxnSpPr>
          <p:spPr>
            <a:xfrm>
              <a:off x="3648" y="1940"/>
              <a:ext cx="0" cy="4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9" name="Google Shape;319;p29"/>
            <p:cNvCxnSpPr/>
            <p:nvPr/>
          </p:nvCxnSpPr>
          <p:spPr>
            <a:xfrm>
              <a:off x="3696" y="1940"/>
              <a:ext cx="0" cy="4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0" name="Google Shape;320;p29"/>
            <p:cNvCxnSpPr/>
            <p:nvPr/>
          </p:nvCxnSpPr>
          <p:spPr>
            <a:xfrm>
              <a:off x="3408" y="1968"/>
              <a:ext cx="24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1" name="Google Shape;321;p29"/>
            <p:cNvCxnSpPr/>
            <p:nvPr/>
          </p:nvCxnSpPr>
          <p:spPr>
            <a:xfrm>
              <a:off x="3696" y="1968"/>
              <a:ext cx="384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2" name="Google Shape;322;p29"/>
            <p:cNvSpPr/>
            <p:nvPr/>
          </p:nvSpPr>
          <p:spPr>
            <a:xfrm rot="5400000">
              <a:off x="5256" y="1320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3" name="Google Shape;323;p29"/>
            <p:cNvCxnSpPr/>
            <p:nvPr/>
          </p:nvCxnSpPr>
          <p:spPr>
            <a:xfrm>
              <a:off x="5184" y="1536"/>
              <a:ext cx="9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4" name="Google Shape;324;p29"/>
            <p:cNvSpPr txBox="1"/>
            <p:nvPr/>
          </p:nvSpPr>
          <p:spPr>
            <a:xfrm>
              <a:off x="5232" y="1344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9"/>
            <p:cNvSpPr txBox="1"/>
            <p:nvPr/>
          </p:nvSpPr>
          <p:spPr>
            <a:xfrm>
              <a:off x="4944" y="1488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Vth0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6" name="Google Shape;326;p29"/>
            <p:cNvCxnSpPr/>
            <p:nvPr/>
          </p:nvCxnSpPr>
          <p:spPr>
            <a:xfrm>
              <a:off x="5520" y="1440"/>
              <a:ext cx="192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7" name="Google Shape;327;p29"/>
            <p:cNvCxnSpPr/>
            <p:nvPr/>
          </p:nvCxnSpPr>
          <p:spPr>
            <a:xfrm>
              <a:off x="4992" y="1358"/>
              <a:ext cx="0" cy="177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8" name="Google Shape;328;p29"/>
            <p:cNvCxnSpPr/>
            <p:nvPr/>
          </p:nvCxnSpPr>
          <p:spPr>
            <a:xfrm>
              <a:off x="4992" y="2016"/>
              <a:ext cx="28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9" name="Google Shape;329;p29"/>
            <p:cNvSpPr/>
            <p:nvPr/>
          </p:nvSpPr>
          <p:spPr>
            <a:xfrm rot="5400000">
              <a:off x="5256" y="1944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0" name="Google Shape;330;p29"/>
            <p:cNvCxnSpPr/>
            <p:nvPr/>
          </p:nvCxnSpPr>
          <p:spPr>
            <a:xfrm>
              <a:off x="5184" y="2160"/>
              <a:ext cx="9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1" name="Google Shape;331;p29"/>
            <p:cNvSpPr txBox="1"/>
            <p:nvPr/>
          </p:nvSpPr>
          <p:spPr>
            <a:xfrm>
              <a:off x="5232" y="1968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9"/>
            <p:cNvSpPr txBox="1"/>
            <p:nvPr/>
          </p:nvSpPr>
          <p:spPr>
            <a:xfrm>
              <a:off x="4992" y="2160"/>
              <a:ext cx="288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Vth1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3" name="Google Shape;333;p29"/>
            <p:cNvCxnSpPr/>
            <p:nvPr/>
          </p:nvCxnSpPr>
          <p:spPr>
            <a:xfrm>
              <a:off x="5520" y="2064"/>
              <a:ext cx="192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4" name="Google Shape;334;p29"/>
            <p:cNvSpPr/>
            <p:nvPr/>
          </p:nvSpPr>
          <p:spPr>
            <a:xfrm rot="5400000">
              <a:off x="5256" y="3048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5" name="Google Shape;335;p29"/>
            <p:cNvCxnSpPr/>
            <p:nvPr/>
          </p:nvCxnSpPr>
          <p:spPr>
            <a:xfrm>
              <a:off x="5184" y="3264"/>
              <a:ext cx="9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6" name="Google Shape;336;p29"/>
            <p:cNvSpPr txBox="1"/>
            <p:nvPr/>
          </p:nvSpPr>
          <p:spPr>
            <a:xfrm>
              <a:off x="5232" y="3072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9"/>
            <p:cNvSpPr txBox="1"/>
            <p:nvPr/>
          </p:nvSpPr>
          <p:spPr>
            <a:xfrm>
              <a:off x="4992" y="3264"/>
              <a:ext cx="288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Vth7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8" name="Google Shape;338;p29"/>
            <p:cNvCxnSpPr/>
            <p:nvPr/>
          </p:nvCxnSpPr>
          <p:spPr>
            <a:xfrm>
              <a:off x="5520" y="3168"/>
              <a:ext cx="192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9" name="Google Shape;339;p29"/>
            <p:cNvCxnSpPr/>
            <p:nvPr/>
          </p:nvCxnSpPr>
          <p:spPr>
            <a:xfrm>
              <a:off x="4992" y="3120"/>
              <a:ext cx="28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0" name="Google Shape;340;p29"/>
            <p:cNvCxnSpPr/>
            <p:nvPr/>
          </p:nvCxnSpPr>
          <p:spPr>
            <a:xfrm>
              <a:off x="5568" y="2160"/>
              <a:ext cx="0" cy="864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341" name="Google Shape;341;p29"/>
          <p:cNvSpPr txBox="1"/>
          <p:nvPr/>
        </p:nvSpPr>
        <p:spPr>
          <a:xfrm>
            <a:off x="6817864" y="6469572"/>
            <a:ext cx="2743200" cy="2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en-US" sz="13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Programmable Thresholds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2" name="Google Shape;342;p29"/>
          <p:cNvCxnSpPr/>
          <p:nvPr/>
        </p:nvCxnSpPr>
        <p:spPr>
          <a:xfrm>
            <a:off x="8849864" y="6638801"/>
            <a:ext cx="508000" cy="867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3" name="Google Shape;343;p29"/>
          <p:cNvSpPr txBox="1"/>
          <p:nvPr/>
        </p:nvSpPr>
        <p:spPr>
          <a:xfrm>
            <a:off x="10221464" y="1910274"/>
            <a:ext cx="1219200" cy="60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en-US" sz="13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 outputs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en-US" sz="13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3-bit ADC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4" name="Google Shape;344;p29"/>
          <p:cNvGrpSpPr/>
          <p:nvPr/>
        </p:nvGrpSpPr>
        <p:grpSpPr>
          <a:xfrm>
            <a:off x="7478265" y="3027873"/>
            <a:ext cx="1016000" cy="203200"/>
            <a:chOff x="3888" y="1632"/>
            <a:chExt cx="480" cy="96"/>
          </a:xfrm>
        </p:grpSpPr>
        <p:cxnSp>
          <p:nvCxnSpPr>
            <p:cNvPr id="345" name="Google Shape;345;p29"/>
            <p:cNvCxnSpPr/>
            <p:nvPr/>
          </p:nvCxnSpPr>
          <p:spPr>
            <a:xfrm>
              <a:off x="3888" y="1632"/>
              <a:ext cx="9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6" name="Google Shape;346;p29"/>
            <p:cNvCxnSpPr/>
            <p:nvPr/>
          </p:nvCxnSpPr>
          <p:spPr>
            <a:xfrm>
              <a:off x="3984" y="1632"/>
              <a:ext cx="96" cy="9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7" name="Google Shape;347;p29"/>
            <p:cNvCxnSpPr/>
            <p:nvPr/>
          </p:nvCxnSpPr>
          <p:spPr>
            <a:xfrm rot="10800000" flipH="1">
              <a:off x="4080" y="1632"/>
              <a:ext cx="288" cy="9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48" name="Google Shape;348;p29"/>
          <p:cNvGrpSpPr/>
          <p:nvPr/>
        </p:nvGrpSpPr>
        <p:grpSpPr>
          <a:xfrm rot="10800000" flipH="1">
            <a:off x="8595864" y="1300673"/>
            <a:ext cx="1219200" cy="711201"/>
            <a:chOff x="3888" y="1632"/>
            <a:chExt cx="480" cy="96"/>
          </a:xfrm>
        </p:grpSpPr>
        <p:cxnSp>
          <p:nvCxnSpPr>
            <p:cNvPr id="349" name="Google Shape;349;p29"/>
            <p:cNvCxnSpPr/>
            <p:nvPr/>
          </p:nvCxnSpPr>
          <p:spPr>
            <a:xfrm>
              <a:off x="3888" y="1632"/>
              <a:ext cx="9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0" name="Google Shape;350;p29"/>
            <p:cNvCxnSpPr/>
            <p:nvPr/>
          </p:nvCxnSpPr>
          <p:spPr>
            <a:xfrm>
              <a:off x="3984" y="1632"/>
              <a:ext cx="96" cy="9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1" name="Google Shape;351;p29"/>
            <p:cNvCxnSpPr/>
            <p:nvPr/>
          </p:nvCxnSpPr>
          <p:spPr>
            <a:xfrm rot="10800000" flipH="1">
              <a:off x="4080" y="1632"/>
              <a:ext cx="288" cy="9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352" name="Google Shape;352;p29"/>
          <p:cNvCxnSpPr/>
          <p:nvPr/>
        </p:nvCxnSpPr>
        <p:spPr>
          <a:xfrm rot="10800000">
            <a:off x="8799064" y="1076029"/>
            <a:ext cx="0" cy="83424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53" name="Google Shape;353;p29"/>
          <p:cNvCxnSpPr/>
          <p:nvPr/>
        </p:nvCxnSpPr>
        <p:spPr>
          <a:xfrm rot="10800000">
            <a:off x="9103864" y="1009380"/>
            <a:ext cx="0" cy="18969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54" name="Google Shape;354;p29"/>
          <p:cNvCxnSpPr/>
          <p:nvPr/>
        </p:nvCxnSpPr>
        <p:spPr>
          <a:xfrm>
            <a:off x="8799064" y="1173673"/>
            <a:ext cx="304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55" name="Google Shape;355;p29"/>
          <p:cNvSpPr txBox="1"/>
          <p:nvPr/>
        </p:nvSpPr>
        <p:spPr>
          <a:xfrm>
            <a:off x="7463536" y="882872"/>
            <a:ext cx="3048000" cy="2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33"/>
              <a:buFont typeface="Calibri"/>
              <a:buNone/>
            </a:pPr>
            <a:r>
              <a:rPr lang="en-US" sz="133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T-peak ~ 60 ns (programmable)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6" name="Google Shape;356;p29"/>
          <p:cNvCxnSpPr/>
          <p:nvPr/>
        </p:nvCxnSpPr>
        <p:spPr>
          <a:xfrm rot="10800000">
            <a:off x="6563864" y="1910273"/>
            <a:ext cx="0" cy="50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7" name="Google Shape;357;p29"/>
          <p:cNvSpPr txBox="1"/>
          <p:nvPr/>
        </p:nvSpPr>
        <p:spPr>
          <a:xfrm>
            <a:off x="6462264" y="1300674"/>
            <a:ext cx="2032000" cy="2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gain and Vref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8" name="Google Shape;358;p29"/>
          <p:cNvCxnSpPr/>
          <p:nvPr/>
        </p:nvCxnSpPr>
        <p:spPr>
          <a:xfrm flipH="1">
            <a:off x="6767064" y="1605473"/>
            <a:ext cx="406400" cy="304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9" name="Google Shape;359;p29"/>
          <p:cNvCxnSpPr/>
          <p:nvPr/>
        </p:nvCxnSpPr>
        <p:spPr>
          <a:xfrm>
            <a:off x="7376664" y="1605473"/>
            <a:ext cx="508000" cy="406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60" name="Google Shape;360;p29"/>
          <p:cNvSpPr txBox="1"/>
          <p:nvPr/>
        </p:nvSpPr>
        <p:spPr>
          <a:xfrm>
            <a:off x="607566" y="1115281"/>
            <a:ext cx="3801532" cy="255454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</a:pP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128 channel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</a:pP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46, 50, 60, 67, 85, 100, 150, or 200 mV/fC</a:t>
            </a:r>
            <a:endParaRPr sz="1600" u="sng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libri"/>
              <a:buNone/>
            </a:pPr>
            <a:r>
              <a:rPr lang="en-US" sz="16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 ns peak time (rt- pgmbl)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libri"/>
              <a:buNone/>
            </a:pPr>
            <a:r>
              <a:rPr lang="en-US" sz="16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3—bit ADC (th-pgmbl)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</a:pP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Optimized to 1 to 2.5 pf input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</a:pP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115e + 134e/pf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</a:pP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~ 70 to 140 </a:t>
            </a:r>
            <a:r>
              <a:rPr lang="en-US" sz="1600" i="1" u="sng">
                <a:solidFill>
                  <a:schemeClr val="dk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W/ch (dep. gain)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9"/>
          <p:cNvSpPr/>
          <p:nvPr/>
        </p:nvSpPr>
        <p:spPr>
          <a:xfrm>
            <a:off x="355601" y="4117341"/>
            <a:ext cx="81788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max. input transistor bias of 38uA:  115e + 134e/pF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Silicon strip + readout line capacitance ~ 6pF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Predicted noise ~ 115e + 134e/pF * 6pF ~ 1,000e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 ~ 20,000e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Expected S/N ~ 20/1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2/2/22</a:t>
            </a:r>
            <a:endParaRPr/>
          </a:p>
        </p:txBody>
      </p:sp>
      <p:sp>
        <p:nvSpPr>
          <p:cNvPr id="363" name="Google Shape;3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sPHENIX HF Bi-Weekly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800"/>
              <a:t> FPHX Chip (Digital Section)</a:t>
            </a:r>
            <a:endParaRPr/>
          </a:p>
        </p:txBody>
      </p:sp>
      <p:sp>
        <p:nvSpPr>
          <p:cNvPr id="369" name="Google Shape;369;p30"/>
          <p:cNvSpPr/>
          <p:nvPr/>
        </p:nvSpPr>
        <p:spPr>
          <a:xfrm>
            <a:off x="9043925" y="732697"/>
            <a:ext cx="2835147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933"/>
              <a:buFont typeface="Arial Rounded"/>
              <a:buNone/>
            </a:pPr>
            <a:r>
              <a:rPr lang="en-US" sz="933" b="1">
                <a:solidFill>
                  <a:srgbClr val="0099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1067" b="1">
                <a:solidFill>
                  <a:srgbClr val="0099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Tracking System: MVTX+INTT+TPC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0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6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p30" descr="Block Dia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258466"/>
            <a:ext cx="7303347" cy="541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6400" y="1152031"/>
            <a:ext cx="3048000" cy="252306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0"/>
          <p:cNvSpPr txBox="1"/>
          <p:nvPr/>
        </p:nvSpPr>
        <p:spPr>
          <a:xfrm>
            <a:off x="601473" y="802958"/>
            <a:ext cx="10486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Analog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0"/>
          <p:cNvSpPr/>
          <p:nvPr/>
        </p:nvSpPr>
        <p:spPr>
          <a:xfrm>
            <a:off x="1320800" y="1258466"/>
            <a:ext cx="203200" cy="240135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0"/>
          <p:cNvSpPr txBox="1"/>
          <p:nvPr/>
        </p:nvSpPr>
        <p:spPr>
          <a:xfrm>
            <a:off x="3657600" y="2871154"/>
            <a:ext cx="21575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Processing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0"/>
          <p:cNvSpPr txBox="1"/>
          <p:nvPr/>
        </p:nvSpPr>
        <p:spPr>
          <a:xfrm>
            <a:off x="6096000" y="3835401"/>
            <a:ext cx="17281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Output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30" descr="Output Wor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69295" y="5579315"/>
            <a:ext cx="4675125" cy="124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0"/>
          <p:cNvSpPr txBox="1"/>
          <p:nvPr/>
        </p:nvSpPr>
        <p:spPr>
          <a:xfrm>
            <a:off x="8066101" y="5214127"/>
            <a:ext cx="3313215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r>
              <a:rPr 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bit Serial data word structure</a:t>
            </a: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2/2/22</a:t>
            </a:r>
            <a:endParaRPr/>
          </a:p>
        </p:txBody>
      </p:sp>
      <p:sp>
        <p:nvSpPr>
          <p:cNvPr id="380" name="Google Shape;38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sPHENIX HF Bi-Weekly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838200" y="18256"/>
            <a:ext cx="10515600" cy="98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MVTX + INTT: 3 + 2 layers 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2/2/22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sPHENIX HF Bi-Weekly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2822" y="4276855"/>
            <a:ext cx="2256071" cy="2046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0051" y="1095811"/>
            <a:ext cx="4114800" cy="537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4688" y="1125091"/>
            <a:ext cx="2995959" cy="2786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16"/>
          <p:cNvGrpSpPr/>
          <p:nvPr/>
        </p:nvGrpSpPr>
        <p:grpSpPr>
          <a:xfrm>
            <a:off x="838200" y="872153"/>
            <a:ext cx="3018843" cy="3134286"/>
            <a:chOff x="838200" y="872153"/>
            <a:chExt cx="3018843" cy="3134286"/>
          </a:xfrm>
        </p:grpSpPr>
        <p:pic>
          <p:nvPicPr>
            <p:cNvPr id="113" name="Google Shape;113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38200" y="1219815"/>
              <a:ext cx="3018843" cy="2786624"/>
            </a:xfrm>
            <a:prstGeom prst="rect">
              <a:avLst/>
            </a:prstGeom>
            <a:noFill/>
            <a:ln w="38100" cap="flat" cmpd="sng">
              <a:solidFill>
                <a:srgbClr val="0432F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14" name="Google Shape;114;p16"/>
            <p:cNvSpPr txBox="1"/>
            <p:nvPr/>
          </p:nvSpPr>
          <p:spPr>
            <a:xfrm>
              <a:off x="2033464" y="872153"/>
              <a:ext cx="6283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432FF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rPr>
                <a:t>INTT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6"/>
          <p:cNvGrpSpPr/>
          <p:nvPr/>
        </p:nvGrpSpPr>
        <p:grpSpPr>
          <a:xfrm>
            <a:off x="838200" y="4229089"/>
            <a:ext cx="3584280" cy="2046295"/>
            <a:chOff x="838200" y="4229089"/>
            <a:chExt cx="3584280" cy="2046295"/>
          </a:xfrm>
        </p:grpSpPr>
        <p:pic>
          <p:nvPicPr>
            <p:cNvPr id="116" name="Google Shape;116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38200" y="4598421"/>
              <a:ext cx="3584280" cy="1676963"/>
            </a:xfrm>
            <a:prstGeom prst="rect">
              <a:avLst/>
            </a:prstGeom>
            <a:noFill/>
            <a:ln w="381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17" name="Google Shape;117;p16"/>
            <p:cNvSpPr txBox="1"/>
            <p:nvPr/>
          </p:nvSpPr>
          <p:spPr>
            <a:xfrm>
              <a:off x="2280102" y="4229089"/>
              <a:ext cx="7633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MVTX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16"/>
          <p:cNvSpPr txBox="1"/>
          <p:nvPr/>
        </p:nvSpPr>
        <p:spPr>
          <a:xfrm>
            <a:off x="6956076" y="861557"/>
            <a:ext cx="29225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Silicon Strips: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78um x 16mm (A)/20mm (B)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6900868" y="4349669"/>
            <a:ext cx="15165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Silicon pixels: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27um x 29um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11162438" y="4276855"/>
            <a:ext cx="9989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R=2.5cm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11402888" y="3475483"/>
            <a:ext cx="7585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4.1cm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11402888" y="2895575"/>
            <a:ext cx="7585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7.4cm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11162438" y="1855828"/>
            <a:ext cx="9989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R=9.8cm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0512" y="3440284"/>
            <a:ext cx="8593412" cy="312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4">
            <a:alphaModFix/>
          </a:blip>
          <a:srcRect l="20570" t="2097" r="19099" b="3223"/>
          <a:stretch/>
        </p:blipFill>
        <p:spPr>
          <a:xfrm>
            <a:off x="-38911" y="761376"/>
            <a:ext cx="2883134" cy="257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 descr="A picture containing music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6250" t="4191" r="6250" b="6919"/>
          <a:stretch/>
        </p:blipFill>
        <p:spPr>
          <a:xfrm rot="-1229644">
            <a:off x="572657" y="3061577"/>
            <a:ext cx="3895965" cy="2228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7"/>
          <p:cNvCxnSpPr/>
          <p:nvPr/>
        </p:nvCxnSpPr>
        <p:spPr>
          <a:xfrm rot="10800000">
            <a:off x="1737007" y="1645436"/>
            <a:ext cx="1151990" cy="856371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2" name="Google Shape;132;p17"/>
          <p:cNvCxnSpPr/>
          <p:nvPr/>
        </p:nvCxnSpPr>
        <p:spPr>
          <a:xfrm rot="10800000" flipH="1">
            <a:off x="896640" y="1877830"/>
            <a:ext cx="77326" cy="1793889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3" name="Google Shape;133;p17"/>
          <p:cNvCxnSpPr/>
          <p:nvPr/>
        </p:nvCxnSpPr>
        <p:spPr>
          <a:xfrm rot="10800000" flipH="1">
            <a:off x="94564" y="1877828"/>
            <a:ext cx="649677" cy="1015905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4" name="Google Shape;134;p17"/>
          <p:cNvCxnSpPr/>
          <p:nvPr/>
        </p:nvCxnSpPr>
        <p:spPr>
          <a:xfrm rot="10800000">
            <a:off x="2286000" y="1477149"/>
            <a:ext cx="686736" cy="175053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5" name="Google Shape;135;p17"/>
          <p:cNvCxnSpPr/>
          <p:nvPr/>
        </p:nvCxnSpPr>
        <p:spPr>
          <a:xfrm flipH="1">
            <a:off x="2519088" y="934965"/>
            <a:ext cx="448618" cy="195266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6" name="Google Shape;136;p17"/>
          <p:cNvSpPr txBox="1"/>
          <p:nvPr/>
        </p:nvSpPr>
        <p:spPr>
          <a:xfrm>
            <a:off x="-30714" y="2447140"/>
            <a:ext cx="1087688" cy="53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MVTX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 rot="-572084">
            <a:off x="717894" y="2977698"/>
            <a:ext cx="2990984" cy="53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INTT: Two Silicon Strip Barrels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2790612" y="2348202"/>
            <a:ext cx="1087688" cy="334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TPC</a:t>
            </a:r>
            <a:endParaRPr sz="1600" b="0" i="0" u="none" strike="noStrike" cap="none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2844223" y="768779"/>
            <a:ext cx="914669" cy="60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iHCAL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2846686" y="1485533"/>
            <a:ext cx="914669" cy="39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EMCAL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5232746" y="153171"/>
            <a:ext cx="6924119" cy="240061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INTT:  1 RF timing resolution</a:t>
            </a:r>
            <a:endParaRPr sz="2000" b="0" i="0" u="none" strike="noStrike" cap="none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Calibri"/>
              <a:buChar char="-"/>
            </a:pPr>
            <a:r>
              <a:rPr lang="en-US" sz="2000" b="0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Strip sensor: AC-coupled silicon sensor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Calibri"/>
              <a:buChar char="-"/>
            </a:pPr>
            <a:r>
              <a:rPr lang="en-US" sz="2000" b="0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FPHX: used successfully in FVTX/PHENIX tracker: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MVTX: ~5uS event timing resolution 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2/2/22</a:t>
            </a:r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ftr" idx="11"/>
          </p:nvPr>
        </p:nvSpPr>
        <p:spPr>
          <a:xfrm>
            <a:off x="4228041" y="6553201"/>
            <a:ext cx="3860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lang="en-US"/>
              <a:t>sPHENIX HF Bi-Weekly</a:t>
            </a:r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 t="2761"/>
          <a:stretch/>
        </p:blipFill>
        <p:spPr>
          <a:xfrm>
            <a:off x="252401" y="1387334"/>
            <a:ext cx="11785599" cy="530916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0" y="0"/>
            <a:ext cx="11876000" cy="75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MVTX Readout, Power and Controls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2/2/22</a:t>
            </a: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sPHENIX HF Bi-Weekly</a:t>
            </a:r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8153400" y="463925"/>
            <a:ext cx="3785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MVTX hits arrival @FELIX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800"/>
              <a:buFont typeface="Calibri"/>
              <a:buChar char="-"/>
            </a:pPr>
            <a:r>
              <a:rPr lang="en-US" sz="1800" b="0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800" dirty="0" err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rising+strobe</a:t>
            </a:r>
            <a:r>
              <a:rPr lang="en-US" sz="18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800" b="0" i="0" u="none" strike="noStrike" cap="none" dirty="0" err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800" dirty="0" err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b="0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 after collisions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     (dep. readout config.)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274" y="203200"/>
            <a:ext cx="11445616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9"/>
          <p:cNvSpPr txBox="1"/>
          <p:nvPr/>
        </p:nvSpPr>
        <p:spPr>
          <a:xfrm>
            <a:off x="5952566" y="4975411"/>
            <a:ext cx="6286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~5us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5048578" y="1451386"/>
            <a:ext cx="7457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~10ns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4501793" y="2368026"/>
            <a:ext cx="10935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Rising 1~2us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Width ~5us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6850510" y="4654190"/>
            <a:ext cx="78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~Readout</a:t>
            </a:r>
            <a:endParaRPr sz="1800" b="0" i="0" u="none" strike="noStrike" cap="non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  starts</a:t>
            </a:r>
            <a:endParaRPr sz="1800" b="0" i="0" u="none" strike="noStrike" cap="non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>
            <a:spLocks noGrp="1"/>
          </p:cNvSpPr>
          <p:nvPr>
            <p:ph type="title"/>
          </p:nvPr>
        </p:nvSpPr>
        <p:spPr>
          <a:xfrm>
            <a:off x="838200" y="131661"/>
            <a:ext cx="10515600" cy="773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MVTX Readout – Continuous Readout </a:t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938849" y="904675"/>
            <a:ext cx="56070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frames: all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programmable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 Heart Beat Frame (HBF):  10~100 uS, 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Readout FELIX data to disk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ould be N x 12.7 u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(one RHIC cycle)</a:t>
            </a:r>
            <a:endParaRPr/>
          </a:p>
          <a:p>
            <a:pPr marL="8001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 strobe frame (SF): ~5 uS  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Readout ALPIDE data to RU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smallest timestamp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MVTX data package: </a:t>
            </a:r>
            <a:endParaRPr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 strobe-frame, could be as short at ~2uS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shorter strobe-&gt; duplicated hits/larger data volume</a:t>
            </a:r>
            <a:endParaRPr/>
          </a:p>
        </p:txBody>
      </p:sp>
      <p:grpSp>
        <p:nvGrpSpPr>
          <p:cNvPr id="171" name="Google Shape;171;p20"/>
          <p:cNvGrpSpPr/>
          <p:nvPr/>
        </p:nvGrpSpPr>
        <p:grpSpPr>
          <a:xfrm>
            <a:off x="938855" y="4657928"/>
            <a:ext cx="10528300" cy="1295400"/>
            <a:chOff x="938855" y="4657928"/>
            <a:chExt cx="10528300" cy="1295400"/>
          </a:xfrm>
        </p:grpSpPr>
        <p:pic>
          <p:nvPicPr>
            <p:cNvPr id="172" name="Google Shape;172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8855" y="4657928"/>
              <a:ext cx="10528300" cy="129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20"/>
            <p:cNvSpPr txBox="1"/>
            <p:nvPr/>
          </p:nvSpPr>
          <p:spPr>
            <a:xfrm>
              <a:off x="10739529" y="5305628"/>
              <a:ext cx="6142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time</a:t>
              </a:r>
              <a:endParaRPr/>
            </a:p>
          </p:txBody>
        </p:sp>
      </p:grpSp>
      <p:sp>
        <p:nvSpPr>
          <p:cNvPr id="174" name="Google Shape;174;p20"/>
          <p:cNvSpPr/>
          <p:nvPr/>
        </p:nvSpPr>
        <p:spPr>
          <a:xfrm>
            <a:off x="7811310" y="1241608"/>
            <a:ext cx="2334639" cy="282102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ALPIDE</a:t>
            </a:r>
            <a:endParaRPr/>
          </a:p>
        </p:txBody>
      </p:sp>
      <p:sp>
        <p:nvSpPr>
          <p:cNvPr id="175" name="Google Shape;175;p20"/>
          <p:cNvSpPr/>
          <p:nvPr/>
        </p:nvSpPr>
        <p:spPr>
          <a:xfrm>
            <a:off x="7804121" y="1944488"/>
            <a:ext cx="2334639" cy="282102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</a:t>
            </a:r>
            <a:endParaRPr/>
          </a:p>
        </p:txBody>
      </p:sp>
      <p:sp>
        <p:nvSpPr>
          <p:cNvPr id="176" name="Google Shape;176;p20"/>
          <p:cNvSpPr/>
          <p:nvPr/>
        </p:nvSpPr>
        <p:spPr>
          <a:xfrm>
            <a:off x="7827521" y="2674818"/>
            <a:ext cx="2334639" cy="28210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FELIX</a:t>
            </a:r>
            <a:endParaRPr/>
          </a:p>
        </p:txBody>
      </p:sp>
      <p:sp>
        <p:nvSpPr>
          <p:cNvPr id="177" name="Google Shape;177;p20"/>
          <p:cNvSpPr/>
          <p:nvPr/>
        </p:nvSpPr>
        <p:spPr>
          <a:xfrm>
            <a:off x="8605733" y="3510730"/>
            <a:ext cx="778213" cy="593388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Disk</a:t>
            </a:r>
            <a:endParaRPr/>
          </a:p>
        </p:txBody>
      </p:sp>
      <p:sp>
        <p:nvSpPr>
          <p:cNvPr id="178" name="Google Shape;178;p20"/>
          <p:cNvSpPr/>
          <p:nvPr/>
        </p:nvSpPr>
        <p:spPr>
          <a:xfrm>
            <a:off x="8832715" y="1624519"/>
            <a:ext cx="350196" cy="243192"/>
          </a:xfrm>
          <a:prstGeom prst="downArrow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8832715" y="2405396"/>
            <a:ext cx="350196" cy="243192"/>
          </a:xfrm>
          <a:prstGeom prst="downArrow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8865665" y="3152645"/>
            <a:ext cx="350196" cy="243192"/>
          </a:xfrm>
          <a:prstGeom prst="downArrow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p20"/>
          <p:cNvCxnSpPr/>
          <p:nvPr/>
        </p:nvCxnSpPr>
        <p:spPr>
          <a:xfrm>
            <a:off x="938855" y="6425514"/>
            <a:ext cx="10528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82" name="Google Shape;182;p20"/>
          <p:cNvGrpSpPr/>
          <p:nvPr/>
        </p:nvGrpSpPr>
        <p:grpSpPr>
          <a:xfrm>
            <a:off x="951211" y="6083785"/>
            <a:ext cx="3089447" cy="308919"/>
            <a:chOff x="951212" y="6034961"/>
            <a:chExt cx="2862910" cy="308919"/>
          </a:xfrm>
        </p:grpSpPr>
        <p:grpSp>
          <p:nvGrpSpPr>
            <p:cNvPr id="183" name="Google Shape;183;p20"/>
            <p:cNvGrpSpPr/>
            <p:nvPr/>
          </p:nvGrpSpPr>
          <p:grpSpPr>
            <a:xfrm>
              <a:off x="951212" y="6034961"/>
              <a:ext cx="889950" cy="308919"/>
              <a:chOff x="951212" y="6050691"/>
              <a:chExt cx="889950" cy="308919"/>
            </a:xfrm>
          </p:grpSpPr>
          <p:sp>
            <p:nvSpPr>
              <p:cNvPr id="184" name="Google Shape;184;p20"/>
              <p:cNvSpPr/>
              <p:nvPr/>
            </p:nvSpPr>
            <p:spPr>
              <a:xfrm>
                <a:off x="9512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0"/>
              <p:cNvSpPr/>
              <p:nvPr/>
            </p:nvSpPr>
            <p:spPr>
              <a:xfrm>
                <a:off x="11036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20"/>
              <p:cNvSpPr/>
              <p:nvPr/>
            </p:nvSpPr>
            <p:spPr>
              <a:xfrm>
                <a:off x="12560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20"/>
              <p:cNvSpPr/>
              <p:nvPr/>
            </p:nvSpPr>
            <p:spPr>
              <a:xfrm>
                <a:off x="14496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0"/>
              <p:cNvSpPr/>
              <p:nvPr/>
            </p:nvSpPr>
            <p:spPr>
              <a:xfrm>
                <a:off x="16020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20"/>
              <p:cNvSpPr/>
              <p:nvPr/>
            </p:nvSpPr>
            <p:spPr>
              <a:xfrm>
                <a:off x="17544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" name="Google Shape;190;p20"/>
            <p:cNvGrpSpPr/>
            <p:nvPr/>
          </p:nvGrpSpPr>
          <p:grpSpPr>
            <a:xfrm>
              <a:off x="1935385" y="6034961"/>
              <a:ext cx="889950" cy="308919"/>
              <a:chOff x="951212" y="6050691"/>
              <a:chExt cx="889950" cy="308919"/>
            </a:xfrm>
          </p:grpSpPr>
          <p:sp>
            <p:nvSpPr>
              <p:cNvPr id="191" name="Google Shape;191;p20"/>
              <p:cNvSpPr/>
              <p:nvPr/>
            </p:nvSpPr>
            <p:spPr>
              <a:xfrm>
                <a:off x="9512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20"/>
              <p:cNvSpPr/>
              <p:nvPr/>
            </p:nvSpPr>
            <p:spPr>
              <a:xfrm>
                <a:off x="11036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20"/>
              <p:cNvSpPr/>
              <p:nvPr/>
            </p:nvSpPr>
            <p:spPr>
              <a:xfrm>
                <a:off x="12560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20"/>
              <p:cNvSpPr/>
              <p:nvPr/>
            </p:nvSpPr>
            <p:spPr>
              <a:xfrm>
                <a:off x="14496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20"/>
              <p:cNvSpPr/>
              <p:nvPr/>
            </p:nvSpPr>
            <p:spPr>
              <a:xfrm>
                <a:off x="16020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20"/>
              <p:cNvSpPr/>
              <p:nvPr/>
            </p:nvSpPr>
            <p:spPr>
              <a:xfrm>
                <a:off x="17544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" name="Google Shape;197;p20"/>
            <p:cNvGrpSpPr/>
            <p:nvPr/>
          </p:nvGrpSpPr>
          <p:grpSpPr>
            <a:xfrm>
              <a:off x="2924172" y="6034961"/>
              <a:ext cx="889950" cy="308919"/>
              <a:chOff x="951212" y="6050691"/>
              <a:chExt cx="889950" cy="308919"/>
            </a:xfrm>
          </p:grpSpPr>
          <p:sp>
            <p:nvSpPr>
              <p:cNvPr id="198" name="Google Shape;198;p20"/>
              <p:cNvSpPr/>
              <p:nvPr/>
            </p:nvSpPr>
            <p:spPr>
              <a:xfrm>
                <a:off x="9512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20"/>
              <p:cNvSpPr/>
              <p:nvPr/>
            </p:nvSpPr>
            <p:spPr>
              <a:xfrm>
                <a:off x="11036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20"/>
              <p:cNvSpPr/>
              <p:nvPr/>
            </p:nvSpPr>
            <p:spPr>
              <a:xfrm>
                <a:off x="12560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20"/>
              <p:cNvSpPr/>
              <p:nvPr/>
            </p:nvSpPr>
            <p:spPr>
              <a:xfrm>
                <a:off x="14496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20"/>
              <p:cNvSpPr/>
              <p:nvPr/>
            </p:nvSpPr>
            <p:spPr>
              <a:xfrm>
                <a:off x="16020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20"/>
              <p:cNvSpPr/>
              <p:nvPr/>
            </p:nvSpPr>
            <p:spPr>
              <a:xfrm>
                <a:off x="17544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" name="Google Shape;204;p20"/>
          <p:cNvGrpSpPr/>
          <p:nvPr/>
        </p:nvGrpSpPr>
        <p:grpSpPr>
          <a:xfrm>
            <a:off x="4111496" y="6083785"/>
            <a:ext cx="2862910" cy="308919"/>
            <a:chOff x="951212" y="6034961"/>
            <a:chExt cx="2862910" cy="308919"/>
          </a:xfrm>
        </p:grpSpPr>
        <p:grpSp>
          <p:nvGrpSpPr>
            <p:cNvPr id="205" name="Google Shape;205;p20"/>
            <p:cNvGrpSpPr/>
            <p:nvPr/>
          </p:nvGrpSpPr>
          <p:grpSpPr>
            <a:xfrm>
              <a:off x="951212" y="6034961"/>
              <a:ext cx="889950" cy="308919"/>
              <a:chOff x="951212" y="6050691"/>
              <a:chExt cx="889950" cy="308919"/>
            </a:xfrm>
          </p:grpSpPr>
          <p:sp>
            <p:nvSpPr>
              <p:cNvPr id="206" name="Google Shape;206;p20"/>
              <p:cNvSpPr/>
              <p:nvPr/>
            </p:nvSpPr>
            <p:spPr>
              <a:xfrm>
                <a:off x="9512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20"/>
              <p:cNvSpPr/>
              <p:nvPr/>
            </p:nvSpPr>
            <p:spPr>
              <a:xfrm>
                <a:off x="11036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20"/>
              <p:cNvSpPr/>
              <p:nvPr/>
            </p:nvSpPr>
            <p:spPr>
              <a:xfrm>
                <a:off x="12560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20"/>
              <p:cNvSpPr/>
              <p:nvPr/>
            </p:nvSpPr>
            <p:spPr>
              <a:xfrm>
                <a:off x="14496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0"/>
              <p:cNvSpPr/>
              <p:nvPr/>
            </p:nvSpPr>
            <p:spPr>
              <a:xfrm>
                <a:off x="16020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20"/>
              <p:cNvSpPr/>
              <p:nvPr/>
            </p:nvSpPr>
            <p:spPr>
              <a:xfrm>
                <a:off x="17544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20"/>
            <p:cNvGrpSpPr/>
            <p:nvPr/>
          </p:nvGrpSpPr>
          <p:grpSpPr>
            <a:xfrm>
              <a:off x="1935385" y="6034961"/>
              <a:ext cx="889950" cy="308919"/>
              <a:chOff x="951212" y="6050691"/>
              <a:chExt cx="889950" cy="308919"/>
            </a:xfrm>
          </p:grpSpPr>
          <p:sp>
            <p:nvSpPr>
              <p:cNvPr id="213" name="Google Shape;213;p20"/>
              <p:cNvSpPr/>
              <p:nvPr/>
            </p:nvSpPr>
            <p:spPr>
              <a:xfrm>
                <a:off x="9512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20"/>
              <p:cNvSpPr/>
              <p:nvPr/>
            </p:nvSpPr>
            <p:spPr>
              <a:xfrm>
                <a:off x="11036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20"/>
              <p:cNvSpPr/>
              <p:nvPr/>
            </p:nvSpPr>
            <p:spPr>
              <a:xfrm>
                <a:off x="12560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0"/>
              <p:cNvSpPr/>
              <p:nvPr/>
            </p:nvSpPr>
            <p:spPr>
              <a:xfrm>
                <a:off x="14496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20"/>
              <p:cNvSpPr/>
              <p:nvPr/>
            </p:nvSpPr>
            <p:spPr>
              <a:xfrm>
                <a:off x="16020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20"/>
              <p:cNvSpPr/>
              <p:nvPr/>
            </p:nvSpPr>
            <p:spPr>
              <a:xfrm>
                <a:off x="17544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20"/>
            <p:cNvGrpSpPr/>
            <p:nvPr/>
          </p:nvGrpSpPr>
          <p:grpSpPr>
            <a:xfrm>
              <a:off x="2924172" y="6034961"/>
              <a:ext cx="889950" cy="308919"/>
              <a:chOff x="951212" y="6050691"/>
              <a:chExt cx="889950" cy="308919"/>
            </a:xfrm>
          </p:grpSpPr>
          <p:sp>
            <p:nvSpPr>
              <p:cNvPr id="220" name="Google Shape;220;p20"/>
              <p:cNvSpPr/>
              <p:nvPr/>
            </p:nvSpPr>
            <p:spPr>
              <a:xfrm>
                <a:off x="9512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20"/>
              <p:cNvSpPr/>
              <p:nvPr/>
            </p:nvSpPr>
            <p:spPr>
              <a:xfrm>
                <a:off x="11036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0"/>
              <p:cNvSpPr/>
              <p:nvPr/>
            </p:nvSpPr>
            <p:spPr>
              <a:xfrm>
                <a:off x="12560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20"/>
              <p:cNvSpPr/>
              <p:nvPr/>
            </p:nvSpPr>
            <p:spPr>
              <a:xfrm>
                <a:off x="14496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20"/>
              <p:cNvSpPr/>
              <p:nvPr/>
            </p:nvSpPr>
            <p:spPr>
              <a:xfrm>
                <a:off x="16020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0"/>
              <p:cNvSpPr/>
              <p:nvPr/>
            </p:nvSpPr>
            <p:spPr>
              <a:xfrm>
                <a:off x="17544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6" name="Google Shape;226;p20"/>
          <p:cNvSpPr txBox="1"/>
          <p:nvPr/>
        </p:nvSpPr>
        <p:spPr>
          <a:xfrm>
            <a:off x="7804126" y="6083775"/>
            <a:ext cx="334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……. INTT packet (1 RF CLK)</a:t>
            </a:r>
            <a:endParaRPr/>
          </a:p>
        </p:txBody>
      </p:sp>
      <p:sp>
        <p:nvSpPr>
          <p:cNvPr id="227" name="Google Shape;22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2/2/22</a:t>
            </a:r>
            <a:endParaRPr/>
          </a:p>
        </p:txBody>
      </p:sp>
      <p:sp>
        <p:nvSpPr>
          <p:cNvPr id="228" name="Google Shape;22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</a:t>
            </a:r>
            <a:endParaRPr/>
          </a:p>
        </p:txBody>
      </p:sp>
      <p:sp>
        <p:nvSpPr>
          <p:cNvPr id="229" name="Google Shape;22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02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MVTX + INTT Event Alignment </a:t>
            </a:r>
            <a:endParaRPr/>
          </a:p>
        </p:txBody>
      </p:sp>
      <p:pic>
        <p:nvPicPr>
          <p:cNvPr id="235" name="Google Shape;23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487" y="4067907"/>
            <a:ext cx="11327026" cy="201881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1"/>
          <p:cNvSpPr txBox="1"/>
          <p:nvPr/>
        </p:nvSpPr>
        <p:spPr>
          <a:xfrm>
            <a:off x="955431" y="1251994"/>
            <a:ext cx="73083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INTT 1-RF packet 🡺 select MVTX hits (tracking fitting)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form (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MVTX_Hits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INTT_Hits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events 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sPHENIX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global RF timing (RF counters) used to sync MVTX and INTT packets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MVTX: @beginning of strobe signal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INTT:  @ a given RF CLK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RHIC cycle: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120 RF budgets: 12.7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0585" y="266700"/>
            <a:ext cx="2825261" cy="366401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2/2/22</a:t>
            </a:r>
            <a:endParaRPr/>
          </a:p>
        </p:txBody>
      </p:sp>
      <p:sp>
        <p:nvSpPr>
          <p:cNvPr id="239" name="Google Shape;23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</a:t>
            </a:r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0" name="4-Point Star 9">
            <a:extLst>
              <a:ext uri="{FF2B5EF4-FFF2-40B4-BE49-F238E27FC236}">
                <a16:creationId xmlns:a16="http://schemas.microsoft.com/office/drawing/2014/main" id="{5DB2A494-B08F-904A-8670-321E3666B8EE}"/>
              </a:ext>
            </a:extLst>
          </p:cNvPr>
          <p:cNvSpPr/>
          <p:nvPr/>
        </p:nvSpPr>
        <p:spPr>
          <a:xfrm>
            <a:off x="2255044" y="4906777"/>
            <a:ext cx="354754" cy="267677"/>
          </a:xfrm>
          <a:prstGeom prst="star4">
            <a:avLst>
              <a:gd name="adj" fmla="val 191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>
            <a:extLst>
              <a:ext uri="{FF2B5EF4-FFF2-40B4-BE49-F238E27FC236}">
                <a16:creationId xmlns:a16="http://schemas.microsoft.com/office/drawing/2014/main" id="{429687BB-CEF7-284B-AB5A-00385F0FBAE7}"/>
              </a:ext>
            </a:extLst>
          </p:cNvPr>
          <p:cNvSpPr/>
          <p:nvPr/>
        </p:nvSpPr>
        <p:spPr>
          <a:xfrm>
            <a:off x="886243" y="5603292"/>
            <a:ext cx="354754" cy="267677"/>
          </a:xfrm>
          <a:prstGeom prst="star4">
            <a:avLst>
              <a:gd name="adj" fmla="val 191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4-Point Star 11">
            <a:extLst>
              <a:ext uri="{FF2B5EF4-FFF2-40B4-BE49-F238E27FC236}">
                <a16:creationId xmlns:a16="http://schemas.microsoft.com/office/drawing/2014/main" id="{933E0ED4-1DEA-5048-8330-110732EBC6E2}"/>
              </a:ext>
            </a:extLst>
          </p:cNvPr>
          <p:cNvSpPr/>
          <p:nvPr/>
        </p:nvSpPr>
        <p:spPr>
          <a:xfrm>
            <a:off x="891249" y="4831057"/>
            <a:ext cx="354754" cy="267677"/>
          </a:xfrm>
          <a:prstGeom prst="star4">
            <a:avLst>
              <a:gd name="adj" fmla="val 191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Backup </a:t>
            </a:r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2/2/22</a:t>
            </a:r>
            <a:endParaRPr/>
          </a:p>
        </p:txBody>
      </p:sp>
      <p:sp>
        <p:nvSpPr>
          <p:cNvPr id="247" name="Google Shape;24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</a:t>
            </a:r>
            <a:endParaRPr/>
          </a:p>
        </p:txBody>
      </p:sp>
      <p:sp>
        <p:nvSpPr>
          <p:cNvPr id="248" name="Google Shape;24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MVTX Hits vs Strobe Length (ITS Sim)</a:t>
            </a:r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548</Words>
  <Application>Microsoft Macintosh PowerPoint</Application>
  <PresentationFormat>Widescreen</PresentationFormat>
  <Paragraphs>149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 Rounded</vt:lpstr>
      <vt:lpstr>Noto Sans Symbols</vt:lpstr>
      <vt:lpstr>Calibri</vt:lpstr>
      <vt:lpstr>Arial</vt:lpstr>
      <vt:lpstr>Helvetica Neue</vt:lpstr>
      <vt:lpstr>Office Theme</vt:lpstr>
      <vt:lpstr>MVTX(INTT) Readout and Event Alignment</vt:lpstr>
      <vt:lpstr>MVTX + INTT: 3 + 2 layers </vt:lpstr>
      <vt:lpstr>PowerPoint Presentation</vt:lpstr>
      <vt:lpstr>PowerPoint Presentation</vt:lpstr>
      <vt:lpstr>PowerPoint Presentation</vt:lpstr>
      <vt:lpstr>MVTX Readout – Continuous Readout </vt:lpstr>
      <vt:lpstr>MVTX + INTT Event Alignment </vt:lpstr>
      <vt:lpstr>Backup </vt:lpstr>
      <vt:lpstr>MVTX Hits vs Strobe Length (ITS Sim)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FPHX Chip (Analog Section)</vt:lpstr>
      <vt:lpstr> FPHX Chip (Digital Section)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MVTX(INTT) Readout and Event Alignment</dc:title>
  <cp:lastModifiedBy>Ming Liu</cp:lastModifiedBy>
  <cp:revision>7</cp:revision>
  <dcterms:modified xsi:type="dcterms:W3CDTF">2022-02-07T16:43:11Z</dcterms:modified>
</cp:coreProperties>
</file>