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5"/>
    <p:restoredTop sz="96405"/>
  </p:normalViewPr>
  <p:slideViewPr>
    <p:cSldViewPr snapToGrid="0" snapToObjects="1">
      <p:cViewPr varScale="1">
        <p:scale>
          <a:sx n="111" d="100"/>
          <a:sy n="111" d="100"/>
        </p:scale>
        <p:origin x="216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12B5-653F-9743-AAA5-0D69400B74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C425-4739-B844-A0DD-E4F0EE96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ECBB-248A-8B47-82EA-32B58D01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63D87-845E-A94C-9F98-39E949A04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958B-A5BE-C249-8511-721879AD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8A8E-5F05-BE47-91D1-FEAF2E3A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502D8-27E3-6D45-A925-209F780D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0C10-5617-814E-90F2-71DF754C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E94F1-8844-E845-8DBF-F2599B2CC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97A7A-A044-DF40-A6D7-4FBCCDF7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9BD01-7EF6-6A48-9BB0-6104CC50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3DB7-6C75-7C42-9F4D-22306428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C94BB-9E40-284C-A8DD-32AD02E4D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B0B85-C91E-CD45-9DD6-D949436D1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4B66-499B-E143-BE07-89048241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8E93-A1E3-3A47-A37D-DA91CA67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CF24-5AF2-3D48-8A9E-79547080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6DCC-E73E-F142-A9CC-94930E67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D158-4551-7742-9BF5-9524B09E3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88A77-5F24-8146-B24F-1C536AB9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76E14-263C-4A4D-ADB6-33619B11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82754-4CF0-FF40-9421-3019E4C5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3AF7-740E-7243-8C30-10B80C83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D9411-BF4B-B84B-90EE-0A43674D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03BFB-0A60-3241-9C7D-4E3D4105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7033-C56D-7940-8230-261D298E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5C1F-A33F-2044-8DE1-5106747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DE9F-139F-4D48-8CC4-B8CBC411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22D4-CCB0-524A-8245-07E97B5D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48F4F-CCD4-5D4C-9F4E-CD4B3159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7B449-03DA-1B4B-B85B-EADFE91F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45381-0245-9C44-8B91-EA610EDD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4531A-A068-1445-9E50-999F6341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AE67-8802-0443-99C7-947892DF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C0580-14C3-8546-8E2E-6095080D1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FFA4-967A-604F-A41B-A0CFA5422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39FA-2937-AF46-940C-B4E2DA0A4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6F940-EC4C-1747-9690-341FB086E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56D08-6BA3-1341-BCC8-559344B6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22E2-0DCC-6040-B460-16D03808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7B28-0E4D-D846-B0AC-ACDBAD3E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E6AE-ED91-FC48-824B-86E891F7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2492D-5D18-C244-8112-5078B8D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0E505-C70B-9342-AF3B-D64A17BF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D25E9-2B3A-364C-AC17-0906362E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D6F861-54F5-1546-924E-FC650D3E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BE1C8-F218-F744-9BF3-1B2FACFB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81F4-64A7-F24A-B7B6-45A50D98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7EE0-0E24-4F40-AD5C-71073C8C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D285-540A-E64A-A146-ECDA832A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5FCEE-54C3-3946-AE2A-08C442354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755D1-BA2F-D94E-AB12-7EDBEF0A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2698D-0763-D148-95B1-8662CAF4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39D16-7358-9A4C-A483-3CD21180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B77-3E08-CD4E-B9EB-E998B81D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6914F-64D8-BD49-9DC2-D740AD58F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6FE38-C29D-A945-92DE-165A0FE0E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153F6-A11A-4240-BC67-A7FA8087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C510-99D4-5C4E-8AEC-4A8A41A6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6A777-06AC-0E4C-A423-574AB0B5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2B4AB-D4EA-8848-8FB7-EE3824FD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D0719-4CD5-ED42-A31F-61F70E68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5C56D-6796-084A-B823-CFBC59133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B621-7C13-C64F-847F-3C5E6070D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30606-B089-2E41-9F70-F85DB5BAA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3204-E27D-BE47-9BF7-E2FEB420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1475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f7F4kbKHJQK5yRC-_uux4KUMWylDd_OhAgPFdqNXks/ed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MC@bnl.gov" TargetMode="External"/><Relationship Id="rId2" Type="http://schemas.openxmlformats.org/officeDocument/2006/relationships/hyperlink" Target="https://docs.google.com/spreadsheets/d/1rPCD_5E5Mi8oLz5d0K1_onjZi4BaeHwL1x390UaNgp8/edit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14754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ica.jinr.ru/projects/mpd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5121-D515-7C46-B5A3-8163DDDD6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7297"/>
          </a:xfrm>
        </p:spPr>
        <p:txBody>
          <a:bodyPr/>
          <a:lstStyle/>
          <a:p>
            <a:r>
              <a:rPr lang="en-US" dirty="0"/>
              <a:t>MVTX Status and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852A-85A2-CA42-96FA-B08C6D31C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Camelia, Jim, Grazyna, Jo and Ming</a:t>
            </a:r>
          </a:p>
          <a:p>
            <a:r>
              <a:rPr lang="en-US" dirty="0"/>
              <a:t>MVTX Project bi-weekly meeting </a:t>
            </a:r>
          </a:p>
          <a:p>
            <a:r>
              <a:rPr lang="en-US" dirty="0"/>
              <a:t>2/07/2022</a:t>
            </a:r>
          </a:p>
          <a:p>
            <a:pPr algn="l"/>
            <a:endParaRPr lang="en-US" dirty="0"/>
          </a:p>
          <a:p>
            <a:r>
              <a:rPr lang="en-US" dirty="0">
                <a:hlinkClick r:id="rId2"/>
              </a:rPr>
              <a:t>https://indico.bnl.gov/event/14752/</a:t>
            </a:r>
            <a:endParaRPr lang="en-US" dirty="0"/>
          </a:p>
          <a:p>
            <a:r>
              <a:rPr lang="en-US" dirty="0" err="1"/>
              <a:t>Upadated</a:t>
            </a:r>
            <a:r>
              <a:rPr lang="en-US" dirty="0"/>
              <a:t> 2/7, with latest </a:t>
            </a:r>
            <a:r>
              <a:rPr lang="en-US" dirty="0" err="1"/>
              <a:t>sPHENIX</a:t>
            </a:r>
            <a:r>
              <a:rPr lang="en-US" dirty="0"/>
              <a:t> schedule information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39CF4-4A0B-714A-976B-7DA57F4A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9A57-A79B-5F4E-89C9-3C99AB37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01E2-CBF4-E14B-A36A-6EFDB616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65A6-7BA9-D44D-AA9B-F9E68F61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88F6-A331-2F48-BA5C-7A529103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Mapping granularity</a:t>
            </a:r>
          </a:p>
          <a:p>
            <a:pPr lvl="1"/>
            <a:r>
              <a:rPr lang="en-US" dirty="0"/>
              <a:t>They typically make a measurement at 5° intervals (72 measurements)</a:t>
            </a:r>
          </a:p>
          <a:p>
            <a:pPr lvl="1"/>
            <a:r>
              <a:rPr lang="en-US" dirty="0"/>
              <a:t>2 cm grid in z?  </a:t>
            </a:r>
          </a:p>
          <a:p>
            <a:r>
              <a:rPr lang="en-US" dirty="0"/>
              <a:t>The vane settles down in 5-50 sec… up to 110 hours for a complete detailed map</a:t>
            </a:r>
          </a:p>
          <a:p>
            <a:r>
              <a:rPr lang="en-US" dirty="0"/>
              <a:t>I will probably argue to make a less fine-grained map initially so we can detect any pathologies at the outset</a:t>
            </a:r>
          </a:p>
          <a:p>
            <a:r>
              <a:rPr lang="en-US" dirty="0">
                <a:solidFill>
                  <a:srgbClr val="FF0000"/>
                </a:solidFill>
              </a:rPr>
              <a:t>I estimate that the mapping itself will take 1-3 weeks</a:t>
            </a:r>
          </a:p>
          <a:p>
            <a:r>
              <a:rPr lang="en-US" dirty="0"/>
              <a:t>Access to the IR will be very limited during mapping operations</a:t>
            </a:r>
          </a:p>
          <a:p>
            <a:r>
              <a:rPr lang="en-US" dirty="0"/>
              <a:t>Survey of the apparatus in place is very important</a:t>
            </a:r>
          </a:p>
          <a:p>
            <a:r>
              <a:rPr lang="en-US" dirty="0"/>
              <a:t>Field residuals in ATLAS were ~0.5 </a:t>
            </a:r>
            <a:r>
              <a:rPr lang="en-US" dirty="0" err="1"/>
              <a:t>mT</a:t>
            </a:r>
            <a:r>
              <a:rPr lang="en-US" dirty="0"/>
              <a:t> we hope to achieve about the same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F264A-43FC-8C48-9A59-8D592C88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2022-02-07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CDF32-E718-BF42-A9FC-14C00C93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B2E29-C4A3-244E-82E4-6F164313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24DAE-18DF-644A-BAFC-0A9335F2C87B}"/>
              </a:ext>
            </a:extLst>
          </p:cNvPr>
          <p:cNvSpPr txBox="1"/>
          <p:nvPr/>
        </p:nvSpPr>
        <p:spPr>
          <a:xfrm>
            <a:off x="9514390" y="496371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John H.</a:t>
            </a:r>
          </a:p>
        </p:txBody>
      </p:sp>
    </p:spTree>
    <p:extLst>
      <p:ext uri="{BB962C8B-B14F-4D97-AF65-F5344CB8AC3E}">
        <p14:creationId xmlns:p14="http://schemas.microsoft.com/office/powerpoint/2010/main" val="186919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CCFA-AEE6-724D-A01D-A280FD2A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0635"/>
          </a:xfrm>
        </p:spPr>
        <p:txBody>
          <a:bodyPr>
            <a:normAutofit fontScale="90000"/>
          </a:bodyPr>
          <a:lstStyle/>
          <a:p>
            <a:r>
              <a:rPr lang="en-US" dirty="0"/>
              <a:t>Gap between sensors = 150um +/- 5um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15CF9-9BCB-2C4D-9311-9F9980BA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482" y="782180"/>
            <a:ext cx="7061131" cy="15419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There is a gap between chips, </a:t>
            </a:r>
            <a:r>
              <a:rPr lang="en-US" dirty="0" err="1"/>
              <a:t>dz</a:t>
            </a:r>
            <a:r>
              <a:rPr lang="en-US" dirty="0"/>
              <a:t> = 150um;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Dead area fraction = 150 um/3 cm =  0.5% </a:t>
            </a:r>
            <a:endParaRPr lang="en-US" dirty="0"/>
          </a:p>
          <a:p>
            <a:r>
              <a:rPr lang="en-US" dirty="0"/>
              <a:t>Azimuthal coverage: if </a:t>
            </a:r>
            <a:r>
              <a:rPr lang="en-US" dirty="0" err="1"/>
              <a:t>dPhi</a:t>
            </a:r>
            <a:r>
              <a:rPr lang="en-US" dirty="0"/>
              <a:t>  ~ 100um gap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Dead area fraction = 100um/1.5cm = 0.1mm/15mm = 0.67%</a:t>
            </a:r>
          </a:p>
          <a:p>
            <a:r>
              <a:rPr lang="en-US" b="1" dirty="0"/>
              <a:t>Total dead area fraction per layer = 0.5 + 0.67 = 1.2 %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14BB6-59B2-154C-BE93-E8852495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A7B85-1378-5740-B844-1F5EF7BF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C5641-AD9D-B449-B81D-B29B91B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4C06D-9062-D347-BA89-3E2CA26C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94" y="2915090"/>
            <a:ext cx="6931521" cy="3942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2D0062-6B7F-C748-9244-30A0B9782082}"/>
              </a:ext>
            </a:extLst>
          </p:cNvPr>
          <p:cNvSpPr txBox="1"/>
          <p:nvPr/>
        </p:nvSpPr>
        <p:spPr>
          <a:xfrm>
            <a:off x="513135" y="2373543"/>
            <a:ext cx="755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Antonello’s talk: PRR in 2017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www.phenix.bnl.gov</a:t>
            </a:r>
            <a:r>
              <a:rPr lang="en-US" sz="1200" dirty="0"/>
              <a:t>/WWW/publish/</a:t>
            </a:r>
            <a:r>
              <a:rPr lang="en-US" sz="1200" dirty="0" err="1"/>
              <a:t>mxliu</a:t>
            </a:r>
            <a:r>
              <a:rPr lang="en-US" sz="1200" dirty="0"/>
              <a:t>/</a:t>
            </a:r>
            <a:r>
              <a:rPr lang="en-US" sz="1200" dirty="0" err="1"/>
              <a:t>sPHENIX</a:t>
            </a:r>
            <a:r>
              <a:rPr lang="en-US" sz="1200" dirty="0"/>
              <a:t>/ITS-Reviews/IB_STAVE_Assembly_DiMauro-R260417.pptx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1C034-99EE-024A-8D39-D79A1D1A8FE4}"/>
              </a:ext>
            </a:extLst>
          </p:cNvPr>
          <p:cNvSpPr txBox="1"/>
          <p:nvPr/>
        </p:nvSpPr>
        <p:spPr>
          <a:xfrm>
            <a:off x="582706" y="3890682"/>
            <a:ext cx="37075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layer dead area fraction = 1.2%</a:t>
            </a:r>
          </a:p>
          <a:p>
            <a:endParaRPr lang="en-US" dirty="0"/>
          </a:p>
          <a:p>
            <a:r>
              <a:rPr lang="en-US" dirty="0"/>
              <a:t>2+ hits out of 3 possible hits:</a:t>
            </a:r>
          </a:p>
          <a:p>
            <a:r>
              <a:rPr lang="en-US" dirty="0"/>
              <a:t>Prob(2+) =  1 – (1.2%)^3 – 3x(1.2%)^2</a:t>
            </a:r>
          </a:p>
          <a:p>
            <a:r>
              <a:rPr lang="en-US" dirty="0"/>
              <a:t>                 = 1 – 4.3x10^-4</a:t>
            </a:r>
          </a:p>
          <a:p>
            <a:endParaRPr lang="en-US" dirty="0"/>
          </a:p>
          <a:p>
            <a:r>
              <a:rPr lang="en-US" dirty="0"/>
              <a:t>3 hits: (primary </a:t>
            </a:r>
            <a:r>
              <a:rPr lang="en-US" dirty="0" err="1"/>
              <a:t>tracklets</a:t>
            </a:r>
            <a:r>
              <a:rPr lang="en-US" dirty="0"/>
              <a:t> finding)</a:t>
            </a:r>
          </a:p>
          <a:p>
            <a:r>
              <a:rPr lang="en-US" dirty="0"/>
              <a:t>Prob(3) = 1 – 3 x (1.2%) = 1 – 3.6%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3FA6E0-E41E-C946-845D-2B351422C2A6}"/>
              </a:ext>
            </a:extLst>
          </p:cNvPr>
          <p:cNvSpPr/>
          <p:nvPr/>
        </p:nvSpPr>
        <p:spPr>
          <a:xfrm>
            <a:off x="8217344" y="3683018"/>
            <a:ext cx="3370729" cy="41237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3B9853-127E-4F47-96EF-20EE2B4A0D67}"/>
              </a:ext>
            </a:extLst>
          </p:cNvPr>
          <p:cNvSpPr/>
          <p:nvPr/>
        </p:nvSpPr>
        <p:spPr>
          <a:xfrm>
            <a:off x="5498593" y="3649541"/>
            <a:ext cx="1608263" cy="41237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6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E243-0F19-9940-B3D8-87ED572E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6643"/>
          </a:xfrm>
        </p:spPr>
        <p:txBody>
          <a:bodyPr>
            <a:normAutofit fontScale="90000"/>
          </a:bodyPr>
          <a:lstStyle/>
          <a:p>
            <a:r>
              <a:rPr lang="en-US" dirty="0"/>
              <a:t>Work in Progress and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3255-FF68-7743-BEDE-195056EF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94" y="828850"/>
            <a:ext cx="10322668" cy="589262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Half-detector assembly at LBNL: schedule?</a:t>
            </a:r>
          </a:p>
          <a:p>
            <a:pPr lvl="1"/>
            <a:r>
              <a:rPr lang="en-US" dirty="0"/>
              <a:t>Assembly jig improvement </a:t>
            </a:r>
          </a:p>
          <a:p>
            <a:pPr lvl="2"/>
            <a:r>
              <a:rPr lang="en-US" dirty="0"/>
              <a:t>EW/CFC assembly issues, Al SEW spring back ~100um </a:t>
            </a:r>
            <a:r>
              <a:rPr lang="en-US" b="1" dirty="0"/>
              <a:t>(&lt;40um required)</a:t>
            </a:r>
          </a:p>
          <a:p>
            <a:pPr lvl="1"/>
            <a:r>
              <a:rPr lang="en-US" dirty="0"/>
              <a:t>Short cables produced, test in progress </a:t>
            </a:r>
          </a:p>
          <a:p>
            <a:pPr lvl="2"/>
            <a:r>
              <a:rPr lang="en-US" dirty="0"/>
              <a:t>Short 1.6m </a:t>
            </a:r>
            <a:r>
              <a:rPr lang="en-US" dirty="0" err="1"/>
              <a:t>SamTec</a:t>
            </a:r>
            <a:r>
              <a:rPr lang="en-US" dirty="0"/>
              <a:t> cables test in progress @ORNL,  2~3 weeks? </a:t>
            </a:r>
          </a:p>
          <a:p>
            <a:pPr lvl="2"/>
            <a:r>
              <a:rPr lang="en-US" dirty="0"/>
              <a:t>Power cables assembled at LBNL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b="1" dirty="0"/>
              <a:t>Readout and control integration: ~by Feb. 2022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Preliminary new data format in RCDAQ (one channel) </a:t>
            </a:r>
          </a:p>
          <a:p>
            <a:pPr lvl="2"/>
            <a:r>
              <a:rPr lang="en-US" dirty="0"/>
              <a:t>Online QC software development in progress  </a:t>
            </a:r>
          </a:p>
          <a:p>
            <a:pPr lvl="1"/>
            <a:r>
              <a:rPr lang="en-US" dirty="0"/>
              <a:t>Setup a full chain 8-stave/RU/PU + CAEN + FELIX + </a:t>
            </a:r>
            <a:r>
              <a:rPr lang="en-US" dirty="0" err="1"/>
              <a:t>mGTM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Finish cooling system design by ~ mid Feb  </a:t>
            </a:r>
          </a:p>
          <a:p>
            <a:pPr lvl="1"/>
            <a:r>
              <a:rPr lang="en-US" dirty="0"/>
              <a:t>3 cooling panel discussion with BNL this morning , </a:t>
            </a:r>
          </a:p>
          <a:p>
            <a:endParaRPr lang="en-US" b="1" dirty="0"/>
          </a:p>
          <a:p>
            <a:r>
              <a:rPr lang="en-US" b="1" dirty="0"/>
              <a:t>Offline calibration and alignment </a:t>
            </a:r>
          </a:p>
          <a:p>
            <a:pPr lvl="1"/>
            <a:r>
              <a:rPr lang="en-US" dirty="0"/>
              <a:t>Dead/hot pixels, noise/threshold, alignment  </a:t>
            </a:r>
          </a:p>
          <a:p>
            <a:pPr lvl="1"/>
            <a:r>
              <a:rPr lang="en-US" dirty="0"/>
              <a:t>Discussion with Xin/LBNL last week, to work on MVTX calibration and internal alignment </a:t>
            </a:r>
          </a:p>
          <a:p>
            <a:pPr lvl="1"/>
            <a:endParaRPr lang="en-US" dirty="0"/>
          </a:p>
          <a:p>
            <a:r>
              <a:rPr lang="en-US" dirty="0"/>
              <a:t>FY22 Budget – meeting w/ Ed,  Jan. 21</a:t>
            </a:r>
          </a:p>
          <a:p>
            <a:pPr lvl="1"/>
            <a:r>
              <a:rPr lang="en-US" dirty="0"/>
              <a:t>MIT, paperwork in progress</a:t>
            </a:r>
          </a:p>
          <a:p>
            <a:pPr lvl="1"/>
            <a:r>
              <a:rPr lang="en-US" dirty="0"/>
              <a:t>LANL, requests  0.1 FTE support for Walt</a:t>
            </a:r>
          </a:p>
          <a:p>
            <a:pPr lvl="1"/>
            <a:r>
              <a:rPr lang="en-US" dirty="0"/>
              <a:t>ORNL, additional travel budget to BNL;  M&amp;S done through BNL? </a:t>
            </a:r>
          </a:p>
          <a:p>
            <a:pPr lvl="1"/>
            <a:r>
              <a:rPr lang="en-US" dirty="0"/>
              <a:t>LBNL, may request additional $$ later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D728-6443-0F44-99F9-0E3FC734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1C95-2C62-D341-A2B7-30D7FF97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BC15C-F8EA-0845-B61F-F3E7988D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EC1556-7504-3C49-B9E8-58DA97DC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73" y="936785"/>
            <a:ext cx="5860327" cy="116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B4F3D7-4632-4C4D-83C3-38C48A8F0088}"/>
              </a:ext>
            </a:extLst>
          </p:cNvPr>
          <p:cNvSpPr txBox="1"/>
          <p:nvPr/>
        </p:nvSpPr>
        <p:spPr>
          <a:xfrm>
            <a:off x="6820348" y="194463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South EW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4E578E-054F-AC45-AC64-5A2D9B7D9D67}"/>
              </a:ext>
            </a:extLst>
          </p:cNvPr>
          <p:cNvSpPr/>
          <p:nvPr/>
        </p:nvSpPr>
        <p:spPr>
          <a:xfrm>
            <a:off x="7055866" y="971550"/>
            <a:ext cx="324091" cy="973083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BF542-33F5-A348-A62D-566C935041BB}"/>
              </a:ext>
            </a:extLst>
          </p:cNvPr>
          <p:cNvSpPr txBox="1"/>
          <p:nvPr/>
        </p:nvSpPr>
        <p:spPr>
          <a:xfrm>
            <a:off x="6096000" y="4015463"/>
            <a:ext cx="5547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docs.google.com</a:t>
            </a:r>
            <a:r>
              <a:rPr lang="en-US" sz="1100" dirty="0"/>
              <a:t>/document/d/1sGXjI7-JWnSVJLXJAE7nzSKvy31i-NvTcDXqpdRdnAU/</a:t>
            </a:r>
            <a:r>
              <a:rPr lang="en-US" sz="1100" dirty="0" err="1"/>
              <a:t>edit#heading</a:t>
            </a:r>
            <a:r>
              <a:rPr lang="en-US" sz="1100" dirty="0"/>
              <a:t>=h.los5dnin6uf8 	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2C820-CAE4-A345-88B4-51B2E2A28B35}"/>
              </a:ext>
            </a:extLst>
          </p:cNvPr>
          <p:cNvSpPr txBox="1"/>
          <p:nvPr/>
        </p:nvSpPr>
        <p:spPr>
          <a:xfrm>
            <a:off x="6136747" y="2337670"/>
            <a:ext cx="5860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432FF"/>
                </a:solidFill>
                <a:hlinkClick r:id="rId3"/>
              </a:rPr>
              <a:t>https://docs.google.com/document/d/1tf7F4kbKHJQK5yRC-_uux4KUMWylDd_OhAgPFdqNXks/edit#</a:t>
            </a:r>
            <a:endParaRPr lang="en-US" sz="1100" dirty="0">
              <a:solidFill>
                <a:srgbClr val="0432FF"/>
              </a:solidFill>
            </a:endParaRPr>
          </a:p>
          <a:p>
            <a:endParaRPr lang="en-US" sz="1100" dirty="0">
              <a:solidFill>
                <a:srgbClr val="0432FF"/>
              </a:solidFill>
            </a:endParaRPr>
          </a:p>
          <a:p>
            <a:r>
              <a:rPr lang="en-US" sz="1100" dirty="0">
                <a:solidFill>
                  <a:srgbClr val="0432FF"/>
                </a:solidFill>
              </a:rPr>
              <a:t>LBNL report: 2/3/2022</a:t>
            </a:r>
          </a:p>
          <a:p>
            <a:r>
              <a:rPr lang="en-US" sz="1100" dirty="0">
                <a:solidFill>
                  <a:srgbClr val="0432FF"/>
                </a:solidFill>
              </a:rPr>
              <a:t>https://</a:t>
            </a:r>
            <a:r>
              <a:rPr lang="en-US" sz="1100" dirty="0" err="1">
                <a:solidFill>
                  <a:srgbClr val="0432FF"/>
                </a:solidFill>
              </a:rPr>
              <a:t>docs.google.com</a:t>
            </a:r>
            <a:r>
              <a:rPr lang="en-US" sz="1100" dirty="0">
                <a:solidFill>
                  <a:srgbClr val="0432FF"/>
                </a:solidFill>
              </a:rPr>
              <a:t>/presentation/d/19bHrFrtd5A5bDs_U4JckvNtN_kBB315EH8V-WvBNsso/</a:t>
            </a:r>
            <a:r>
              <a:rPr lang="en-US" sz="1100" dirty="0" err="1">
                <a:solidFill>
                  <a:srgbClr val="0432FF"/>
                </a:solidFill>
              </a:rPr>
              <a:t>edit?pli</a:t>
            </a:r>
            <a:r>
              <a:rPr lang="en-US" sz="1100" dirty="0">
                <a:solidFill>
                  <a:srgbClr val="0432FF"/>
                </a:solidFill>
              </a:rPr>
              <a:t>=1#slide=id.p1</a:t>
            </a:r>
          </a:p>
        </p:txBody>
      </p:sp>
    </p:spTree>
    <p:extLst>
      <p:ext uri="{BB962C8B-B14F-4D97-AF65-F5344CB8AC3E}">
        <p14:creationId xmlns:p14="http://schemas.microsoft.com/office/powerpoint/2010/main" val="11221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3B7B-814D-724E-9D02-E1C70A56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1662"/>
          </a:xfrm>
        </p:spPr>
        <p:txBody>
          <a:bodyPr/>
          <a:lstStyle/>
          <a:p>
            <a:r>
              <a:rPr lang="en-US" dirty="0"/>
              <a:t>Remaining Key Tasks and Schedules </a:t>
            </a:r>
          </a:p>
        </p:txBody>
      </p:sp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CDA33865-E18D-C441-BDD2-A146537E7BB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b="24537"/>
          <a:stretch/>
        </p:blipFill>
        <p:spPr>
          <a:xfrm>
            <a:off x="444333" y="871662"/>
            <a:ext cx="9584884" cy="52178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B219-A590-1C4F-A742-592112F77816}"/>
              </a:ext>
            </a:extLst>
          </p:cNvPr>
          <p:cNvSpPr txBox="1"/>
          <p:nvPr/>
        </p:nvSpPr>
        <p:spPr>
          <a:xfrm>
            <a:off x="8754894" y="994773"/>
            <a:ext cx="323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1/6/2022</a:t>
            </a:r>
          </a:p>
          <a:p>
            <a:r>
              <a:rPr lang="en-US" dirty="0" err="1"/>
              <a:t>sPHENIX</a:t>
            </a:r>
            <a:r>
              <a:rPr lang="en-US" dirty="0"/>
              <a:t> collaboration meeting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5502C-C922-6141-9CD5-ECFCFC652D77}"/>
              </a:ext>
            </a:extLst>
          </p:cNvPr>
          <p:cNvSpPr txBox="1"/>
          <p:nvPr/>
        </p:nvSpPr>
        <p:spPr>
          <a:xfrm>
            <a:off x="5291847" y="4786009"/>
            <a:ext cx="3463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Plan to set up a BIG clean tent in the </a:t>
            </a:r>
            <a:r>
              <a:rPr lang="en-US" sz="1600" dirty="0" err="1">
                <a:solidFill>
                  <a:srgbClr val="FF0000"/>
                </a:solidFill>
              </a:rPr>
              <a:t>sPHENIX</a:t>
            </a:r>
            <a:r>
              <a:rPr lang="en-US" sz="1600" dirty="0">
                <a:solidFill>
                  <a:srgbClr val="FF0000"/>
                </a:solidFill>
              </a:rPr>
              <a:t> assembly area in May:</a:t>
            </a:r>
          </a:p>
          <a:p>
            <a:pPr marL="342900" indent="-342900">
              <a:buAutoNum type="arabicParenR"/>
            </a:pPr>
            <a:r>
              <a:rPr lang="en-US" sz="1600" dirty="0"/>
              <a:t>for the full insertion mockup</a:t>
            </a:r>
          </a:p>
          <a:p>
            <a:pPr marL="342900" indent="-342900">
              <a:buAutoNum type="arabicParenR"/>
            </a:pPr>
            <a:r>
              <a:rPr lang="en-US" sz="1600" dirty="0"/>
              <a:t>Full half-detector commissioning 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157C-85FD-DF4E-8FCD-727C73E6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5EE40F-8FB0-5644-A3B8-99F3E7E7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36F3EF-30B7-CD47-B8CB-5DB115EF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F23C7-6740-324C-A005-8E670C818ADF}"/>
              </a:ext>
            </a:extLst>
          </p:cNvPr>
          <p:cNvSpPr txBox="1"/>
          <p:nvPr/>
        </p:nvSpPr>
        <p:spPr>
          <a:xfrm>
            <a:off x="3216139" y="6120436"/>
            <a:ext cx="552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Today;  some delay in half-detector assembly expected …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75E7-4D3D-CE4F-8930-5B1E66E90C00}"/>
              </a:ext>
            </a:extLst>
          </p:cNvPr>
          <p:cNvCxnSpPr/>
          <p:nvPr/>
        </p:nvCxnSpPr>
        <p:spPr>
          <a:xfrm>
            <a:off x="3298785" y="1641104"/>
            <a:ext cx="0" cy="4581829"/>
          </a:xfrm>
          <a:prstGeom prst="line">
            <a:avLst/>
          </a:prstGeom>
          <a:ln w="4127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446C-0581-F84D-82FC-FB3FE2D8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BNL Commissioning Travel Plan Approved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25AD-9F30-1C40-A69F-4150C720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882"/>
            <a:ext cx="10515600" cy="36134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Jan-Feb:</a:t>
            </a:r>
          </a:p>
          <a:p>
            <a:pPr lvl="1"/>
            <a:r>
              <a:rPr lang="en-US" dirty="0"/>
              <a:t>Setup clean tent, power and cooling system </a:t>
            </a:r>
          </a:p>
          <a:p>
            <a:pPr lvl="1"/>
            <a:r>
              <a:rPr lang="en-US" dirty="0"/>
              <a:t>Setup MOSAIC test bench</a:t>
            </a:r>
          </a:p>
          <a:p>
            <a:pPr lvl="1"/>
            <a:r>
              <a:rPr lang="en-US" dirty="0"/>
              <a:t>Setup 6 FELIX servers </a:t>
            </a:r>
          </a:p>
          <a:p>
            <a:r>
              <a:rPr lang="en-US" dirty="0"/>
              <a:t>Mar-Apr:</a:t>
            </a:r>
          </a:p>
          <a:p>
            <a:pPr lvl="1"/>
            <a:r>
              <a:rPr lang="en-US" dirty="0"/>
              <a:t>Half-detector stave QC</a:t>
            </a:r>
          </a:p>
          <a:p>
            <a:pPr lvl="1"/>
            <a:r>
              <a:rPr lang="en-US" dirty="0"/>
              <a:t>Possible rework of half-detector </a:t>
            </a:r>
          </a:p>
          <a:p>
            <a:r>
              <a:rPr lang="en-US" dirty="0"/>
              <a:t>May-Sep:</a:t>
            </a:r>
          </a:p>
          <a:p>
            <a:pPr lvl="1"/>
            <a:r>
              <a:rPr lang="en-US" dirty="0"/>
              <a:t>Full commissioning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BNL travel google docs:</a:t>
            </a:r>
          </a:p>
          <a:p>
            <a:pPr>
              <a:buFontTx/>
              <a:buChar char="-"/>
            </a:pPr>
            <a:r>
              <a:rPr lang="en-US" dirty="0"/>
              <a:t>Travel plan: </a:t>
            </a:r>
            <a:r>
              <a:rPr lang="en-US" sz="1900" u="sng" dirty="0">
                <a:solidFill>
                  <a:schemeClr val="hlink"/>
                </a:solidFill>
                <a:hlinkClick r:id="rId2"/>
              </a:rPr>
              <a:t>https://docs.google.com/spreadsheets/d/1rPCD_5E5Mi8oLz5d0K1_onjZi4BaeHwL1x390UaNgp8/edit?usp=sharing</a:t>
            </a:r>
            <a:r>
              <a:rPr lang="en-US" sz="1900" u="sng" dirty="0">
                <a:solidFill>
                  <a:schemeClr val="hlink"/>
                </a:solidFill>
              </a:rPr>
              <a:t> 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BNL travel approval paperwork:</a:t>
            </a:r>
          </a:p>
          <a:p>
            <a:pPr marL="0" indent="0">
              <a:buNone/>
            </a:pPr>
            <a:r>
              <a:rPr lang="en-US" sz="2000" dirty="0"/>
              <a:t>https://</a:t>
            </a:r>
            <a:r>
              <a:rPr lang="en-US" sz="2000" dirty="0" err="1"/>
              <a:t>docs.google.com</a:t>
            </a:r>
            <a:r>
              <a:rPr lang="en-US" sz="2000" dirty="0"/>
              <a:t>/document/d/1seXXCxdGgXm_XD-v2Z6m9TLz6j6dXUMbyUZv1gCNluY/</a:t>
            </a:r>
            <a:r>
              <a:rPr lang="en-US" sz="2000" dirty="0" err="1"/>
              <a:t>edit?usp</a:t>
            </a:r>
            <a:r>
              <a:rPr lang="en-US" sz="2000" dirty="0"/>
              <a:t>=sharing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9459A-0090-9E42-A071-42AE8296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D007-12D8-EF44-BAEF-98F585BB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6375-C087-2645-824A-5963B110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78C7-42BC-7C4D-BEEE-C60A98B5F2CD}"/>
              </a:ext>
            </a:extLst>
          </p:cNvPr>
          <p:cNvSpPr txBox="1"/>
          <p:nvPr/>
        </p:nvSpPr>
        <p:spPr>
          <a:xfrm>
            <a:off x="838200" y="1412071"/>
            <a:ext cx="1042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“The ROOP request for your MVTX Team has been approved for onsite access beginning February 14, 2022. </a:t>
            </a:r>
            <a:endParaRPr lang="en-US" dirty="0"/>
          </a:p>
          <a:p>
            <a:r>
              <a:rPr lang="en-US" b="1" dirty="0"/>
              <a:t>Each must contact the Clinic at </a:t>
            </a:r>
            <a:r>
              <a:rPr lang="en-US" b="1" u="sng" dirty="0">
                <a:hlinkClick r:id="rId3" tooltip="mailto:OMC@bnl.gov"/>
              </a:rPr>
              <a:t>OMC@bnl.gov</a:t>
            </a:r>
            <a:r>
              <a:rPr lang="en-US" b="1" dirty="0"/>
              <a:t> to set up an appointment to validate their vaccines.  </a:t>
            </a:r>
            <a:endParaRPr lang="en-US" dirty="0"/>
          </a:p>
          <a:p>
            <a:r>
              <a:rPr lang="en-US" b="1" dirty="0"/>
              <a:t>This can be virtually.  </a:t>
            </a:r>
            <a:r>
              <a:rPr lang="en-US" b="1" u="sng" dirty="0"/>
              <a:t>Further details regarding training will follow</a:t>
            </a:r>
            <a:r>
              <a:rPr lang="en-US" b="1" dirty="0"/>
              <a:t>.”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5ED77-8E99-E743-915A-F98D7EE603E9}"/>
              </a:ext>
            </a:extLst>
          </p:cNvPr>
          <p:cNvSpPr txBox="1"/>
          <p:nvPr/>
        </p:nvSpPr>
        <p:spPr>
          <a:xfrm>
            <a:off x="8610600" y="3295847"/>
            <a:ext cx="2957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- 11 people approved!</a:t>
            </a:r>
          </a:p>
          <a:p>
            <a:endParaRPr lang="en-US" dirty="0"/>
          </a:p>
          <a:p>
            <a:r>
              <a:rPr lang="en-US" b="1" i="1" dirty="0"/>
              <a:t>additional request for 12:</a:t>
            </a:r>
          </a:p>
          <a:p>
            <a:r>
              <a:rPr lang="en-US" dirty="0"/>
              <a:t>Jim, Joe, Ho-San, Grazyna </a:t>
            </a:r>
          </a:p>
          <a:p>
            <a:r>
              <a:rPr lang="en-US" dirty="0" err="1"/>
              <a:t>Nacer</a:t>
            </a:r>
            <a:r>
              <a:rPr lang="en-US" dirty="0"/>
              <a:t>, Jason, Hugo, Walt, </a:t>
            </a:r>
          </a:p>
          <a:p>
            <a:r>
              <a:rPr lang="en-US" dirty="0"/>
              <a:t>Eric, Danielle, Nicolas, Hubert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Anyone else?  </a:t>
            </a:r>
          </a:p>
        </p:txBody>
      </p:sp>
    </p:spTree>
    <p:extLst>
      <p:ext uri="{BB962C8B-B14F-4D97-AF65-F5344CB8AC3E}">
        <p14:creationId xmlns:p14="http://schemas.microsoft.com/office/powerpoint/2010/main" val="298115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7531-B6AE-4144-8D06-01439E2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232273"/>
            <a:ext cx="5334001" cy="745706"/>
          </a:xfrm>
        </p:spPr>
        <p:txBody>
          <a:bodyPr>
            <a:normAutofit fontScale="90000"/>
          </a:bodyPr>
          <a:lstStyle/>
          <a:p>
            <a:r>
              <a:rPr lang="en-US" dirty="0"/>
              <a:t>Backup slides – from MIT Machine shop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3B2D40-706F-CB4E-B053-F538E562B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946" y="1169257"/>
            <a:ext cx="3950081" cy="52570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3B35A-8EFD-D74E-8BC8-1A35AF58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64826-06FD-6E47-A55B-8AD536D8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4A86E-0676-754B-A195-D0EE6927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16219-DD85-0A43-8351-CFC9E4EDC0C7}"/>
              </a:ext>
            </a:extLst>
          </p:cNvPr>
          <p:cNvSpPr txBox="1"/>
          <p:nvPr/>
        </p:nvSpPr>
        <p:spPr>
          <a:xfrm>
            <a:off x="1105010" y="2875084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North EW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BCAD4D-B41F-C148-BF68-C6B7DFC9E251}"/>
              </a:ext>
            </a:extLst>
          </p:cNvPr>
          <p:cNvGrpSpPr/>
          <p:nvPr/>
        </p:nvGrpSpPr>
        <p:grpSpPr>
          <a:xfrm>
            <a:off x="6875585" y="9064"/>
            <a:ext cx="5125307" cy="6833743"/>
            <a:chOff x="6875585" y="9064"/>
            <a:chExt cx="5125307" cy="68337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FA4CDD-8349-114E-8E86-908915F71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5585" y="9064"/>
              <a:ext cx="5125307" cy="68337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613BB5-F85C-CA4C-93E6-71D51499BB78}"/>
                </a:ext>
              </a:extLst>
            </p:cNvPr>
            <p:cNvSpPr txBox="1"/>
            <p:nvPr/>
          </p:nvSpPr>
          <p:spPr>
            <a:xfrm>
              <a:off x="6875585" y="3536167"/>
              <a:ext cx="16129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South 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67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E313-5304-D945-9DCE-57132300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Meeting with BNL – MVTX Cooling Plan, 2/7/2022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44C749-AB28-C748-8186-1753048E7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60" y="931374"/>
            <a:ext cx="8945780" cy="51746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CFC89-16B9-1943-9DA9-5997F1CB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CF1D6-149C-644A-9C46-83E5AC08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4A12-964B-E34A-9CC4-CE23DE27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DC69C-C66C-4848-95D6-5A082F0AF4B1}"/>
              </a:ext>
            </a:extLst>
          </p:cNvPr>
          <p:cNvSpPr txBox="1"/>
          <p:nvPr/>
        </p:nvSpPr>
        <p:spPr>
          <a:xfrm>
            <a:off x="9551377" y="1696916"/>
            <a:ext cx="2260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Finalize the layout </a:t>
            </a:r>
          </a:p>
          <a:p>
            <a:r>
              <a:rPr lang="en-US" dirty="0"/>
              <a:t>Design in ~2 weeks</a:t>
            </a:r>
          </a:p>
          <a:p>
            <a:endParaRPr lang="en-US" dirty="0"/>
          </a:p>
          <a:p>
            <a:r>
              <a:rPr lang="en-US" dirty="0"/>
              <a:t>- Detector air cooling  </a:t>
            </a:r>
          </a:p>
        </p:txBody>
      </p:sp>
    </p:spTree>
    <p:extLst>
      <p:ext uri="{BB962C8B-B14F-4D97-AF65-F5344CB8AC3E}">
        <p14:creationId xmlns:p14="http://schemas.microsoft.com/office/powerpoint/2010/main" val="13498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4BEE-08A7-3C4C-89E1-A1E877BB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</a:t>
            </a:r>
            <a:r>
              <a:rPr lang="en-US" dirty="0" err="1"/>
              <a:t>sPHENIX</a:t>
            </a:r>
            <a:r>
              <a:rPr lang="en-US" dirty="0"/>
              <a:t> schedule delay: </a:t>
            </a:r>
            <a:br>
              <a:rPr lang="en-US" dirty="0"/>
            </a:br>
            <a:r>
              <a:rPr lang="en-US" dirty="0"/>
              <a:t>1~ 2 months?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7FE8-E78E-D140-9EE6-C5F9C9B74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by John H. at commissioning meeting today 2/7/2022</a:t>
            </a:r>
          </a:p>
          <a:p>
            <a:r>
              <a:rPr lang="en-US" dirty="0">
                <a:hlinkClick r:id="rId2"/>
              </a:rPr>
              <a:t>https://indico.bnl.gov/event/14754/</a:t>
            </a:r>
            <a:endParaRPr lang="en-US" dirty="0"/>
          </a:p>
          <a:p>
            <a:endParaRPr lang="en-US" dirty="0"/>
          </a:p>
          <a:p>
            <a:r>
              <a:rPr lang="en-US" dirty="0"/>
              <a:t>Magnet mapping (by CERN crew) in late August, 2022</a:t>
            </a:r>
          </a:p>
          <a:p>
            <a:r>
              <a:rPr lang="en-US" dirty="0"/>
              <a:t>It takes 1~3 weeks to finish the mapping </a:t>
            </a:r>
          </a:p>
          <a:p>
            <a:pPr lvl="1"/>
            <a:r>
              <a:rPr lang="en-US" dirty="0"/>
              <a:t>6 </a:t>
            </a:r>
            <a:r>
              <a:rPr lang="en-US" dirty="0" err="1"/>
              <a:t>EMCal</a:t>
            </a:r>
            <a:r>
              <a:rPr lang="en-US" dirty="0"/>
              <a:t> modules removed/reinstalled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BD5B9-B707-F741-8FD1-429E6431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A0D4E-08E7-B54F-8738-2F9A5BEA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4BB44-22B4-B849-9E8A-C05386C0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3204-E27D-BE47-9BF7-E2FEB42030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3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20CB-EAAD-7744-A00D-0E3551B9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DA93-B49C-1B46-8885-1B65E848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detector has to be rolled into the IR</a:t>
            </a:r>
          </a:p>
          <a:p>
            <a:pPr lvl="1"/>
            <a:r>
              <a:rPr lang="en-US" dirty="0"/>
              <a:t>We have no provision to provide power and </a:t>
            </a:r>
            <a:r>
              <a:rPr lang="en-US" dirty="0" err="1"/>
              <a:t>cryo</a:t>
            </a:r>
            <a:r>
              <a:rPr lang="en-US" dirty="0"/>
              <a:t> to the solenoid anywhere except in the IR</a:t>
            </a:r>
          </a:p>
          <a:p>
            <a:r>
              <a:rPr lang="en-US" dirty="0"/>
              <a:t>The detector has to have the Inner and Outer HCAL and end doors installed</a:t>
            </a:r>
          </a:p>
          <a:p>
            <a:r>
              <a:rPr lang="en-US" dirty="0"/>
              <a:t>The upper platform has to be on the detector (to support the valve box and other equipment)</a:t>
            </a:r>
          </a:p>
          <a:p>
            <a:r>
              <a:rPr lang="en-US" dirty="0"/>
              <a:t>The </a:t>
            </a:r>
            <a:r>
              <a:rPr lang="en-US" dirty="0" err="1"/>
              <a:t>cryo</a:t>
            </a:r>
            <a:r>
              <a:rPr lang="en-US" dirty="0"/>
              <a:t> and power supply connections need to be made, the cryostat pumped down, and the coil cooled to 4K</a:t>
            </a:r>
          </a:p>
          <a:p>
            <a:r>
              <a:rPr lang="en-US" dirty="0"/>
              <a:t>We need the access platform on top to do all that</a:t>
            </a:r>
          </a:p>
          <a:p>
            <a:r>
              <a:rPr lang="en-US" dirty="0">
                <a:solidFill>
                  <a:srgbClr val="FF0000"/>
                </a:solidFill>
              </a:rPr>
              <a:t>The target date is “as soon after roll-in as possible”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Present expectation is August 2022, but in a state of flux (as it were)</a:t>
            </a:r>
          </a:p>
          <a:p>
            <a:r>
              <a:rPr lang="en-US" dirty="0"/>
              <a:t>The CERN group is also mapping the </a:t>
            </a:r>
            <a:r>
              <a:rPr lang="en-US" dirty="0">
                <a:hlinkClick r:id="rId2"/>
              </a:rPr>
              <a:t>MPD solenoid at NICA in Dubna</a:t>
            </a:r>
            <a:r>
              <a:rPr lang="en-US" dirty="0"/>
              <a:t> but with a different apparatus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8F131-E489-9F4D-88BE-C1879E15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2022-02-07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C07D8-FE34-F944-A893-565D0A72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Commissioning Task Force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9FDF-BB9B-ED4D-9FDA-587B4A6C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051F4-C276-2C40-A031-10EDE4FBEEF3}"/>
              </a:ext>
            </a:extLst>
          </p:cNvPr>
          <p:cNvSpPr txBox="1"/>
          <p:nvPr/>
        </p:nvSpPr>
        <p:spPr>
          <a:xfrm>
            <a:off x="7963382" y="486137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John H.</a:t>
            </a:r>
          </a:p>
        </p:txBody>
      </p:sp>
    </p:spTree>
    <p:extLst>
      <p:ext uri="{BB962C8B-B14F-4D97-AF65-F5344CB8AC3E}">
        <p14:creationId xmlns:p14="http://schemas.microsoft.com/office/powerpoint/2010/main" val="326542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2C784C-2C46-4D71-8D49-B6EA3F11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65126"/>
            <a:ext cx="9412942" cy="737534"/>
          </a:xfrm>
        </p:spPr>
        <p:txBody>
          <a:bodyPr/>
          <a:lstStyle/>
          <a:p>
            <a:r>
              <a:rPr lang="en-US" dirty="0"/>
              <a:t>Russ Feder schedule as of 2022-02-04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F6393-8AE3-A64C-A978-E2F268A53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81" y="1350847"/>
            <a:ext cx="9020777" cy="4781012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EC124-A967-0C46-8EF0-F38D9E3E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2022-02-07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BB17B-1043-6E4F-BE48-6C8CCC1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sPHENIX Commissioning Task Force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B481-68AD-1C4C-8089-BE7941B5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31589C-E703-044C-B732-0A5D3C1F72A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A021B8-20E4-384F-BFD8-76CEF530DAF0}"/>
              </a:ext>
            </a:extLst>
          </p:cNvPr>
          <p:cNvSpPr/>
          <p:nvPr/>
        </p:nvSpPr>
        <p:spPr>
          <a:xfrm>
            <a:off x="838200" y="5069711"/>
            <a:ext cx="10342944" cy="8912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80A5F-8860-434A-B8F4-98E5D7392BC1}"/>
              </a:ext>
            </a:extLst>
          </p:cNvPr>
          <p:cNvSpPr txBox="1"/>
          <p:nvPr/>
        </p:nvSpPr>
        <p:spPr>
          <a:xfrm>
            <a:off x="9933731" y="180460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John H.</a:t>
            </a:r>
          </a:p>
        </p:txBody>
      </p:sp>
    </p:spTree>
    <p:extLst>
      <p:ext uri="{BB962C8B-B14F-4D97-AF65-F5344CB8AC3E}">
        <p14:creationId xmlns:p14="http://schemas.microsoft.com/office/powerpoint/2010/main" val="318596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1124</Words>
  <Application>Microsoft Macintosh PowerPoint</Application>
  <PresentationFormat>Widescreen</PresentationFormat>
  <Paragraphs>160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MVTX Status and Plan</vt:lpstr>
      <vt:lpstr>Work in Progress and Concerns</vt:lpstr>
      <vt:lpstr>Remaining Key Tasks and Schedules </vt:lpstr>
      <vt:lpstr>BNL Commissioning Travel Plan Approved</vt:lpstr>
      <vt:lpstr>Backup slides – from MIT Machine shop </vt:lpstr>
      <vt:lpstr>Meeting with BNL – MVTX Cooling Plan, 2/7/2022</vt:lpstr>
      <vt:lpstr>Potential sPHENIX schedule delay:  1~ 2 months?  </vt:lpstr>
      <vt:lpstr>When does this happen?</vt:lpstr>
      <vt:lpstr>Russ Feder schedule as of 2022-02-04</vt:lpstr>
      <vt:lpstr>Mapping details</vt:lpstr>
      <vt:lpstr>Gap between sensors = 150um +/- 5um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</dc:title>
  <dc:creator>Ming Liu</dc:creator>
  <cp:lastModifiedBy>Ming Liu</cp:lastModifiedBy>
  <cp:revision>41</cp:revision>
  <dcterms:created xsi:type="dcterms:W3CDTF">2022-01-24T05:05:00Z</dcterms:created>
  <dcterms:modified xsi:type="dcterms:W3CDTF">2022-02-08T05:42:30Z</dcterms:modified>
</cp:coreProperties>
</file>