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Helvetica Neue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11" Type="http://schemas.openxmlformats.org/officeDocument/2006/relationships/slide" Target="slides/slide7.xml"/><Relationship Id="rId22" Type="http://schemas.openxmlformats.org/officeDocument/2006/relationships/font" Target="fonts/HelveticaNeue-boldItalic.fntdata"/><Relationship Id="rId10" Type="http://schemas.openxmlformats.org/officeDocument/2006/relationships/slide" Target="slides/slide6.xml"/><Relationship Id="rId21" Type="http://schemas.openxmlformats.org/officeDocument/2006/relationships/font" Target="fonts/HelveticaNeue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HelveticaNeue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1" name="Google Shape;30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8" name="Google Shape;31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:notes"/>
          <p:cNvSpPr/>
          <p:nvPr>
            <p:ph idx="2" type="sldImg"/>
          </p:nvPr>
        </p:nvSpPr>
        <p:spPr>
          <a:xfrm>
            <a:off x="398463" y="696913"/>
            <a:ext cx="6188075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7" name="Google Shape;33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4:notes"/>
          <p:cNvSpPr/>
          <p:nvPr>
            <p:ph idx="2" type="sldImg"/>
          </p:nvPr>
        </p:nvSpPr>
        <p:spPr>
          <a:xfrm>
            <a:off x="398463" y="696913"/>
            <a:ext cx="6188075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0" name="Google Shape;35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/>
          <p:nvPr>
            <p:ph idx="2" type="sldImg"/>
          </p:nvPr>
        </p:nvSpPr>
        <p:spPr>
          <a:xfrm>
            <a:off x="398463" y="696913"/>
            <a:ext cx="6188075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/>
          <p:nvPr>
            <p:ph idx="2" type="sldImg"/>
          </p:nvPr>
        </p:nvSpPr>
        <p:spPr>
          <a:xfrm>
            <a:off x="398463" y="696913"/>
            <a:ext cx="6188075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2" name="Google Shape;20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/>
          <p:nvPr>
            <p:ph idx="2" type="sldImg"/>
          </p:nvPr>
        </p:nvSpPr>
        <p:spPr>
          <a:xfrm>
            <a:off x="398463" y="696913"/>
            <a:ext cx="6188075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4" name="Google Shape;27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1" name="Google Shape;29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1" type="ftr"/>
          </p:nvPr>
        </p:nvSpPr>
        <p:spPr>
          <a:xfrm>
            <a:off x="4228041" y="6553201"/>
            <a:ext cx="38608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8.png"/><Relationship Id="rId7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ctrTitle"/>
          </p:nvPr>
        </p:nvSpPr>
        <p:spPr>
          <a:xfrm>
            <a:off x="1524000" y="1122363"/>
            <a:ext cx="9144000" cy="1827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MVTX &amp; INTT Readout Speed</a:t>
            </a:r>
            <a:endParaRPr/>
          </a:p>
        </p:txBody>
      </p:sp>
      <p:sp>
        <p:nvSpPr>
          <p:cNvPr id="97" name="Google Shape;97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11/09/2021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Fast-ML Bi-Weekly </a:t>
            </a:r>
            <a:endParaRPr/>
          </a:p>
        </p:txBody>
      </p:sp>
      <p:sp>
        <p:nvSpPr>
          <p:cNvPr id="98" name="Google Shape;98;p1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9" name="Google Shape;9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11/9/21</a:t>
            </a:r>
            <a:endParaRPr/>
          </a:p>
        </p:txBody>
      </p:sp>
      <p:sp>
        <p:nvSpPr>
          <p:cNvPr id="100" name="Google Shape;10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Fast-ML Bi-Weekly</a:t>
            </a:r>
            <a:endParaRPr/>
          </a:p>
        </p:txBody>
      </p:sp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11/9/21</a:t>
            </a:r>
            <a:endParaRPr/>
          </a:p>
        </p:txBody>
      </p:sp>
      <p:sp>
        <p:nvSpPr>
          <p:cNvPr id="304" name="Google Shape;304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Fast-ML Bi-Weekly</a:t>
            </a:r>
            <a:endParaRPr/>
          </a:p>
        </p:txBody>
      </p:sp>
      <p:sp>
        <p:nvSpPr>
          <p:cNvPr id="305" name="Google Shape;305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6" name="Google Shape;30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80" y="6470"/>
            <a:ext cx="12192000" cy="684505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4"/>
          <p:cNvSpPr txBox="1"/>
          <p:nvPr/>
        </p:nvSpPr>
        <p:spPr>
          <a:xfrm>
            <a:off x="10392625" y="223050"/>
            <a:ext cx="16659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FELIX v1.5/v2.0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gFEX like?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CMS trigger board (96 IOs)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gFEX’ w/ 2 FPGAs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“GCM”…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Newer FELIX version, more powerful FPGA chips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4"/>
          <p:cNvSpPr txBox="1"/>
          <p:nvPr/>
        </p:nvSpPr>
        <p:spPr>
          <a:xfrm>
            <a:off x="1232450" y="1777300"/>
            <a:ext cx="15042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 inputs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(MVTX:3xN)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(INTT: 4xN’)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4"/>
          <p:cNvSpPr txBox="1"/>
          <p:nvPr/>
        </p:nvSpPr>
        <p:spPr>
          <a:xfrm>
            <a:off x="2736578" y="4300331"/>
            <a:ext cx="652743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(N,N’)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4"/>
          <p:cNvSpPr txBox="1"/>
          <p:nvPr/>
        </p:nvSpPr>
        <p:spPr>
          <a:xfrm>
            <a:off x="2641551" y="2208175"/>
            <a:ext cx="93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(N, N’)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4"/>
          <p:cNvSpPr txBox="1"/>
          <p:nvPr/>
        </p:nvSpPr>
        <p:spPr>
          <a:xfrm>
            <a:off x="1338668" y="208002"/>
            <a:ext cx="1249200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600"/>
              <a:buFont typeface="Calibri"/>
              <a:buNone/>
            </a:pPr>
            <a:r>
              <a:rPr b="1" lang="en-US" sz="16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Two FELIX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600"/>
              <a:buFont typeface="Calibri"/>
              <a:buNone/>
            </a:pPr>
            <a:r>
              <a:rPr b="1" lang="en-US" sz="16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Boards, v2.0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4"/>
          <p:cNvSpPr txBox="1"/>
          <p:nvPr/>
        </p:nvSpPr>
        <p:spPr>
          <a:xfrm>
            <a:off x="0" y="5272307"/>
            <a:ext cx="135300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-MVTX/RU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-INTT/ROC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4"/>
          <p:cNvSpPr txBox="1"/>
          <p:nvPr/>
        </p:nvSpPr>
        <p:spPr>
          <a:xfrm>
            <a:off x="3086950" y="3964500"/>
            <a:ext cx="114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[8b/10b]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4"/>
          <p:cNvSpPr txBox="1"/>
          <p:nvPr/>
        </p:nvSpPr>
        <p:spPr>
          <a:xfrm>
            <a:off x="960070" y="5970224"/>
            <a:ext cx="2048959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MVTX: 8 (staves) x 3 (GBT) = 24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INTT:   TBD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4"/>
          <p:cNvSpPr txBox="1"/>
          <p:nvPr/>
        </p:nvSpPr>
        <p:spPr>
          <a:xfrm>
            <a:off x="468799" y="4672143"/>
            <a:ext cx="291458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Calibri"/>
              <a:buNone/>
            </a:pPr>
            <a:r>
              <a:rPr lang="en-US" sz="1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simple data re-arrangement on FELIX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Calibri"/>
              <a:buNone/>
            </a:pPr>
            <a:r>
              <a:rPr lang="en-US" sz="1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and send them to TRIG/FELIX with 8b/10b,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Calibri"/>
              <a:buNone/>
            </a:pPr>
            <a:r>
              <a:rPr lang="en-US" sz="1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reduced the fibers from 24 to N (MVTX)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5"/>
          <p:cNvSpPr txBox="1"/>
          <p:nvPr>
            <p:ph type="title"/>
          </p:nvPr>
        </p:nvSpPr>
        <p:spPr>
          <a:xfrm>
            <a:off x="838200" y="18256"/>
            <a:ext cx="10515600" cy="813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Data Throughput Estimation: MVTX and INTT</a:t>
            </a:r>
            <a:endParaRPr/>
          </a:p>
        </p:txBody>
      </p:sp>
      <p:pic>
        <p:nvPicPr>
          <p:cNvPr id="321" name="Google Shape;321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0216" y="1175532"/>
            <a:ext cx="5801784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11/9/21</a:t>
            </a:r>
            <a:endParaRPr/>
          </a:p>
        </p:txBody>
      </p:sp>
      <p:sp>
        <p:nvSpPr>
          <p:cNvPr id="323" name="Google Shape;32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Fast-ML Bi-Weekly</a:t>
            </a:r>
            <a:endParaRPr/>
          </a:p>
        </p:txBody>
      </p:sp>
      <p:sp>
        <p:nvSpPr>
          <p:cNvPr id="324" name="Google Shape;32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5" name="Google Shape;325;p25"/>
          <p:cNvSpPr txBox="1"/>
          <p:nvPr/>
        </p:nvSpPr>
        <p:spPr>
          <a:xfrm>
            <a:off x="538182" y="942404"/>
            <a:ext cx="5713800" cy="4031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FELIX(v2.0) raw data throughput from 8 MVTX staves: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MVTX FELIX connected to 8 RUs (Staves) via 3 (GBTx) optical-links per RU: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(staves) x 3 (GBT links) x 80bits(GBT payload) x 40 MHz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= 8 x 3 x 3.2 Gbps ~ 75Gbps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alibri"/>
              <a:buNone/>
            </a:pP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(4.8Gbps optical link speed)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MVTX data: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(FLX) x [8 x 3 x 3.2 Gbps] = 6 x 75Gbps ~ 450 Gbps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alibri"/>
              <a:buNone/>
            </a:pP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Total INTT data:?? ~Small fraction of MVTX (&lt;30%?)</a:t>
            </a: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Could fit within 2 FELIX cards: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9.6Gbps x 0.8 per fiber x 48 fiber per FLX ~ 368 Gbps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0.5x(MVTX + INTT) = 220Gbps + XXX_INTT &lt; 350Gbps 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5"/>
          <p:cNvSpPr txBox="1"/>
          <p:nvPr/>
        </p:nvSpPr>
        <p:spPr>
          <a:xfrm>
            <a:off x="399948" y="5260334"/>
            <a:ext cx="5990268" cy="98484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FELIX v1.5 and Two FLX v2.0 @LANL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 IO ports: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MVTX:  6 FELIX v2.0 (47 ports, one used for GTM communication, only 24 used)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INTT: 8 FELIX v2.0 (47 ports, # used?)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Backup slides</a:t>
            </a:r>
            <a:endParaRPr/>
          </a:p>
        </p:txBody>
      </p:sp>
      <p:sp>
        <p:nvSpPr>
          <p:cNvPr id="332" name="Google Shape;33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11/9/21</a:t>
            </a:r>
            <a:endParaRPr/>
          </a:p>
        </p:txBody>
      </p:sp>
      <p:sp>
        <p:nvSpPr>
          <p:cNvPr id="333" name="Google Shape;33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Fast-ML Bi-Weekly</a:t>
            </a:r>
            <a:endParaRPr/>
          </a:p>
        </p:txBody>
      </p:sp>
      <p:sp>
        <p:nvSpPr>
          <p:cNvPr id="334" name="Google Shape;33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042" y="787276"/>
            <a:ext cx="2995959" cy="278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7"/>
          <p:cNvSpPr txBox="1"/>
          <p:nvPr>
            <p:ph type="title"/>
          </p:nvPr>
        </p:nvSpPr>
        <p:spPr>
          <a:xfrm>
            <a:off x="0" y="1"/>
            <a:ext cx="12192000" cy="715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n-US" sz="4800">
                <a:solidFill>
                  <a:srgbClr val="000000"/>
                </a:solidFill>
              </a:rPr>
              <a:t>  </a:t>
            </a:r>
            <a:r>
              <a:rPr lang="en-US" sz="3733">
                <a:solidFill>
                  <a:srgbClr val="0099FF"/>
                </a:solidFill>
              </a:rPr>
              <a:t>3.01: INTT Two Barrels Specification</a:t>
            </a:r>
            <a:endParaRPr/>
          </a:p>
        </p:txBody>
      </p:sp>
      <p:pic>
        <p:nvPicPr>
          <p:cNvPr id="341" name="Google Shape;34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0973" y="1010271"/>
            <a:ext cx="6391124" cy="254420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7"/>
          <p:cNvSpPr/>
          <p:nvPr/>
        </p:nvSpPr>
        <p:spPr>
          <a:xfrm>
            <a:off x="7127307" y="956732"/>
            <a:ext cx="2165914" cy="502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67">
                <a:solidFill>
                  <a:srgbClr val="0099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Two Barrels</a:t>
            </a:r>
            <a:endParaRPr/>
          </a:p>
        </p:txBody>
      </p:sp>
      <p:pic>
        <p:nvPicPr>
          <p:cNvPr id="343" name="Google Shape;343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600" y="3534858"/>
            <a:ext cx="12090400" cy="327692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7"/>
          <p:cNvSpPr/>
          <p:nvPr/>
        </p:nvSpPr>
        <p:spPr>
          <a:xfrm>
            <a:off x="4054247" y="6319285"/>
            <a:ext cx="711200" cy="505596"/>
          </a:xfrm>
          <a:prstGeom prst="ellipse">
            <a:avLst/>
          </a:prstGeom>
          <a:noFill/>
          <a:ln cap="flat" cmpd="sng" w="12700">
            <a:solidFill>
              <a:srgbClr val="009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11/9/21</a:t>
            </a:r>
            <a:endParaRPr/>
          </a:p>
        </p:txBody>
      </p:sp>
      <p:sp>
        <p:nvSpPr>
          <p:cNvPr id="346" name="Google Shape;34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Fast-ML Bi-Weekly</a:t>
            </a:r>
            <a:endParaRPr/>
          </a:p>
        </p:txBody>
      </p:sp>
      <p:sp>
        <p:nvSpPr>
          <p:cNvPr id="347" name="Google Shape;34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8"/>
          <p:cNvSpPr txBox="1"/>
          <p:nvPr>
            <p:ph type="title"/>
          </p:nvPr>
        </p:nvSpPr>
        <p:spPr>
          <a:xfrm>
            <a:off x="0" y="1"/>
            <a:ext cx="12192000" cy="728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ct val="100000"/>
              <a:buFont typeface="Calibri"/>
              <a:buNone/>
            </a:pPr>
            <a:r>
              <a:rPr lang="en-US" sz="4800">
                <a:solidFill>
                  <a:srgbClr val="0099FF"/>
                </a:solidFill>
              </a:rPr>
              <a:t> Silicon Strip Sensors (Hamamatsu)</a:t>
            </a:r>
            <a:endParaRPr/>
          </a:p>
        </p:txBody>
      </p:sp>
      <p:sp>
        <p:nvSpPr>
          <p:cNvPr id="353" name="Google Shape;353;p28"/>
          <p:cNvSpPr/>
          <p:nvPr/>
        </p:nvSpPr>
        <p:spPr>
          <a:xfrm>
            <a:off x="9043925" y="732697"/>
            <a:ext cx="2835147" cy="256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0099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b="1" lang="en-US" sz="1067">
                <a:solidFill>
                  <a:srgbClr val="0099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Tracking System: MVTX+INTT+TPC </a:t>
            </a:r>
            <a:endParaRPr/>
          </a:p>
        </p:txBody>
      </p:sp>
      <p:sp>
        <p:nvSpPr>
          <p:cNvPr id="354" name="Google Shape;354;p28"/>
          <p:cNvSpPr txBox="1"/>
          <p:nvPr>
            <p:ph idx="12" type="sldNum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070" y="2581501"/>
            <a:ext cx="6274137" cy="3957164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8"/>
          <p:cNvSpPr txBox="1"/>
          <p:nvPr/>
        </p:nvSpPr>
        <p:spPr>
          <a:xfrm>
            <a:off x="938570" y="5856004"/>
            <a:ext cx="10491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Type-A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8"/>
          <p:cNvSpPr txBox="1"/>
          <p:nvPr/>
        </p:nvSpPr>
        <p:spPr>
          <a:xfrm>
            <a:off x="4354870" y="5792504"/>
            <a:ext cx="10379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Type-B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" name="Google Shape;358;p28"/>
          <p:cNvGrpSpPr/>
          <p:nvPr/>
        </p:nvGrpSpPr>
        <p:grpSpPr>
          <a:xfrm>
            <a:off x="7269263" y="2617473"/>
            <a:ext cx="3629211" cy="2016000"/>
            <a:chOff x="1227599" y="1799999"/>
            <a:chExt cx="2721908" cy="1512000"/>
          </a:xfrm>
        </p:grpSpPr>
        <p:sp>
          <p:nvSpPr>
            <p:cNvPr id="359" name="Google Shape;359;p28"/>
            <p:cNvSpPr/>
            <p:nvPr/>
          </p:nvSpPr>
          <p:spPr>
            <a:xfrm>
              <a:off x="1227907" y="1799999"/>
              <a:ext cx="2721600" cy="151200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4472C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0" name="Google Shape;360;p28"/>
            <p:cNvCxnSpPr/>
            <p:nvPr/>
          </p:nvCxnSpPr>
          <p:spPr>
            <a:xfrm>
              <a:off x="1227599" y="1872000"/>
              <a:ext cx="2721600" cy="0"/>
            </a:xfrm>
            <a:prstGeom prst="straightConnector1">
              <a:avLst/>
            </a:prstGeom>
            <a:noFill/>
            <a:ln cap="flat" cmpd="sng" w="9525">
              <a:solidFill>
                <a:srgbClr val="4472C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1" name="Google Shape;361;p28"/>
            <p:cNvCxnSpPr/>
            <p:nvPr/>
          </p:nvCxnSpPr>
          <p:spPr>
            <a:xfrm>
              <a:off x="1227599" y="1944000"/>
              <a:ext cx="2721600" cy="0"/>
            </a:xfrm>
            <a:prstGeom prst="straightConnector1">
              <a:avLst/>
            </a:prstGeom>
            <a:noFill/>
            <a:ln cap="flat" cmpd="sng" w="9525">
              <a:solidFill>
                <a:srgbClr val="4472C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2" name="Google Shape;362;p28"/>
            <p:cNvCxnSpPr/>
            <p:nvPr/>
          </p:nvCxnSpPr>
          <p:spPr>
            <a:xfrm>
              <a:off x="1227599" y="2016000"/>
              <a:ext cx="2721600" cy="0"/>
            </a:xfrm>
            <a:prstGeom prst="straightConnector1">
              <a:avLst/>
            </a:prstGeom>
            <a:noFill/>
            <a:ln cap="flat" cmpd="sng" w="9525">
              <a:solidFill>
                <a:srgbClr val="4472C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3" name="Google Shape;363;p28"/>
            <p:cNvCxnSpPr/>
            <p:nvPr/>
          </p:nvCxnSpPr>
          <p:spPr>
            <a:xfrm>
              <a:off x="1227907" y="2088000"/>
              <a:ext cx="2721600" cy="0"/>
            </a:xfrm>
            <a:prstGeom prst="straightConnector1">
              <a:avLst/>
            </a:prstGeom>
            <a:noFill/>
            <a:ln cap="flat" cmpd="sng" w="9525">
              <a:solidFill>
                <a:srgbClr val="4472C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4" name="Google Shape;364;p28"/>
            <p:cNvCxnSpPr/>
            <p:nvPr/>
          </p:nvCxnSpPr>
          <p:spPr>
            <a:xfrm>
              <a:off x="1227599" y="2160000"/>
              <a:ext cx="2721600" cy="0"/>
            </a:xfrm>
            <a:prstGeom prst="straightConnector1">
              <a:avLst/>
            </a:prstGeom>
            <a:noFill/>
            <a:ln cap="flat" cmpd="sng" w="9525">
              <a:solidFill>
                <a:srgbClr val="4472C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5" name="Google Shape;365;p28"/>
            <p:cNvCxnSpPr/>
            <p:nvPr/>
          </p:nvCxnSpPr>
          <p:spPr>
            <a:xfrm>
              <a:off x="1227599" y="2232000"/>
              <a:ext cx="2721600" cy="0"/>
            </a:xfrm>
            <a:prstGeom prst="straightConnector1">
              <a:avLst/>
            </a:prstGeom>
            <a:noFill/>
            <a:ln cap="flat" cmpd="sng" w="9525">
              <a:solidFill>
                <a:srgbClr val="4472C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6" name="Google Shape;366;p28"/>
            <p:cNvCxnSpPr/>
            <p:nvPr/>
          </p:nvCxnSpPr>
          <p:spPr>
            <a:xfrm>
              <a:off x="1227907" y="2304000"/>
              <a:ext cx="2721600" cy="0"/>
            </a:xfrm>
            <a:prstGeom prst="straightConnector1">
              <a:avLst/>
            </a:prstGeom>
            <a:noFill/>
            <a:ln cap="flat" cmpd="sng" w="9525">
              <a:solidFill>
                <a:srgbClr val="4472C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7" name="Google Shape;367;p28"/>
            <p:cNvCxnSpPr/>
            <p:nvPr/>
          </p:nvCxnSpPr>
          <p:spPr>
            <a:xfrm>
              <a:off x="1227599" y="2376000"/>
              <a:ext cx="2721600" cy="0"/>
            </a:xfrm>
            <a:prstGeom prst="straightConnector1">
              <a:avLst/>
            </a:prstGeom>
            <a:noFill/>
            <a:ln cap="flat" cmpd="sng" w="9525">
              <a:solidFill>
                <a:srgbClr val="4472C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8" name="Google Shape;368;p28"/>
            <p:cNvCxnSpPr/>
            <p:nvPr/>
          </p:nvCxnSpPr>
          <p:spPr>
            <a:xfrm>
              <a:off x="1227599" y="2448000"/>
              <a:ext cx="2721600" cy="0"/>
            </a:xfrm>
            <a:prstGeom prst="straightConnector1">
              <a:avLst/>
            </a:prstGeom>
            <a:noFill/>
            <a:ln cap="flat" cmpd="sng" w="9525">
              <a:solidFill>
                <a:srgbClr val="4472C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9" name="Google Shape;369;p28"/>
            <p:cNvCxnSpPr/>
            <p:nvPr/>
          </p:nvCxnSpPr>
          <p:spPr>
            <a:xfrm>
              <a:off x="1227907" y="2520000"/>
              <a:ext cx="2721600" cy="0"/>
            </a:xfrm>
            <a:prstGeom prst="straightConnector1">
              <a:avLst/>
            </a:prstGeom>
            <a:noFill/>
            <a:ln cap="flat" cmpd="sng" w="9525">
              <a:solidFill>
                <a:srgbClr val="4472C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0" name="Google Shape;370;p28"/>
            <p:cNvCxnSpPr/>
            <p:nvPr/>
          </p:nvCxnSpPr>
          <p:spPr>
            <a:xfrm>
              <a:off x="1227599" y="2592000"/>
              <a:ext cx="2721600" cy="0"/>
            </a:xfrm>
            <a:prstGeom prst="straightConnector1">
              <a:avLst/>
            </a:prstGeom>
            <a:noFill/>
            <a:ln cap="flat" cmpd="sng" w="9525">
              <a:solidFill>
                <a:srgbClr val="4472C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1" name="Google Shape;371;p28"/>
            <p:cNvCxnSpPr/>
            <p:nvPr/>
          </p:nvCxnSpPr>
          <p:spPr>
            <a:xfrm>
              <a:off x="1227599" y="2664000"/>
              <a:ext cx="2721600" cy="0"/>
            </a:xfrm>
            <a:prstGeom prst="straightConnector1">
              <a:avLst/>
            </a:prstGeom>
            <a:noFill/>
            <a:ln cap="flat" cmpd="sng" w="9525">
              <a:solidFill>
                <a:srgbClr val="4472C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2" name="Google Shape;372;p28"/>
            <p:cNvCxnSpPr/>
            <p:nvPr/>
          </p:nvCxnSpPr>
          <p:spPr>
            <a:xfrm>
              <a:off x="1227600" y="2736000"/>
              <a:ext cx="2721600" cy="0"/>
            </a:xfrm>
            <a:prstGeom prst="straightConnector1">
              <a:avLst/>
            </a:prstGeom>
            <a:noFill/>
            <a:ln cap="flat" cmpd="sng" w="9525">
              <a:solidFill>
                <a:srgbClr val="4472C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3" name="Google Shape;373;p28"/>
            <p:cNvCxnSpPr/>
            <p:nvPr/>
          </p:nvCxnSpPr>
          <p:spPr>
            <a:xfrm>
              <a:off x="1227599" y="2808000"/>
              <a:ext cx="2721600" cy="0"/>
            </a:xfrm>
            <a:prstGeom prst="straightConnector1">
              <a:avLst/>
            </a:prstGeom>
            <a:noFill/>
            <a:ln cap="flat" cmpd="sng" w="9525">
              <a:solidFill>
                <a:srgbClr val="4472C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4" name="Google Shape;374;p28"/>
            <p:cNvCxnSpPr/>
            <p:nvPr/>
          </p:nvCxnSpPr>
          <p:spPr>
            <a:xfrm>
              <a:off x="1227599" y="2880000"/>
              <a:ext cx="2721600" cy="0"/>
            </a:xfrm>
            <a:prstGeom prst="straightConnector1">
              <a:avLst/>
            </a:prstGeom>
            <a:noFill/>
            <a:ln cap="flat" cmpd="sng" w="9525">
              <a:solidFill>
                <a:srgbClr val="4472C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5" name="Google Shape;375;p28"/>
            <p:cNvCxnSpPr/>
            <p:nvPr/>
          </p:nvCxnSpPr>
          <p:spPr>
            <a:xfrm>
              <a:off x="1227600" y="2952000"/>
              <a:ext cx="2721600" cy="0"/>
            </a:xfrm>
            <a:prstGeom prst="straightConnector1">
              <a:avLst/>
            </a:prstGeom>
            <a:noFill/>
            <a:ln cap="flat" cmpd="sng" w="9525">
              <a:solidFill>
                <a:srgbClr val="4472C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6" name="Google Shape;376;p28"/>
            <p:cNvCxnSpPr/>
            <p:nvPr/>
          </p:nvCxnSpPr>
          <p:spPr>
            <a:xfrm>
              <a:off x="1227599" y="3024000"/>
              <a:ext cx="2721600" cy="0"/>
            </a:xfrm>
            <a:prstGeom prst="straightConnector1">
              <a:avLst/>
            </a:prstGeom>
            <a:noFill/>
            <a:ln cap="flat" cmpd="sng" w="9525">
              <a:solidFill>
                <a:srgbClr val="4472C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7" name="Google Shape;377;p28"/>
            <p:cNvCxnSpPr/>
            <p:nvPr/>
          </p:nvCxnSpPr>
          <p:spPr>
            <a:xfrm>
              <a:off x="1227599" y="3096000"/>
              <a:ext cx="2721600" cy="0"/>
            </a:xfrm>
            <a:prstGeom prst="straightConnector1">
              <a:avLst/>
            </a:prstGeom>
            <a:noFill/>
            <a:ln cap="flat" cmpd="sng" w="9525">
              <a:solidFill>
                <a:srgbClr val="4472C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8" name="Google Shape;378;p28"/>
            <p:cNvCxnSpPr/>
            <p:nvPr/>
          </p:nvCxnSpPr>
          <p:spPr>
            <a:xfrm>
              <a:off x="1227600" y="3168000"/>
              <a:ext cx="2721600" cy="0"/>
            </a:xfrm>
            <a:prstGeom prst="straightConnector1">
              <a:avLst/>
            </a:prstGeom>
            <a:noFill/>
            <a:ln cap="flat" cmpd="sng" w="9525">
              <a:solidFill>
                <a:srgbClr val="4472C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9" name="Google Shape;379;p28"/>
            <p:cNvCxnSpPr/>
            <p:nvPr/>
          </p:nvCxnSpPr>
          <p:spPr>
            <a:xfrm>
              <a:off x="1227599" y="3240000"/>
              <a:ext cx="2721600" cy="0"/>
            </a:xfrm>
            <a:prstGeom prst="straightConnector1">
              <a:avLst/>
            </a:prstGeom>
            <a:noFill/>
            <a:ln cap="flat" cmpd="sng" w="9525">
              <a:solidFill>
                <a:srgbClr val="4472C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380" name="Google Shape;380;p28"/>
          <p:cNvCxnSpPr/>
          <p:nvPr/>
        </p:nvCxnSpPr>
        <p:spPr>
          <a:xfrm>
            <a:off x="7269263" y="4798361"/>
            <a:ext cx="3628800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381" name="Google Shape;381;p28"/>
          <p:cNvCxnSpPr/>
          <p:nvPr/>
        </p:nvCxnSpPr>
        <p:spPr>
          <a:xfrm>
            <a:off x="11073580" y="2617473"/>
            <a:ext cx="0" cy="20160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sp>
        <p:nvSpPr>
          <p:cNvPr id="382" name="Google Shape;382;p28"/>
          <p:cNvSpPr txBox="1"/>
          <p:nvPr/>
        </p:nvSpPr>
        <p:spPr>
          <a:xfrm>
            <a:off x="8103725" y="4752680"/>
            <a:ext cx="275748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A: 16 mm (B:20 mm)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8"/>
          <p:cNvSpPr txBox="1"/>
          <p:nvPr/>
        </p:nvSpPr>
        <p:spPr>
          <a:xfrm rot="5400000">
            <a:off x="10615795" y="3436449"/>
            <a:ext cx="13740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9.984mm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8"/>
          <p:cNvSpPr txBox="1"/>
          <p:nvPr/>
        </p:nvSpPr>
        <p:spPr>
          <a:xfrm>
            <a:off x="4634247" y="4641749"/>
            <a:ext cx="14205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Single cell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5" name="Google Shape;385;p28"/>
          <p:cNvCxnSpPr/>
          <p:nvPr/>
        </p:nvCxnSpPr>
        <p:spPr>
          <a:xfrm rot="10800000">
            <a:off x="7080121" y="4110428"/>
            <a:ext cx="0" cy="9600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86" name="Google Shape;386;p28"/>
          <p:cNvCxnSpPr/>
          <p:nvPr/>
        </p:nvCxnSpPr>
        <p:spPr>
          <a:xfrm>
            <a:off x="7083111" y="5051700"/>
            <a:ext cx="960000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87" name="Google Shape;387;p28"/>
          <p:cNvSpPr txBox="1"/>
          <p:nvPr/>
        </p:nvSpPr>
        <p:spPr>
          <a:xfrm rot="5400000">
            <a:off x="6287227" y="3132952"/>
            <a:ext cx="15822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φ</a:t>
            </a: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-direction</a:t>
            </a:r>
            <a:endParaRPr b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8"/>
          <p:cNvSpPr txBox="1"/>
          <p:nvPr/>
        </p:nvSpPr>
        <p:spPr>
          <a:xfrm>
            <a:off x="6491805" y="5110402"/>
            <a:ext cx="5748264" cy="1816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Single cell geometry (active region):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128 strips (better resolution in </a:t>
            </a:r>
            <a:r>
              <a:rPr lang="en-US" sz="1867">
                <a:solidFill>
                  <a:srgbClr val="FF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φ</a:t>
            </a:r>
            <a:r>
              <a:rPr lang="en-US" sz="1867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-direction)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Strip width = 78 </a:t>
            </a:r>
            <a:r>
              <a:rPr lang="en-US" sz="1867">
                <a:solidFill>
                  <a:srgbClr val="FF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lang="en-US" sz="1867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φ</a:t>
            </a:r>
            <a:r>
              <a:rPr lang="en-US" sz="1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-length = 78 </a:t>
            </a:r>
            <a:r>
              <a:rPr lang="en-US" sz="1867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lang="en-US" sz="1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 x 128 strips x 2 cells =19.97 mm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z-length = A: 16  mmx 8=128 mm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B: 20 mm x5=100 mm</a:t>
            </a:r>
            <a:endParaRPr sz="18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8"/>
          <p:cNvSpPr/>
          <p:nvPr/>
        </p:nvSpPr>
        <p:spPr>
          <a:xfrm flipH="1">
            <a:off x="5261774" y="5184952"/>
            <a:ext cx="582101" cy="209761"/>
          </a:xfrm>
          <a:prstGeom prst="parallelogram">
            <a:avLst>
              <a:gd fmla="val 33027" name="adj"/>
            </a:avLst>
          </a:prstGeom>
          <a:noFill/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0" name="Google Shape;390;p28"/>
          <p:cNvCxnSpPr>
            <a:stCxn id="389" idx="5"/>
          </p:cNvCxnSpPr>
          <p:nvPr/>
        </p:nvCxnSpPr>
        <p:spPr>
          <a:xfrm flipH="1" rot="10800000">
            <a:off x="5809236" y="4656232"/>
            <a:ext cx="767400" cy="633600"/>
          </a:xfrm>
          <a:prstGeom prst="straightConnector1">
            <a:avLst/>
          </a:prstGeom>
          <a:noFill/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91" name="Google Shape;391;p28"/>
          <p:cNvCxnSpPr/>
          <p:nvPr/>
        </p:nvCxnSpPr>
        <p:spPr>
          <a:xfrm>
            <a:off x="424659" y="2278485"/>
            <a:ext cx="5150965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392" name="Google Shape;392;p28"/>
          <p:cNvSpPr txBox="1"/>
          <p:nvPr/>
        </p:nvSpPr>
        <p:spPr>
          <a:xfrm>
            <a:off x="2593562" y="2077861"/>
            <a:ext cx="1205887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128mm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8"/>
          <p:cNvSpPr txBox="1"/>
          <p:nvPr/>
        </p:nvSpPr>
        <p:spPr>
          <a:xfrm>
            <a:off x="1912308" y="844996"/>
            <a:ext cx="24998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Type-A (8 x 2 cells)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8"/>
          <p:cNvSpPr txBox="1"/>
          <p:nvPr/>
        </p:nvSpPr>
        <p:spPr>
          <a:xfrm>
            <a:off x="7206662" y="804229"/>
            <a:ext cx="248863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Type-B (5 x 2 cells)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5" name="Google Shape;395;p28"/>
          <p:cNvGrpSpPr/>
          <p:nvPr/>
        </p:nvGrpSpPr>
        <p:grpSpPr>
          <a:xfrm>
            <a:off x="422143" y="1301144"/>
            <a:ext cx="3216764" cy="797616"/>
            <a:chOff x="3683421" y="1343918"/>
            <a:chExt cx="2700087" cy="598212"/>
          </a:xfrm>
        </p:grpSpPr>
        <p:grpSp>
          <p:nvGrpSpPr>
            <p:cNvPr id="396" name="Google Shape;396;p28"/>
            <p:cNvGrpSpPr/>
            <p:nvPr/>
          </p:nvGrpSpPr>
          <p:grpSpPr>
            <a:xfrm>
              <a:off x="3683421" y="1343918"/>
              <a:ext cx="2700087" cy="299106"/>
              <a:chOff x="683663" y="3600000"/>
              <a:chExt cx="9749388" cy="1080000"/>
            </a:xfrm>
          </p:grpSpPr>
          <p:grpSp>
            <p:nvGrpSpPr>
              <p:cNvPr id="397" name="Google Shape;397;p28"/>
              <p:cNvGrpSpPr/>
              <p:nvPr/>
            </p:nvGrpSpPr>
            <p:grpSpPr>
              <a:xfrm>
                <a:off x="683663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398" name="Google Shape;398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99" name="Google Shape;399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0" name="Google Shape;400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1" name="Google Shape;401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2" name="Google Shape;402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3" name="Google Shape;403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4" name="Google Shape;404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5" name="Google Shape;405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6" name="Google Shape;406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07" name="Google Shape;407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8" name="Google Shape;408;p28"/>
              <p:cNvGrpSpPr/>
              <p:nvPr/>
            </p:nvGrpSpPr>
            <p:grpSpPr>
              <a:xfrm>
                <a:off x="2635200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409" name="Google Shape;409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410" name="Google Shape;410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1" name="Google Shape;411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2" name="Google Shape;412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3" name="Google Shape;413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4" name="Google Shape;414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5" name="Google Shape;415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6" name="Google Shape;416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7" name="Google Shape;417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18" name="Google Shape;418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9" name="Google Shape;419;p28"/>
              <p:cNvGrpSpPr/>
              <p:nvPr/>
            </p:nvGrpSpPr>
            <p:grpSpPr>
              <a:xfrm>
                <a:off x="4586400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420" name="Google Shape;420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421" name="Google Shape;421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2" name="Google Shape;422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3" name="Google Shape;423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4" name="Google Shape;424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5" name="Google Shape;425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6" name="Google Shape;426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7" name="Google Shape;427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8" name="Google Shape;428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29" name="Google Shape;429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0" name="Google Shape;430;p28"/>
              <p:cNvGrpSpPr/>
              <p:nvPr/>
            </p:nvGrpSpPr>
            <p:grpSpPr>
              <a:xfrm>
                <a:off x="6537937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431" name="Google Shape;431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432" name="Google Shape;432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3" name="Google Shape;433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4" name="Google Shape;434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5" name="Google Shape;435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6" name="Google Shape;436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7" name="Google Shape;437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8" name="Google Shape;438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9" name="Google Shape;439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0" name="Google Shape;440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1" name="Google Shape;441;p28"/>
              <p:cNvGrpSpPr/>
              <p:nvPr/>
            </p:nvGrpSpPr>
            <p:grpSpPr>
              <a:xfrm>
                <a:off x="8488800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442" name="Google Shape;442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443" name="Google Shape;443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4" name="Google Shape;444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5" name="Google Shape;445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6" name="Google Shape;446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7" name="Google Shape;447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8" name="Google Shape;448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49" name="Google Shape;449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0" name="Google Shape;450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1" name="Google Shape;451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452" name="Google Shape;452;p28"/>
            <p:cNvGrpSpPr/>
            <p:nvPr/>
          </p:nvGrpSpPr>
          <p:grpSpPr>
            <a:xfrm>
              <a:off x="3683421" y="1643024"/>
              <a:ext cx="2700087" cy="299106"/>
              <a:chOff x="683663" y="3600000"/>
              <a:chExt cx="9749388" cy="1080000"/>
            </a:xfrm>
          </p:grpSpPr>
          <p:grpSp>
            <p:nvGrpSpPr>
              <p:cNvPr id="453" name="Google Shape;453;p28"/>
              <p:cNvGrpSpPr/>
              <p:nvPr/>
            </p:nvGrpSpPr>
            <p:grpSpPr>
              <a:xfrm>
                <a:off x="683663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454" name="Google Shape;454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455" name="Google Shape;455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6" name="Google Shape;456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7" name="Google Shape;457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8" name="Google Shape;458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59" name="Google Shape;459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0" name="Google Shape;460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1" name="Google Shape;461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2" name="Google Shape;462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3" name="Google Shape;463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4" name="Google Shape;464;p28"/>
              <p:cNvGrpSpPr/>
              <p:nvPr/>
            </p:nvGrpSpPr>
            <p:grpSpPr>
              <a:xfrm>
                <a:off x="2635200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465" name="Google Shape;465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466" name="Google Shape;466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7" name="Google Shape;467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8" name="Google Shape;468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69" name="Google Shape;469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0" name="Google Shape;470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1" name="Google Shape;471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2" name="Google Shape;472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3" name="Google Shape;473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4" name="Google Shape;474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5" name="Google Shape;475;p28"/>
              <p:cNvGrpSpPr/>
              <p:nvPr/>
            </p:nvGrpSpPr>
            <p:grpSpPr>
              <a:xfrm>
                <a:off x="4586400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476" name="Google Shape;476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477" name="Google Shape;477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8" name="Google Shape;478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9" name="Google Shape;479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0" name="Google Shape;480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1" name="Google Shape;481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2" name="Google Shape;482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3" name="Google Shape;483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4" name="Google Shape;484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5" name="Google Shape;485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6" name="Google Shape;486;p28"/>
              <p:cNvGrpSpPr/>
              <p:nvPr/>
            </p:nvGrpSpPr>
            <p:grpSpPr>
              <a:xfrm>
                <a:off x="6537937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487" name="Google Shape;487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488" name="Google Shape;488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9" name="Google Shape;489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0" name="Google Shape;490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1" name="Google Shape;491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2" name="Google Shape;492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3" name="Google Shape;493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4" name="Google Shape;494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5" name="Google Shape;495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6" name="Google Shape;496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7" name="Google Shape;497;p28"/>
              <p:cNvGrpSpPr/>
              <p:nvPr/>
            </p:nvGrpSpPr>
            <p:grpSpPr>
              <a:xfrm>
                <a:off x="8488800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498" name="Google Shape;498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499" name="Google Shape;499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0" name="Google Shape;500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1" name="Google Shape;501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2" name="Google Shape;502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3" name="Google Shape;503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4" name="Google Shape;504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5" name="Google Shape;505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6" name="Google Shape;506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07" name="Google Shape;507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</p:grpSp>
      <p:grpSp>
        <p:nvGrpSpPr>
          <p:cNvPr id="508" name="Google Shape;508;p28"/>
          <p:cNvGrpSpPr/>
          <p:nvPr/>
        </p:nvGrpSpPr>
        <p:grpSpPr>
          <a:xfrm>
            <a:off x="2361849" y="1301144"/>
            <a:ext cx="3216764" cy="797616"/>
            <a:chOff x="3683421" y="1343918"/>
            <a:chExt cx="2700087" cy="598212"/>
          </a:xfrm>
        </p:grpSpPr>
        <p:grpSp>
          <p:nvGrpSpPr>
            <p:cNvPr id="509" name="Google Shape;509;p28"/>
            <p:cNvGrpSpPr/>
            <p:nvPr/>
          </p:nvGrpSpPr>
          <p:grpSpPr>
            <a:xfrm>
              <a:off x="3683421" y="1343918"/>
              <a:ext cx="2700087" cy="299106"/>
              <a:chOff x="683663" y="3600000"/>
              <a:chExt cx="9749388" cy="1080000"/>
            </a:xfrm>
          </p:grpSpPr>
          <p:grpSp>
            <p:nvGrpSpPr>
              <p:cNvPr id="510" name="Google Shape;510;p28"/>
              <p:cNvGrpSpPr/>
              <p:nvPr/>
            </p:nvGrpSpPr>
            <p:grpSpPr>
              <a:xfrm>
                <a:off x="683663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511" name="Google Shape;511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512" name="Google Shape;512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3" name="Google Shape;513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4" name="Google Shape;514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5" name="Google Shape;515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6" name="Google Shape;516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7" name="Google Shape;517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8" name="Google Shape;518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19" name="Google Shape;519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0" name="Google Shape;520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1" name="Google Shape;521;p28"/>
              <p:cNvGrpSpPr/>
              <p:nvPr/>
            </p:nvGrpSpPr>
            <p:grpSpPr>
              <a:xfrm>
                <a:off x="2635200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522" name="Google Shape;522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523" name="Google Shape;523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4" name="Google Shape;524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5" name="Google Shape;525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6" name="Google Shape;526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7" name="Google Shape;527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8" name="Google Shape;528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9" name="Google Shape;529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0" name="Google Shape;530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1" name="Google Shape;531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2" name="Google Shape;532;p28"/>
              <p:cNvGrpSpPr/>
              <p:nvPr/>
            </p:nvGrpSpPr>
            <p:grpSpPr>
              <a:xfrm>
                <a:off x="4586400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533" name="Google Shape;533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534" name="Google Shape;534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5" name="Google Shape;535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6" name="Google Shape;536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7" name="Google Shape;537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8" name="Google Shape;538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9" name="Google Shape;539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0" name="Google Shape;540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1" name="Google Shape;541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2" name="Google Shape;542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3" name="Google Shape;543;p28"/>
              <p:cNvGrpSpPr/>
              <p:nvPr/>
            </p:nvGrpSpPr>
            <p:grpSpPr>
              <a:xfrm>
                <a:off x="6537937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544" name="Google Shape;544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545" name="Google Shape;545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6" name="Google Shape;546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7" name="Google Shape;547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8" name="Google Shape;548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9" name="Google Shape;549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0" name="Google Shape;550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1" name="Google Shape;551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2" name="Google Shape;552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3" name="Google Shape;553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4" name="Google Shape;554;p28"/>
              <p:cNvGrpSpPr/>
              <p:nvPr/>
            </p:nvGrpSpPr>
            <p:grpSpPr>
              <a:xfrm>
                <a:off x="8488800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555" name="Google Shape;555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556" name="Google Shape;556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7" name="Google Shape;557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8" name="Google Shape;558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9" name="Google Shape;559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0" name="Google Shape;560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1" name="Google Shape;561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2" name="Google Shape;562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3" name="Google Shape;563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4" name="Google Shape;564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565" name="Google Shape;565;p28"/>
            <p:cNvGrpSpPr/>
            <p:nvPr/>
          </p:nvGrpSpPr>
          <p:grpSpPr>
            <a:xfrm>
              <a:off x="3683421" y="1643024"/>
              <a:ext cx="2700087" cy="299106"/>
              <a:chOff x="683663" y="3600000"/>
              <a:chExt cx="9749388" cy="1080000"/>
            </a:xfrm>
          </p:grpSpPr>
          <p:grpSp>
            <p:nvGrpSpPr>
              <p:cNvPr id="566" name="Google Shape;566;p28"/>
              <p:cNvGrpSpPr/>
              <p:nvPr/>
            </p:nvGrpSpPr>
            <p:grpSpPr>
              <a:xfrm>
                <a:off x="683663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567" name="Google Shape;567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568" name="Google Shape;568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9" name="Google Shape;569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0" name="Google Shape;570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1" name="Google Shape;571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2" name="Google Shape;572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3" name="Google Shape;573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4" name="Google Shape;574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5" name="Google Shape;575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6" name="Google Shape;576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7" name="Google Shape;577;p28"/>
              <p:cNvGrpSpPr/>
              <p:nvPr/>
            </p:nvGrpSpPr>
            <p:grpSpPr>
              <a:xfrm>
                <a:off x="2635200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578" name="Google Shape;578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579" name="Google Shape;579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0" name="Google Shape;580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1" name="Google Shape;581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2" name="Google Shape;582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3" name="Google Shape;583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4" name="Google Shape;584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5" name="Google Shape;585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6" name="Google Shape;586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87" name="Google Shape;587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8" name="Google Shape;588;p28"/>
              <p:cNvGrpSpPr/>
              <p:nvPr/>
            </p:nvGrpSpPr>
            <p:grpSpPr>
              <a:xfrm>
                <a:off x="4586400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589" name="Google Shape;589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590" name="Google Shape;590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1" name="Google Shape;591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2" name="Google Shape;592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3" name="Google Shape;593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4" name="Google Shape;594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5" name="Google Shape;595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6" name="Google Shape;596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7" name="Google Shape;597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98" name="Google Shape;598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9" name="Google Shape;599;p28"/>
              <p:cNvGrpSpPr/>
              <p:nvPr/>
            </p:nvGrpSpPr>
            <p:grpSpPr>
              <a:xfrm>
                <a:off x="6537937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600" name="Google Shape;600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601" name="Google Shape;601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2" name="Google Shape;602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3" name="Google Shape;603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4" name="Google Shape;604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5" name="Google Shape;605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6" name="Google Shape;606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7" name="Google Shape;607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8" name="Google Shape;608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09" name="Google Shape;609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0" name="Google Shape;610;p28"/>
              <p:cNvGrpSpPr/>
              <p:nvPr/>
            </p:nvGrpSpPr>
            <p:grpSpPr>
              <a:xfrm>
                <a:off x="8488800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611" name="Google Shape;611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612" name="Google Shape;612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3" name="Google Shape;613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4" name="Google Shape;614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5" name="Google Shape;615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6" name="Google Shape;616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7" name="Google Shape;617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8" name="Google Shape;618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9" name="Google Shape;619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0" name="Google Shape;620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</p:grpSp>
      <p:cxnSp>
        <p:nvCxnSpPr>
          <p:cNvPr id="621" name="Google Shape;621;p28"/>
          <p:cNvCxnSpPr/>
          <p:nvPr/>
        </p:nvCxnSpPr>
        <p:spPr>
          <a:xfrm>
            <a:off x="6878749" y="2279873"/>
            <a:ext cx="363347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622" name="Google Shape;622;p28"/>
          <p:cNvSpPr txBox="1"/>
          <p:nvPr/>
        </p:nvSpPr>
        <p:spPr>
          <a:xfrm>
            <a:off x="8198791" y="2064614"/>
            <a:ext cx="1205887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100mm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3" name="Google Shape;623;p28"/>
          <p:cNvGrpSpPr/>
          <p:nvPr/>
        </p:nvGrpSpPr>
        <p:grpSpPr>
          <a:xfrm>
            <a:off x="6930939" y="1309315"/>
            <a:ext cx="3600116" cy="797616"/>
            <a:chOff x="3683421" y="1343918"/>
            <a:chExt cx="2700087" cy="598212"/>
          </a:xfrm>
        </p:grpSpPr>
        <p:grpSp>
          <p:nvGrpSpPr>
            <p:cNvPr id="624" name="Google Shape;624;p28"/>
            <p:cNvGrpSpPr/>
            <p:nvPr/>
          </p:nvGrpSpPr>
          <p:grpSpPr>
            <a:xfrm>
              <a:off x="3683421" y="1343918"/>
              <a:ext cx="2700087" cy="299106"/>
              <a:chOff x="683663" y="3600000"/>
              <a:chExt cx="9749388" cy="1080000"/>
            </a:xfrm>
          </p:grpSpPr>
          <p:grpSp>
            <p:nvGrpSpPr>
              <p:cNvPr id="625" name="Google Shape;625;p28"/>
              <p:cNvGrpSpPr/>
              <p:nvPr/>
            </p:nvGrpSpPr>
            <p:grpSpPr>
              <a:xfrm>
                <a:off x="683663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626" name="Google Shape;626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627" name="Google Shape;627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8" name="Google Shape;628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29" name="Google Shape;629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0" name="Google Shape;630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1" name="Google Shape;631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2" name="Google Shape;632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3" name="Google Shape;633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4" name="Google Shape;634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5" name="Google Shape;635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6" name="Google Shape;636;p28"/>
              <p:cNvGrpSpPr/>
              <p:nvPr/>
            </p:nvGrpSpPr>
            <p:grpSpPr>
              <a:xfrm>
                <a:off x="2635200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637" name="Google Shape;637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638" name="Google Shape;638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9" name="Google Shape;639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0" name="Google Shape;640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1" name="Google Shape;641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2" name="Google Shape;642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3" name="Google Shape;643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4" name="Google Shape;644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5" name="Google Shape;645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6" name="Google Shape;646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7" name="Google Shape;647;p28"/>
              <p:cNvGrpSpPr/>
              <p:nvPr/>
            </p:nvGrpSpPr>
            <p:grpSpPr>
              <a:xfrm>
                <a:off x="4586400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648" name="Google Shape;648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649" name="Google Shape;649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0" name="Google Shape;650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1" name="Google Shape;651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2" name="Google Shape;652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3" name="Google Shape;653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4" name="Google Shape;654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5" name="Google Shape;655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6" name="Google Shape;656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57" name="Google Shape;657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8" name="Google Shape;658;p28"/>
              <p:cNvGrpSpPr/>
              <p:nvPr/>
            </p:nvGrpSpPr>
            <p:grpSpPr>
              <a:xfrm>
                <a:off x="6537937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659" name="Google Shape;659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660" name="Google Shape;660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1" name="Google Shape;661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2" name="Google Shape;662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3" name="Google Shape;663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4" name="Google Shape;664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5" name="Google Shape;665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6" name="Google Shape;666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7" name="Google Shape;667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8" name="Google Shape;668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9" name="Google Shape;669;p28"/>
              <p:cNvGrpSpPr/>
              <p:nvPr/>
            </p:nvGrpSpPr>
            <p:grpSpPr>
              <a:xfrm>
                <a:off x="8488800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670" name="Google Shape;670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671" name="Google Shape;671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2" name="Google Shape;672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3" name="Google Shape;673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4" name="Google Shape;674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5" name="Google Shape;675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6" name="Google Shape;676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7" name="Google Shape;677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8" name="Google Shape;678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9" name="Google Shape;679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680" name="Google Shape;680;p28"/>
            <p:cNvGrpSpPr/>
            <p:nvPr/>
          </p:nvGrpSpPr>
          <p:grpSpPr>
            <a:xfrm>
              <a:off x="3683421" y="1643024"/>
              <a:ext cx="2700087" cy="299106"/>
              <a:chOff x="683663" y="3600000"/>
              <a:chExt cx="9749388" cy="1080000"/>
            </a:xfrm>
          </p:grpSpPr>
          <p:grpSp>
            <p:nvGrpSpPr>
              <p:cNvPr id="681" name="Google Shape;681;p28"/>
              <p:cNvGrpSpPr/>
              <p:nvPr/>
            </p:nvGrpSpPr>
            <p:grpSpPr>
              <a:xfrm>
                <a:off x="683663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682" name="Google Shape;682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683" name="Google Shape;683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4" name="Google Shape;684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5" name="Google Shape;685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6" name="Google Shape;686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7" name="Google Shape;687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8" name="Google Shape;688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89" name="Google Shape;689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90" name="Google Shape;690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91" name="Google Shape;691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2" name="Google Shape;692;p28"/>
              <p:cNvGrpSpPr/>
              <p:nvPr/>
            </p:nvGrpSpPr>
            <p:grpSpPr>
              <a:xfrm>
                <a:off x="2635200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693" name="Google Shape;693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694" name="Google Shape;694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95" name="Google Shape;695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96" name="Google Shape;696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97" name="Google Shape;697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98" name="Google Shape;698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99" name="Google Shape;699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0" name="Google Shape;700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1" name="Google Shape;701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2" name="Google Shape;702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3" name="Google Shape;703;p28"/>
              <p:cNvGrpSpPr/>
              <p:nvPr/>
            </p:nvGrpSpPr>
            <p:grpSpPr>
              <a:xfrm>
                <a:off x="4586400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704" name="Google Shape;704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705" name="Google Shape;705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6" name="Google Shape;706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7" name="Google Shape;707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8" name="Google Shape;708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9" name="Google Shape;709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0" name="Google Shape;710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1" name="Google Shape;711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2" name="Google Shape;712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3" name="Google Shape;713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4" name="Google Shape;714;p28"/>
              <p:cNvGrpSpPr/>
              <p:nvPr/>
            </p:nvGrpSpPr>
            <p:grpSpPr>
              <a:xfrm>
                <a:off x="6537937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715" name="Google Shape;715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716" name="Google Shape;716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7" name="Google Shape;717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8" name="Google Shape;718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9" name="Google Shape;719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0" name="Google Shape;720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1" name="Google Shape;721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2" name="Google Shape;722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3" name="Google Shape;723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4" name="Google Shape;724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5" name="Google Shape;725;p28"/>
              <p:cNvGrpSpPr/>
              <p:nvPr/>
            </p:nvGrpSpPr>
            <p:grpSpPr>
              <a:xfrm>
                <a:off x="8488800" y="3600000"/>
                <a:ext cx="1944251" cy="1080000"/>
                <a:chOff x="683663" y="4238596"/>
                <a:chExt cx="1842841" cy="1023668"/>
              </a:xfrm>
            </p:grpSpPr>
            <p:sp>
              <p:nvSpPr>
                <p:cNvPr id="726" name="Google Shape;726;p28"/>
                <p:cNvSpPr/>
                <p:nvPr/>
              </p:nvSpPr>
              <p:spPr>
                <a:xfrm>
                  <a:off x="683872" y="4238596"/>
                  <a:ext cx="1842630" cy="1023668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727" name="Google Shape;727;p28"/>
                <p:cNvCxnSpPr/>
                <p:nvPr/>
              </p:nvCxnSpPr>
              <p:spPr>
                <a:xfrm>
                  <a:off x="683663" y="43409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8" name="Google Shape;728;p28"/>
                <p:cNvCxnSpPr/>
                <p:nvPr/>
              </p:nvCxnSpPr>
              <p:spPr>
                <a:xfrm>
                  <a:off x="683872" y="4443330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9" name="Google Shape;729;p28"/>
                <p:cNvCxnSpPr/>
                <p:nvPr/>
              </p:nvCxnSpPr>
              <p:spPr>
                <a:xfrm>
                  <a:off x="683663" y="4545696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0" name="Google Shape;730;p28"/>
                <p:cNvCxnSpPr/>
                <p:nvPr/>
              </p:nvCxnSpPr>
              <p:spPr>
                <a:xfrm>
                  <a:off x="683663" y="4648063"/>
                  <a:ext cx="184263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1" name="Google Shape;731;p28"/>
                <p:cNvCxnSpPr/>
                <p:nvPr/>
              </p:nvCxnSpPr>
              <p:spPr>
                <a:xfrm>
                  <a:off x="683872" y="47504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2" name="Google Shape;732;p28"/>
                <p:cNvCxnSpPr/>
                <p:nvPr/>
              </p:nvCxnSpPr>
              <p:spPr>
                <a:xfrm>
                  <a:off x="683663" y="48527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3" name="Google Shape;733;p28"/>
                <p:cNvCxnSpPr/>
                <p:nvPr/>
              </p:nvCxnSpPr>
              <p:spPr>
                <a:xfrm>
                  <a:off x="683663" y="4955164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4" name="Google Shape;734;p28"/>
                <p:cNvCxnSpPr/>
                <p:nvPr/>
              </p:nvCxnSpPr>
              <p:spPr>
                <a:xfrm>
                  <a:off x="683664" y="5057530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5" name="Google Shape;735;p28"/>
                <p:cNvCxnSpPr/>
                <p:nvPr/>
              </p:nvCxnSpPr>
              <p:spPr>
                <a:xfrm>
                  <a:off x="683663" y="5159897"/>
                  <a:ext cx="184263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472C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</p:grpSp>
      <p:cxnSp>
        <p:nvCxnSpPr>
          <p:cNvPr id="736" name="Google Shape;736;p28"/>
          <p:cNvCxnSpPr/>
          <p:nvPr/>
        </p:nvCxnSpPr>
        <p:spPr>
          <a:xfrm>
            <a:off x="6878748" y="1337438"/>
            <a:ext cx="0" cy="74042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737" name="Google Shape;737;p28"/>
          <p:cNvSpPr txBox="1"/>
          <p:nvPr/>
        </p:nvSpPr>
        <p:spPr>
          <a:xfrm>
            <a:off x="5592791" y="1468261"/>
            <a:ext cx="13740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19.97mm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8" name="Google Shape;738;p28"/>
          <p:cNvCxnSpPr/>
          <p:nvPr/>
        </p:nvCxnSpPr>
        <p:spPr>
          <a:xfrm>
            <a:off x="5678160" y="1337438"/>
            <a:ext cx="0" cy="74042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739" name="Google Shape;73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11/9/21</a:t>
            </a:r>
            <a:endParaRPr/>
          </a:p>
        </p:txBody>
      </p:sp>
      <p:sp>
        <p:nvSpPr>
          <p:cNvPr id="740" name="Google Shape;74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Fast-ML Bi-Weekly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838200" y="18256"/>
            <a:ext cx="10515600" cy="987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MVTX + INTT: 3 + 2 layers </a:t>
            </a:r>
            <a:endParaRPr/>
          </a:p>
        </p:txBody>
      </p:sp>
      <p:sp>
        <p:nvSpPr>
          <p:cNvPr id="107" name="Google Shape;10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11/9/21</a:t>
            </a:r>
            <a:endParaRPr/>
          </a:p>
        </p:txBody>
      </p:sp>
      <p:sp>
        <p:nvSpPr>
          <p:cNvPr id="108" name="Google Shape;10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Fast-ML Bi-Weekly</a:t>
            </a:r>
            <a:endParaRPr/>
          </a:p>
        </p:txBody>
      </p:sp>
      <p:sp>
        <p:nvSpPr>
          <p:cNvPr id="109" name="Google Shape;10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2822" y="4276855"/>
            <a:ext cx="2256071" cy="2046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0051" y="1095811"/>
            <a:ext cx="4114800" cy="5374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4688" y="1125091"/>
            <a:ext cx="2995959" cy="2786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16"/>
          <p:cNvGrpSpPr/>
          <p:nvPr/>
        </p:nvGrpSpPr>
        <p:grpSpPr>
          <a:xfrm>
            <a:off x="838200" y="872153"/>
            <a:ext cx="3018843" cy="3134286"/>
            <a:chOff x="838200" y="872153"/>
            <a:chExt cx="3018843" cy="3134286"/>
          </a:xfrm>
        </p:grpSpPr>
        <p:pic>
          <p:nvPicPr>
            <p:cNvPr id="114" name="Google Shape;114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38200" y="1219815"/>
              <a:ext cx="3018843" cy="2786624"/>
            </a:xfrm>
            <a:prstGeom prst="rect">
              <a:avLst/>
            </a:prstGeom>
            <a:noFill/>
            <a:ln cap="flat" cmpd="sng" w="38100">
              <a:solidFill>
                <a:srgbClr val="0432FF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15" name="Google Shape;115;p16"/>
            <p:cNvSpPr txBox="1"/>
            <p:nvPr/>
          </p:nvSpPr>
          <p:spPr>
            <a:xfrm>
              <a:off x="2033464" y="872153"/>
              <a:ext cx="6283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432FF"/>
                  </a:solidFill>
                  <a:latin typeface="Calibri"/>
                  <a:ea typeface="Calibri"/>
                  <a:cs typeface="Calibri"/>
                  <a:sym typeface="Calibri"/>
                </a:rPr>
                <a:t>INTT</a:t>
              </a:r>
              <a:endParaRPr/>
            </a:p>
          </p:txBody>
        </p:sp>
      </p:grpSp>
      <p:grpSp>
        <p:nvGrpSpPr>
          <p:cNvPr id="116" name="Google Shape;116;p16"/>
          <p:cNvGrpSpPr/>
          <p:nvPr/>
        </p:nvGrpSpPr>
        <p:grpSpPr>
          <a:xfrm>
            <a:off x="838200" y="4229089"/>
            <a:ext cx="3584280" cy="2046295"/>
            <a:chOff x="838200" y="4229089"/>
            <a:chExt cx="3584280" cy="2046295"/>
          </a:xfrm>
        </p:grpSpPr>
        <p:pic>
          <p:nvPicPr>
            <p:cNvPr id="117" name="Google Shape;117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38200" y="4598421"/>
              <a:ext cx="3584280" cy="1676963"/>
            </a:xfrm>
            <a:prstGeom prst="rect">
              <a:avLst/>
            </a:prstGeom>
            <a:noFill/>
            <a:ln cap="flat" cmpd="sng" w="381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18" name="Google Shape;118;p16"/>
            <p:cNvSpPr txBox="1"/>
            <p:nvPr/>
          </p:nvSpPr>
          <p:spPr>
            <a:xfrm>
              <a:off x="2280102" y="4229089"/>
              <a:ext cx="7633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MVTX</a:t>
              </a:r>
              <a:endParaRPr/>
            </a:p>
          </p:txBody>
        </p:sp>
      </p:grpSp>
      <p:sp>
        <p:nvSpPr>
          <p:cNvPr id="119" name="Google Shape;119;p16"/>
          <p:cNvSpPr txBox="1"/>
          <p:nvPr/>
        </p:nvSpPr>
        <p:spPr>
          <a:xfrm>
            <a:off x="6956076" y="861557"/>
            <a:ext cx="29225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Silicon Strips: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78um x 16mm (A)/20mm (B)</a:t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6900868" y="4349669"/>
            <a:ext cx="15165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Silicon pixels: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27um x 29um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11162438" y="4276855"/>
            <a:ext cx="9989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R=2.5cm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11402888" y="3475483"/>
            <a:ext cx="7585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4.1cm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11402888" y="2895575"/>
            <a:ext cx="7585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7.4cm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11162438" y="1855828"/>
            <a:ext cx="9989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R=9.8cm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274" y="203200"/>
            <a:ext cx="11445616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/>
        </p:nvSpPr>
        <p:spPr>
          <a:xfrm>
            <a:off x="5952566" y="4975411"/>
            <a:ext cx="6286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~5us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5048578" y="1451386"/>
            <a:ext cx="7457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~10ns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4501793" y="2368026"/>
            <a:ext cx="109356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Rising 1~2us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Width ~5us</a:t>
            </a:r>
            <a:endParaRPr/>
          </a:p>
        </p:txBody>
      </p:sp>
      <p:sp>
        <p:nvSpPr>
          <p:cNvPr id="133" name="Google Shape;133;p17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6804660" y="4625340"/>
            <a:ext cx="7863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~Readout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  starts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8"/>
          <p:cNvPicPr preferRelativeResize="0"/>
          <p:nvPr/>
        </p:nvPicPr>
        <p:blipFill rotWithShape="1">
          <a:blip r:embed="rId3">
            <a:alphaModFix/>
          </a:blip>
          <a:srcRect b="0" l="0" r="0" t="2761"/>
          <a:stretch/>
        </p:blipFill>
        <p:spPr>
          <a:xfrm>
            <a:off x="252401" y="1387334"/>
            <a:ext cx="11785599" cy="530916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/>
          <p:nvPr/>
        </p:nvSpPr>
        <p:spPr>
          <a:xfrm>
            <a:off x="0" y="0"/>
            <a:ext cx="11876000" cy="75438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MVTX Readout, Power and Controls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11/9/21</a:t>
            </a:r>
            <a:endParaRPr/>
          </a:p>
        </p:txBody>
      </p:sp>
      <p:sp>
        <p:nvSpPr>
          <p:cNvPr id="142" name="Google Shape;14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Fast-ML Bi-Weekly</a:t>
            </a:r>
            <a:endParaRPr/>
          </a:p>
        </p:txBody>
      </p:sp>
      <p:sp>
        <p:nvSpPr>
          <p:cNvPr id="143" name="Google Shape;14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8252460" y="464004"/>
            <a:ext cx="25465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MVTX hits arrival @FELIX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&gt;~2 us after collisions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     (dep. Readout config)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0512" y="3440284"/>
            <a:ext cx="8593412" cy="312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 rotWithShape="1">
          <a:blip r:embed="rId4">
            <a:alphaModFix/>
          </a:blip>
          <a:srcRect b="3223" l="20571" r="19099" t="2097"/>
          <a:stretch/>
        </p:blipFill>
        <p:spPr>
          <a:xfrm>
            <a:off x="-146536" y="796821"/>
            <a:ext cx="2883134" cy="25727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music&#10;&#10;Description automatically generated" id="151" name="Google Shape;151;p19"/>
          <p:cNvPicPr preferRelativeResize="0"/>
          <p:nvPr/>
        </p:nvPicPr>
        <p:blipFill rotWithShape="1">
          <a:blip r:embed="rId5">
            <a:alphaModFix/>
          </a:blip>
          <a:srcRect b="6919" l="6250" r="6250" t="4192"/>
          <a:stretch/>
        </p:blipFill>
        <p:spPr>
          <a:xfrm rot="-1229644">
            <a:off x="420258" y="3061577"/>
            <a:ext cx="3895965" cy="2228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19"/>
          <p:cNvCxnSpPr/>
          <p:nvPr/>
        </p:nvCxnSpPr>
        <p:spPr>
          <a:xfrm rot="10800000">
            <a:off x="1584608" y="1645436"/>
            <a:ext cx="1151990" cy="856371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3" name="Google Shape;153;p19"/>
          <p:cNvCxnSpPr/>
          <p:nvPr/>
        </p:nvCxnSpPr>
        <p:spPr>
          <a:xfrm flipH="1" rot="10800000">
            <a:off x="744241" y="1877830"/>
            <a:ext cx="77326" cy="1793889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4" name="Google Shape;154;p19"/>
          <p:cNvCxnSpPr/>
          <p:nvPr/>
        </p:nvCxnSpPr>
        <p:spPr>
          <a:xfrm flipH="1" rot="10800000">
            <a:off x="94564" y="1877828"/>
            <a:ext cx="649677" cy="1015905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5" name="Google Shape;155;p19"/>
          <p:cNvCxnSpPr/>
          <p:nvPr/>
        </p:nvCxnSpPr>
        <p:spPr>
          <a:xfrm rot="10800000">
            <a:off x="2133601" y="1477149"/>
            <a:ext cx="686736" cy="175053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6" name="Google Shape;156;p19"/>
          <p:cNvCxnSpPr/>
          <p:nvPr/>
        </p:nvCxnSpPr>
        <p:spPr>
          <a:xfrm flipH="1">
            <a:off x="2366689" y="934965"/>
            <a:ext cx="448618" cy="195266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7" name="Google Shape;157;p19"/>
          <p:cNvSpPr txBox="1"/>
          <p:nvPr/>
        </p:nvSpPr>
        <p:spPr>
          <a:xfrm>
            <a:off x="-30714" y="2447140"/>
            <a:ext cx="1087688" cy="539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0" marR="0" rtl="0" algn="l">
              <a:spcBef>
                <a:spcPts val="32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MVTX</a:t>
            </a:r>
            <a:endParaRPr/>
          </a:p>
        </p:txBody>
      </p:sp>
      <p:sp>
        <p:nvSpPr>
          <p:cNvPr id="158" name="Google Shape;158;p19"/>
          <p:cNvSpPr txBox="1"/>
          <p:nvPr/>
        </p:nvSpPr>
        <p:spPr>
          <a:xfrm rot="-572084">
            <a:off x="565495" y="2977698"/>
            <a:ext cx="2990984" cy="539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0" marR="0" rtl="0" algn="l">
              <a:spcBef>
                <a:spcPts val="32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INTT: Two Silicon Strip Barrels</a:t>
            </a:r>
            <a:endParaRPr/>
          </a:p>
        </p:txBody>
      </p:sp>
      <p:sp>
        <p:nvSpPr>
          <p:cNvPr id="159" name="Google Shape;159;p19"/>
          <p:cNvSpPr txBox="1"/>
          <p:nvPr/>
        </p:nvSpPr>
        <p:spPr>
          <a:xfrm>
            <a:off x="2638213" y="2348202"/>
            <a:ext cx="1087688" cy="334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6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TPC</a:t>
            </a:r>
            <a:endParaRPr sz="1600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2691824" y="768779"/>
            <a:ext cx="914669" cy="603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iHCAL</a:t>
            </a:r>
            <a:endParaRPr/>
          </a:p>
        </p:txBody>
      </p:sp>
      <p:sp>
        <p:nvSpPr>
          <p:cNvPr id="161" name="Google Shape;161;p19"/>
          <p:cNvSpPr txBox="1"/>
          <p:nvPr/>
        </p:nvSpPr>
        <p:spPr>
          <a:xfrm>
            <a:off x="2694287" y="1485533"/>
            <a:ext cx="914669" cy="395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EMCAL</a:t>
            </a:r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3968561" y="421822"/>
            <a:ext cx="8136049" cy="2352952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FPHX: used successfully in FVTX/PHENIX tracker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Strip sensor: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     AC-coupled silicon sensor,  standard HPK silicon sensor design (78 um)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HDI: conservative copy of FVTX/PHENIX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CFC-Stave: NEW design</a:t>
            </a:r>
            <a:endParaRPr/>
          </a:p>
        </p:txBody>
      </p:sp>
      <p:sp>
        <p:nvSpPr>
          <p:cNvPr id="163" name="Google Shape;163;p19"/>
          <p:cNvSpPr txBox="1"/>
          <p:nvPr>
            <p:ph idx="10" type="dt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11/9/21</a:t>
            </a:r>
            <a:endParaRPr/>
          </a:p>
        </p:txBody>
      </p:sp>
      <p:sp>
        <p:nvSpPr>
          <p:cNvPr id="164" name="Google Shape;164;p19"/>
          <p:cNvSpPr txBox="1"/>
          <p:nvPr>
            <p:ph idx="11" type="ftr"/>
          </p:nvPr>
        </p:nvSpPr>
        <p:spPr>
          <a:xfrm>
            <a:off x="4228041" y="6553201"/>
            <a:ext cx="38608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Fast-ML Bi-Weekly</a:t>
            </a:r>
            <a:endParaRPr/>
          </a:p>
        </p:txBody>
      </p:sp>
      <p:sp>
        <p:nvSpPr>
          <p:cNvPr id="165" name="Google Shape;165;p19"/>
          <p:cNvSpPr txBox="1"/>
          <p:nvPr>
            <p:ph idx="12" type="sldNum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53953"/>
            <a:ext cx="121920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 txBox="1"/>
          <p:nvPr>
            <p:ph type="title"/>
          </p:nvPr>
        </p:nvSpPr>
        <p:spPr>
          <a:xfrm>
            <a:off x="0" y="1"/>
            <a:ext cx="12192000" cy="728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INTT Ladder Electric Components</a:t>
            </a:r>
            <a:endParaRPr/>
          </a:p>
        </p:txBody>
      </p:sp>
      <p:sp>
        <p:nvSpPr>
          <p:cNvPr id="172" name="Google Shape;172;p20"/>
          <p:cNvSpPr/>
          <p:nvPr/>
        </p:nvSpPr>
        <p:spPr>
          <a:xfrm>
            <a:off x="9043925" y="732697"/>
            <a:ext cx="2835147" cy="256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0099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b="1" lang="en-US" sz="1067">
                <a:solidFill>
                  <a:srgbClr val="0099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Tracking System: MVTX+INTT+TPC </a:t>
            </a:r>
            <a:endParaRPr/>
          </a:p>
        </p:txBody>
      </p:sp>
      <p:sp>
        <p:nvSpPr>
          <p:cNvPr id="173" name="Google Shape;173;p20"/>
          <p:cNvSpPr txBox="1"/>
          <p:nvPr>
            <p:ph idx="12" type="sldNum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783" y="1426139"/>
            <a:ext cx="11394831" cy="77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/>
          <p:nvPr/>
        </p:nvSpPr>
        <p:spPr>
          <a:xfrm>
            <a:off x="4789783" y="3803789"/>
            <a:ext cx="1575448" cy="274287"/>
          </a:xfrm>
          <a:prstGeom prst="rect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0"/>
          <p:cNvSpPr/>
          <p:nvPr/>
        </p:nvSpPr>
        <p:spPr>
          <a:xfrm>
            <a:off x="2987702" y="3813832"/>
            <a:ext cx="1727199" cy="264243"/>
          </a:xfrm>
          <a:prstGeom prst="rect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4981230" y="3663772"/>
            <a:ext cx="10491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Type-A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3312192" y="3686505"/>
            <a:ext cx="10979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Type-B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0"/>
          <p:cNvSpPr txBox="1"/>
          <p:nvPr/>
        </p:nvSpPr>
        <p:spPr>
          <a:xfrm>
            <a:off x="6411309" y="2448702"/>
            <a:ext cx="18839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FPHX Chips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20"/>
          <p:cNvCxnSpPr>
            <a:stCxn id="179" idx="2"/>
          </p:cNvCxnSpPr>
          <p:nvPr/>
        </p:nvCxnSpPr>
        <p:spPr>
          <a:xfrm flipH="1">
            <a:off x="6494097" y="2910367"/>
            <a:ext cx="859200" cy="859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1" name="Google Shape;181;p20"/>
          <p:cNvCxnSpPr>
            <a:stCxn id="179" idx="0"/>
          </p:cNvCxnSpPr>
          <p:nvPr/>
        </p:nvCxnSpPr>
        <p:spPr>
          <a:xfrm rot="10800000">
            <a:off x="6494097" y="2032602"/>
            <a:ext cx="859200" cy="416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82" name="Google Shape;18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7761858" y="4943361"/>
            <a:ext cx="2796108" cy="1578448"/>
          </a:xfrm>
          <a:prstGeom prst="rect">
            <a:avLst/>
          </a:prstGeom>
          <a:noFill/>
          <a:ln cap="flat" cmpd="sng" w="571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3" name="Google Shape;183;p20"/>
          <p:cNvSpPr txBox="1"/>
          <p:nvPr/>
        </p:nvSpPr>
        <p:spPr>
          <a:xfrm>
            <a:off x="8807037" y="6452516"/>
            <a:ext cx="6431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HDI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0"/>
          <p:cNvSpPr/>
          <p:nvPr/>
        </p:nvSpPr>
        <p:spPr>
          <a:xfrm>
            <a:off x="7315200" y="4027628"/>
            <a:ext cx="304800" cy="177265"/>
          </a:xfrm>
          <a:prstGeom prst="rect">
            <a:avLst/>
          </a:prstGeom>
          <a:noFill/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" name="Google Shape;185;p20"/>
          <p:cNvCxnSpPr/>
          <p:nvPr/>
        </p:nvCxnSpPr>
        <p:spPr>
          <a:xfrm>
            <a:off x="7444374" y="4211224"/>
            <a:ext cx="634964" cy="812800"/>
          </a:xfrm>
          <a:prstGeom prst="straightConnector1">
            <a:avLst/>
          </a:prstGeom>
          <a:noFill/>
          <a:ln cap="flat" cmpd="sng" w="19050">
            <a:solidFill>
              <a:srgbClr val="FFFF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6" name="Google Shape;186;p20"/>
          <p:cNvSpPr txBox="1"/>
          <p:nvPr/>
        </p:nvSpPr>
        <p:spPr>
          <a:xfrm>
            <a:off x="5998808" y="5010591"/>
            <a:ext cx="1837362" cy="687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Wirebonding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(silicon-FPHX)</a:t>
            </a:r>
            <a:endParaRPr/>
          </a:p>
        </p:txBody>
      </p:sp>
      <p:sp>
        <p:nvSpPr>
          <p:cNvPr id="187" name="Google Shape;187;p20"/>
          <p:cNvSpPr txBox="1"/>
          <p:nvPr/>
        </p:nvSpPr>
        <p:spPr>
          <a:xfrm>
            <a:off x="8395599" y="5663058"/>
            <a:ext cx="14638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FPHX Chip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4553489" y="1550465"/>
            <a:ext cx="10491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Type-A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3072577" y="1550029"/>
            <a:ext cx="10379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Type-B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0"/>
          <p:cNvSpPr txBox="1"/>
          <p:nvPr/>
        </p:nvSpPr>
        <p:spPr>
          <a:xfrm>
            <a:off x="2055155" y="2383229"/>
            <a:ext cx="29273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Silicon strip sensors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449783" y="1085909"/>
            <a:ext cx="22102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INTT Full Ladder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9026414" y="2401382"/>
            <a:ext cx="28306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HDI Readout Cable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6021317" y="5852657"/>
            <a:ext cx="1810880" cy="687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Wirebonding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(FPHX-HDI)</a:t>
            </a:r>
            <a:endParaRPr/>
          </a:p>
        </p:txBody>
      </p:sp>
      <p:cxnSp>
        <p:nvCxnSpPr>
          <p:cNvPr id="194" name="Google Shape;194;p20"/>
          <p:cNvCxnSpPr/>
          <p:nvPr/>
        </p:nvCxnSpPr>
        <p:spPr>
          <a:xfrm rot="10800000">
            <a:off x="9924224" y="1815543"/>
            <a:ext cx="235777" cy="58583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5" name="Google Shape;195;p20"/>
          <p:cNvCxnSpPr/>
          <p:nvPr/>
        </p:nvCxnSpPr>
        <p:spPr>
          <a:xfrm flipH="1">
            <a:off x="9924224" y="2902423"/>
            <a:ext cx="235777" cy="888165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6" name="Google Shape;196;p20"/>
          <p:cNvCxnSpPr/>
          <p:nvPr/>
        </p:nvCxnSpPr>
        <p:spPr>
          <a:xfrm flipH="1" rot="10800000">
            <a:off x="3430082" y="1856056"/>
            <a:ext cx="431065" cy="529443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7" name="Google Shape;197;p20"/>
          <p:cNvCxnSpPr/>
          <p:nvPr/>
        </p:nvCxnSpPr>
        <p:spPr>
          <a:xfrm>
            <a:off x="3430081" y="2875671"/>
            <a:ext cx="431424" cy="985216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8" name="Google Shape;19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11/9/21</a:t>
            </a:r>
            <a:endParaRPr/>
          </a:p>
        </p:txBody>
      </p:sp>
      <p:sp>
        <p:nvSpPr>
          <p:cNvPr id="199" name="Google Shape;19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Fast-ML Bi-Weekly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/>
          <p:nvPr>
            <p:ph type="title"/>
          </p:nvPr>
        </p:nvSpPr>
        <p:spPr>
          <a:xfrm>
            <a:off x="607566" y="1"/>
            <a:ext cx="11584434" cy="728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800"/>
              <a:t> FPHX Chip (Analog Section)</a:t>
            </a:r>
            <a:endParaRPr/>
          </a:p>
        </p:txBody>
      </p:sp>
      <p:sp>
        <p:nvSpPr>
          <p:cNvPr id="205" name="Google Shape;205;p21"/>
          <p:cNvSpPr/>
          <p:nvPr/>
        </p:nvSpPr>
        <p:spPr>
          <a:xfrm>
            <a:off x="9043925" y="732697"/>
            <a:ext cx="2835147" cy="256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0099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b="1" lang="en-US" sz="1067">
                <a:solidFill>
                  <a:srgbClr val="0099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Tracking System: MVTX+INTT+TPC </a:t>
            </a:r>
            <a:endParaRPr/>
          </a:p>
        </p:txBody>
      </p:sp>
      <p:sp>
        <p:nvSpPr>
          <p:cNvPr id="206" name="Google Shape;206;p21"/>
          <p:cNvSpPr txBox="1"/>
          <p:nvPr>
            <p:ph idx="12" type="sldNum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" name="Google Shape;207;p21"/>
          <p:cNvGrpSpPr/>
          <p:nvPr/>
        </p:nvGrpSpPr>
        <p:grpSpPr>
          <a:xfrm>
            <a:off x="4582664" y="2113474"/>
            <a:ext cx="6248400" cy="4624918"/>
            <a:chOff x="2760" y="1200"/>
            <a:chExt cx="2952" cy="2185"/>
          </a:xfrm>
        </p:grpSpPr>
        <p:sp>
          <p:nvSpPr>
            <p:cNvPr id="208" name="Google Shape;208;p21"/>
            <p:cNvSpPr/>
            <p:nvPr/>
          </p:nvSpPr>
          <p:spPr>
            <a:xfrm rot="5400000">
              <a:off x="3600" y="1296"/>
              <a:ext cx="336" cy="336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9" name="Google Shape;209;p21"/>
            <p:cNvCxnSpPr/>
            <p:nvPr/>
          </p:nvCxnSpPr>
          <p:spPr>
            <a:xfrm>
              <a:off x="3936" y="1462"/>
              <a:ext cx="288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" name="Google Shape;210;p21"/>
            <p:cNvCxnSpPr/>
            <p:nvPr/>
          </p:nvCxnSpPr>
          <p:spPr>
            <a:xfrm>
              <a:off x="4224" y="1440"/>
              <a:ext cx="0" cy="4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" name="Google Shape;211;p21"/>
            <p:cNvCxnSpPr/>
            <p:nvPr/>
          </p:nvCxnSpPr>
          <p:spPr>
            <a:xfrm>
              <a:off x="4272" y="1440"/>
              <a:ext cx="0" cy="4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" name="Google Shape;212;p21"/>
            <p:cNvCxnSpPr/>
            <p:nvPr/>
          </p:nvCxnSpPr>
          <p:spPr>
            <a:xfrm>
              <a:off x="4272" y="1462"/>
              <a:ext cx="288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13" name="Google Shape;213;p21"/>
            <p:cNvSpPr/>
            <p:nvPr/>
          </p:nvSpPr>
          <p:spPr>
            <a:xfrm rot="5400000">
              <a:off x="4560" y="1200"/>
              <a:ext cx="336" cy="336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4" name="Google Shape;214;p21"/>
            <p:cNvCxnSpPr/>
            <p:nvPr/>
          </p:nvCxnSpPr>
          <p:spPr>
            <a:xfrm>
              <a:off x="4464" y="1296"/>
              <a:ext cx="9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15" name="Google Shape;215;p21"/>
            <p:cNvSpPr txBox="1"/>
            <p:nvPr/>
          </p:nvSpPr>
          <p:spPr>
            <a:xfrm>
              <a:off x="4512" y="1248"/>
              <a:ext cx="202" cy="1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/>
            </a:p>
          </p:txBody>
        </p:sp>
        <p:sp>
          <p:nvSpPr>
            <p:cNvPr id="216" name="Google Shape;216;p21"/>
            <p:cNvSpPr txBox="1"/>
            <p:nvPr/>
          </p:nvSpPr>
          <p:spPr>
            <a:xfrm>
              <a:off x="4512" y="1344"/>
              <a:ext cx="178" cy="1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_</a:t>
              </a:r>
              <a:endParaRPr/>
            </a:p>
          </p:txBody>
        </p:sp>
        <p:cxnSp>
          <p:nvCxnSpPr>
            <p:cNvPr id="217" name="Google Shape;217;p21"/>
            <p:cNvCxnSpPr/>
            <p:nvPr/>
          </p:nvCxnSpPr>
          <p:spPr>
            <a:xfrm>
              <a:off x="4877" y="1364"/>
              <a:ext cx="39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18" name="Google Shape;218;p21"/>
            <p:cNvSpPr txBox="1"/>
            <p:nvPr/>
          </p:nvSpPr>
          <p:spPr>
            <a:xfrm>
              <a:off x="4272" y="1200"/>
              <a:ext cx="240" cy="1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Vref</a:t>
              </a:r>
              <a:endParaRPr/>
            </a:p>
          </p:txBody>
        </p:sp>
        <p:sp>
          <p:nvSpPr>
            <p:cNvPr id="219" name="Google Shape;219;p21"/>
            <p:cNvSpPr txBox="1"/>
            <p:nvPr/>
          </p:nvSpPr>
          <p:spPr>
            <a:xfrm>
              <a:off x="4512" y="1296"/>
              <a:ext cx="336" cy="1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Shaper</a:t>
              </a:r>
              <a:endParaRPr/>
            </a:p>
          </p:txBody>
        </p:sp>
        <p:sp>
          <p:nvSpPr>
            <p:cNvPr id="220" name="Google Shape;220;p21"/>
            <p:cNvSpPr txBox="1"/>
            <p:nvPr/>
          </p:nvSpPr>
          <p:spPr>
            <a:xfrm>
              <a:off x="3552" y="1392"/>
              <a:ext cx="432" cy="1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Integrator</a:t>
              </a:r>
              <a:endParaRPr/>
            </a:p>
          </p:txBody>
        </p:sp>
        <p:cxnSp>
          <p:nvCxnSpPr>
            <p:cNvPr id="221" name="Google Shape;221;p21"/>
            <p:cNvCxnSpPr/>
            <p:nvPr/>
          </p:nvCxnSpPr>
          <p:spPr>
            <a:xfrm>
              <a:off x="3216" y="1488"/>
              <a:ext cx="384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22" name="Google Shape;222;p21"/>
            <p:cNvSpPr/>
            <p:nvPr/>
          </p:nvSpPr>
          <p:spPr>
            <a:xfrm>
              <a:off x="3009" y="1440"/>
              <a:ext cx="166" cy="96"/>
            </a:xfrm>
            <a:prstGeom prst="rightArrow">
              <a:avLst>
                <a:gd fmla="val 50000" name="adj1"/>
                <a:gd fmla="val 25000" name="adj2"/>
              </a:avLst>
            </a:prstGeom>
            <a:solidFill>
              <a:schemeClr val="accent1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1"/>
            <p:cNvSpPr txBox="1"/>
            <p:nvPr/>
          </p:nvSpPr>
          <p:spPr>
            <a:xfrm>
              <a:off x="2760" y="1440"/>
              <a:ext cx="336" cy="1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Input</a:t>
              </a:r>
              <a:endParaRPr/>
            </a:p>
          </p:txBody>
        </p:sp>
        <p:cxnSp>
          <p:nvCxnSpPr>
            <p:cNvPr id="224" name="Google Shape;224;p21"/>
            <p:cNvCxnSpPr/>
            <p:nvPr/>
          </p:nvCxnSpPr>
          <p:spPr>
            <a:xfrm>
              <a:off x="4080" y="1468"/>
              <a:ext cx="0" cy="5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5" name="Google Shape;225;p21"/>
            <p:cNvCxnSpPr/>
            <p:nvPr/>
          </p:nvCxnSpPr>
          <p:spPr>
            <a:xfrm>
              <a:off x="3408" y="1488"/>
              <a:ext cx="0" cy="48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6" name="Google Shape;226;p21"/>
            <p:cNvCxnSpPr/>
            <p:nvPr/>
          </p:nvCxnSpPr>
          <p:spPr>
            <a:xfrm>
              <a:off x="3648" y="1940"/>
              <a:ext cx="0" cy="4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7" name="Google Shape;227;p21"/>
            <p:cNvCxnSpPr/>
            <p:nvPr/>
          </p:nvCxnSpPr>
          <p:spPr>
            <a:xfrm>
              <a:off x="3696" y="1940"/>
              <a:ext cx="0" cy="4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8" name="Google Shape;228;p21"/>
            <p:cNvCxnSpPr/>
            <p:nvPr/>
          </p:nvCxnSpPr>
          <p:spPr>
            <a:xfrm>
              <a:off x="3408" y="1968"/>
              <a:ext cx="24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9" name="Google Shape;229;p21"/>
            <p:cNvCxnSpPr/>
            <p:nvPr/>
          </p:nvCxnSpPr>
          <p:spPr>
            <a:xfrm>
              <a:off x="3696" y="1968"/>
              <a:ext cx="384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30" name="Google Shape;230;p21"/>
            <p:cNvSpPr/>
            <p:nvPr/>
          </p:nvSpPr>
          <p:spPr>
            <a:xfrm rot="5400000">
              <a:off x="5256" y="1320"/>
              <a:ext cx="288" cy="24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1" name="Google Shape;231;p21"/>
            <p:cNvCxnSpPr/>
            <p:nvPr/>
          </p:nvCxnSpPr>
          <p:spPr>
            <a:xfrm>
              <a:off x="5184" y="1536"/>
              <a:ext cx="9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32" name="Google Shape;232;p21"/>
            <p:cNvSpPr txBox="1"/>
            <p:nvPr/>
          </p:nvSpPr>
          <p:spPr>
            <a:xfrm>
              <a:off x="5232" y="1344"/>
              <a:ext cx="336" cy="1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</a:t>
              </a:r>
              <a:endParaRPr/>
            </a:p>
          </p:txBody>
        </p:sp>
        <p:sp>
          <p:nvSpPr>
            <p:cNvPr id="233" name="Google Shape;233;p21"/>
            <p:cNvSpPr txBox="1"/>
            <p:nvPr/>
          </p:nvSpPr>
          <p:spPr>
            <a:xfrm>
              <a:off x="4944" y="1488"/>
              <a:ext cx="336" cy="1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Vth0</a:t>
              </a:r>
              <a:endParaRPr/>
            </a:p>
          </p:txBody>
        </p:sp>
        <p:cxnSp>
          <p:nvCxnSpPr>
            <p:cNvPr id="234" name="Google Shape;234;p21"/>
            <p:cNvCxnSpPr/>
            <p:nvPr/>
          </p:nvCxnSpPr>
          <p:spPr>
            <a:xfrm>
              <a:off x="5520" y="1440"/>
              <a:ext cx="19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" name="Google Shape;235;p21"/>
            <p:cNvCxnSpPr/>
            <p:nvPr/>
          </p:nvCxnSpPr>
          <p:spPr>
            <a:xfrm>
              <a:off x="4992" y="1358"/>
              <a:ext cx="0" cy="177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" name="Google Shape;236;p21"/>
            <p:cNvCxnSpPr/>
            <p:nvPr/>
          </p:nvCxnSpPr>
          <p:spPr>
            <a:xfrm>
              <a:off x="4992" y="2016"/>
              <a:ext cx="288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37" name="Google Shape;237;p21"/>
            <p:cNvSpPr/>
            <p:nvPr/>
          </p:nvSpPr>
          <p:spPr>
            <a:xfrm rot="5400000">
              <a:off x="5256" y="1944"/>
              <a:ext cx="288" cy="24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8" name="Google Shape;238;p21"/>
            <p:cNvCxnSpPr/>
            <p:nvPr/>
          </p:nvCxnSpPr>
          <p:spPr>
            <a:xfrm>
              <a:off x="5184" y="2160"/>
              <a:ext cx="9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39" name="Google Shape;239;p21"/>
            <p:cNvSpPr txBox="1"/>
            <p:nvPr/>
          </p:nvSpPr>
          <p:spPr>
            <a:xfrm>
              <a:off x="5232" y="1968"/>
              <a:ext cx="336" cy="1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</a:t>
              </a:r>
              <a:endParaRPr/>
            </a:p>
          </p:txBody>
        </p:sp>
        <p:sp>
          <p:nvSpPr>
            <p:cNvPr id="240" name="Google Shape;240;p21"/>
            <p:cNvSpPr txBox="1"/>
            <p:nvPr/>
          </p:nvSpPr>
          <p:spPr>
            <a:xfrm>
              <a:off x="4992" y="2160"/>
              <a:ext cx="288" cy="1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Vth1</a:t>
              </a:r>
              <a:endParaRPr/>
            </a:p>
          </p:txBody>
        </p:sp>
        <p:cxnSp>
          <p:nvCxnSpPr>
            <p:cNvPr id="241" name="Google Shape;241;p21"/>
            <p:cNvCxnSpPr/>
            <p:nvPr/>
          </p:nvCxnSpPr>
          <p:spPr>
            <a:xfrm>
              <a:off x="5520" y="2064"/>
              <a:ext cx="19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2" name="Google Shape;242;p21"/>
            <p:cNvSpPr/>
            <p:nvPr/>
          </p:nvSpPr>
          <p:spPr>
            <a:xfrm rot="5400000">
              <a:off x="5256" y="3048"/>
              <a:ext cx="288" cy="24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3" name="Google Shape;243;p21"/>
            <p:cNvCxnSpPr/>
            <p:nvPr/>
          </p:nvCxnSpPr>
          <p:spPr>
            <a:xfrm>
              <a:off x="5184" y="3264"/>
              <a:ext cx="9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4" name="Google Shape;244;p21"/>
            <p:cNvSpPr txBox="1"/>
            <p:nvPr/>
          </p:nvSpPr>
          <p:spPr>
            <a:xfrm>
              <a:off x="5232" y="3072"/>
              <a:ext cx="336" cy="1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</a:t>
              </a:r>
              <a:endParaRPr/>
            </a:p>
          </p:txBody>
        </p:sp>
        <p:sp>
          <p:nvSpPr>
            <p:cNvPr id="245" name="Google Shape;245;p21"/>
            <p:cNvSpPr txBox="1"/>
            <p:nvPr/>
          </p:nvSpPr>
          <p:spPr>
            <a:xfrm>
              <a:off x="4992" y="3264"/>
              <a:ext cx="288" cy="1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Vth7</a:t>
              </a:r>
              <a:endParaRPr/>
            </a:p>
          </p:txBody>
        </p:sp>
        <p:cxnSp>
          <p:nvCxnSpPr>
            <p:cNvPr id="246" name="Google Shape;246;p21"/>
            <p:cNvCxnSpPr/>
            <p:nvPr/>
          </p:nvCxnSpPr>
          <p:spPr>
            <a:xfrm>
              <a:off x="5520" y="3168"/>
              <a:ext cx="19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7" name="Google Shape;247;p21"/>
            <p:cNvCxnSpPr/>
            <p:nvPr/>
          </p:nvCxnSpPr>
          <p:spPr>
            <a:xfrm>
              <a:off x="4992" y="3120"/>
              <a:ext cx="288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" name="Google Shape;248;p21"/>
            <p:cNvCxnSpPr/>
            <p:nvPr/>
          </p:nvCxnSpPr>
          <p:spPr>
            <a:xfrm>
              <a:off x="5568" y="2160"/>
              <a:ext cx="0" cy="86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249" name="Google Shape;249;p21"/>
          <p:cNvSpPr txBox="1"/>
          <p:nvPr/>
        </p:nvSpPr>
        <p:spPr>
          <a:xfrm>
            <a:off x="6817864" y="6469572"/>
            <a:ext cx="2743200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Programmable Thresholds</a:t>
            </a:r>
            <a:endParaRPr/>
          </a:p>
        </p:txBody>
      </p:sp>
      <p:cxnSp>
        <p:nvCxnSpPr>
          <p:cNvPr id="250" name="Google Shape;250;p21"/>
          <p:cNvCxnSpPr/>
          <p:nvPr/>
        </p:nvCxnSpPr>
        <p:spPr>
          <a:xfrm>
            <a:off x="8849864" y="6638801"/>
            <a:ext cx="508000" cy="867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1" name="Google Shape;251;p21"/>
          <p:cNvSpPr txBox="1"/>
          <p:nvPr/>
        </p:nvSpPr>
        <p:spPr>
          <a:xfrm>
            <a:off x="10221464" y="1910274"/>
            <a:ext cx="1219200" cy="6051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 outputs</a:t>
            </a:r>
            <a:endParaRPr/>
          </a:p>
          <a:p>
            <a:pPr indent="0" lvl="0" marL="0" marR="0" rtl="0" algn="l">
              <a:spcBef>
                <a:spcPts val="667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3-bit ADC</a:t>
            </a:r>
            <a:endParaRPr/>
          </a:p>
        </p:txBody>
      </p:sp>
      <p:grpSp>
        <p:nvGrpSpPr>
          <p:cNvPr id="252" name="Google Shape;252;p21"/>
          <p:cNvGrpSpPr/>
          <p:nvPr/>
        </p:nvGrpSpPr>
        <p:grpSpPr>
          <a:xfrm>
            <a:off x="7478265" y="3027873"/>
            <a:ext cx="1016000" cy="203200"/>
            <a:chOff x="3888" y="1632"/>
            <a:chExt cx="480" cy="96"/>
          </a:xfrm>
        </p:grpSpPr>
        <p:cxnSp>
          <p:nvCxnSpPr>
            <p:cNvPr id="253" name="Google Shape;253;p21"/>
            <p:cNvCxnSpPr/>
            <p:nvPr/>
          </p:nvCxnSpPr>
          <p:spPr>
            <a:xfrm>
              <a:off x="3888" y="1632"/>
              <a:ext cx="9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4" name="Google Shape;254;p21"/>
            <p:cNvCxnSpPr/>
            <p:nvPr/>
          </p:nvCxnSpPr>
          <p:spPr>
            <a:xfrm>
              <a:off x="3984" y="1632"/>
              <a:ext cx="96" cy="9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5" name="Google Shape;255;p21"/>
            <p:cNvCxnSpPr/>
            <p:nvPr/>
          </p:nvCxnSpPr>
          <p:spPr>
            <a:xfrm flipH="1" rot="10800000">
              <a:off x="4080" y="1632"/>
              <a:ext cx="288" cy="9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56" name="Google Shape;256;p21"/>
          <p:cNvGrpSpPr/>
          <p:nvPr/>
        </p:nvGrpSpPr>
        <p:grpSpPr>
          <a:xfrm flipH="1" rot="10800000">
            <a:off x="8595864" y="1300673"/>
            <a:ext cx="1219200" cy="711201"/>
            <a:chOff x="3888" y="1632"/>
            <a:chExt cx="480" cy="96"/>
          </a:xfrm>
        </p:grpSpPr>
        <p:cxnSp>
          <p:nvCxnSpPr>
            <p:cNvPr id="257" name="Google Shape;257;p21"/>
            <p:cNvCxnSpPr/>
            <p:nvPr/>
          </p:nvCxnSpPr>
          <p:spPr>
            <a:xfrm>
              <a:off x="3888" y="1632"/>
              <a:ext cx="9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8" name="Google Shape;258;p21"/>
            <p:cNvCxnSpPr/>
            <p:nvPr/>
          </p:nvCxnSpPr>
          <p:spPr>
            <a:xfrm>
              <a:off x="3984" y="1632"/>
              <a:ext cx="96" cy="9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9" name="Google Shape;259;p21"/>
            <p:cNvCxnSpPr/>
            <p:nvPr/>
          </p:nvCxnSpPr>
          <p:spPr>
            <a:xfrm flipH="1" rot="10800000">
              <a:off x="4080" y="1632"/>
              <a:ext cx="288" cy="9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60" name="Google Shape;260;p21"/>
          <p:cNvCxnSpPr/>
          <p:nvPr/>
        </p:nvCxnSpPr>
        <p:spPr>
          <a:xfrm rot="10800000">
            <a:off x="8799064" y="1076029"/>
            <a:ext cx="0" cy="834244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61" name="Google Shape;261;p21"/>
          <p:cNvCxnSpPr/>
          <p:nvPr/>
        </p:nvCxnSpPr>
        <p:spPr>
          <a:xfrm rot="10800000">
            <a:off x="9103864" y="1009380"/>
            <a:ext cx="0" cy="189693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62" name="Google Shape;262;p21"/>
          <p:cNvCxnSpPr/>
          <p:nvPr/>
        </p:nvCxnSpPr>
        <p:spPr>
          <a:xfrm>
            <a:off x="8799064" y="1173673"/>
            <a:ext cx="304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63" name="Google Shape;263;p21"/>
          <p:cNvSpPr txBox="1"/>
          <p:nvPr/>
        </p:nvSpPr>
        <p:spPr>
          <a:xfrm>
            <a:off x="7463536" y="882872"/>
            <a:ext cx="3048000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T-peak ~ 60 ns (programmable)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264" name="Google Shape;264;p21"/>
          <p:cNvCxnSpPr/>
          <p:nvPr/>
        </p:nvCxnSpPr>
        <p:spPr>
          <a:xfrm rot="10800000">
            <a:off x="6563864" y="1910273"/>
            <a:ext cx="0" cy="508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5" name="Google Shape;265;p21"/>
          <p:cNvSpPr txBox="1"/>
          <p:nvPr/>
        </p:nvSpPr>
        <p:spPr>
          <a:xfrm>
            <a:off x="6462264" y="1300674"/>
            <a:ext cx="2032000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gain and Vref</a:t>
            </a:r>
            <a:endParaRPr/>
          </a:p>
        </p:txBody>
      </p:sp>
      <p:cxnSp>
        <p:nvCxnSpPr>
          <p:cNvPr id="266" name="Google Shape;266;p21"/>
          <p:cNvCxnSpPr/>
          <p:nvPr/>
        </p:nvCxnSpPr>
        <p:spPr>
          <a:xfrm flipH="1">
            <a:off x="6767064" y="1605473"/>
            <a:ext cx="406400" cy="30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7" name="Google Shape;267;p21"/>
          <p:cNvCxnSpPr/>
          <p:nvPr/>
        </p:nvCxnSpPr>
        <p:spPr>
          <a:xfrm>
            <a:off x="7376664" y="1605473"/>
            <a:ext cx="508000" cy="406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8" name="Google Shape;268;p21"/>
          <p:cNvSpPr txBox="1"/>
          <p:nvPr/>
        </p:nvSpPr>
        <p:spPr>
          <a:xfrm>
            <a:off x="607566" y="1115281"/>
            <a:ext cx="3801532" cy="2554545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128 channel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46, 50, 60, 67, 85, 100, 150, or 200 mV/fC</a:t>
            </a:r>
            <a:endParaRPr sz="1600" u="sng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 ns peak time (rt- pgmbl)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3—bit ADC (th-pgmbl)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Optimized to 1 to 2.5 pf input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115e + 134e/pf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~ 70 to 140 </a:t>
            </a:r>
            <a:r>
              <a:rPr i="1" lang="en-US" sz="1600" u="sng">
                <a:solidFill>
                  <a:schemeClr val="dk2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lang="en-US" sz="16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W/ch (dep. gain)</a:t>
            </a:r>
            <a:endParaRPr/>
          </a:p>
        </p:txBody>
      </p:sp>
      <p:sp>
        <p:nvSpPr>
          <p:cNvPr id="269" name="Google Shape;269;p21"/>
          <p:cNvSpPr/>
          <p:nvPr/>
        </p:nvSpPr>
        <p:spPr>
          <a:xfrm>
            <a:off x="355601" y="4117341"/>
            <a:ext cx="81788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max. input transistor bias of 38uA:  115e + 134e/pF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Silicon strip + readout line capacitance ~ 6pF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Predicted noise ~ 115e + 134e/pF * 6pF ~ 1,000e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 ~ 20,000e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Expected S/N ~ 20/1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11/9/21</a:t>
            </a:r>
            <a:endParaRPr/>
          </a:p>
        </p:txBody>
      </p:sp>
      <p:sp>
        <p:nvSpPr>
          <p:cNvPr id="271" name="Google Shape;27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Fast-ML Bi-Weekly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 txBox="1"/>
          <p:nvPr>
            <p:ph type="title"/>
          </p:nvPr>
        </p:nvSpPr>
        <p:spPr>
          <a:xfrm>
            <a:off x="0" y="1"/>
            <a:ext cx="12192000" cy="728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800"/>
              <a:t> FPHX Chip (Digital Section)</a:t>
            </a:r>
            <a:endParaRPr/>
          </a:p>
        </p:txBody>
      </p:sp>
      <p:sp>
        <p:nvSpPr>
          <p:cNvPr id="277" name="Google Shape;277;p22"/>
          <p:cNvSpPr/>
          <p:nvPr/>
        </p:nvSpPr>
        <p:spPr>
          <a:xfrm>
            <a:off x="9043925" y="732697"/>
            <a:ext cx="2835147" cy="256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0099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b="1" lang="en-US" sz="1067">
                <a:solidFill>
                  <a:srgbClr val="0099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Tracking System: MVTX+INTT+TPC </a:t>
            </a:r>
            <a:endParaRPr/>
          </a:p>
        </p:txBody>
      </p:sp>
      <p:sp>
        <p:nvSpPr>
          <p:cNvPr id="278" name="Google Shape;278;p22"/>
          <p:cNvSpPr txBox="1"/>
          <p:nvPr>
            <p:ph idx="12" type="sldNum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lock Diagram" id="279" name="Google Shape;27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258466"/>
            <a:ext cx="7303347" cy="541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6400" y="1152031"/>
            <a:ext cx="3048000" cy="252306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2"/>
          <p:cNvSpPr txBox="1"/>
          <p:nvPr/>
        </p:nvSpPr>
        <p:spPr>
          <a:xfrm>
            <a:off x="601473" y="802958"/>
            <a:ext cx="10486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Analog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2"/>
          <p:cNvSpPr/>
          <p:nvPr/>
        </p:nvSpPr>
        <p:spPr>
          <a:xfrm>
            <a:off x="1320800" y="1258466"/>
            <a:ext cx="203200" cy="240135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2"/>
          <p:cNvSpPr txBox="1"/>
          <p:nvPr/>
        </p:nvSpPr>
        <p:spPr>
          <a:xfrm>
            <a:off x="3657600" y="2871154"/>
            <a:ext cx="21575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Processing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2"/>
          <p:cNvSpPr txBox="1"/>
          <p:nvPr/>
        </p:nvSpPr>
        <p:spPr>
          <a:xfrm>
            <a:off x="6096000" y="3835401"/>
            <a:ext cx="172810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Output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utput Word" id="285" name="Google Shape;28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69295" y="5579315"/>
            <a:ext cx="4675125" cy="124453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2"/>
          <p:cNvSpPr txBox="1"/>
          <p:nvPr/>
        </p:nvSpPr>
        <p:spPr>
          <a:xfrm>
            <a:off x="8066101" y="5214127"/>
            <a:ext cx="3313215" cy="37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bit Serial data word structure</a:t>
            </a: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11/9/21</a:t>
            </a:r>
            <a:endParaRPr/>
          </a:p>
        </p:txBody>
      </p:sp>
      <p:sp>
        <p:nvSpPr>
          <p:cNvPr id="288" name="Google Shape;28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Fast-ML Bi-Weekly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3"/>
          <p:cNvSpPr txBox="1"/>
          <p:nvPr>
            <p:ph type="title"/>
          </p:nvPr>
        </p:nvSpPr>
        <p:spPr>
          <a:xfrm>
            <a:off x="838200" y="18250"/>
            <a:ext cx="11106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SMART Trigger R&amp;D: sPHNEIX as a Test Bench</a:t>
            </a:r>
            <a:endParaRPr/>
          </a:p>
        </p:txBody>
      </p:sp>
      <p:pic>
        <p:nvPicPr>
          <p:cNvPr id="294" name="Google Shape;294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924" y="1420238"/>
            <a:ext cx="10304004" cy="47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11/9/21</a:t>
            </a:r>
            <a:endParaRPr/>
          </a:p>
        </p:txBody>
      </p:sp>
      <p:sp>
        <p:nvSpPr>
          <p:cNvPr id="296" name="Google Shape;29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Fast-ML Bi-Weekly</a:t>
            </a:r>
            <a:endParaRPr/>
          </a:p>
        </p:txBody>
      </p:sp>
      <p:sp>
        <p:nvSpPr>
          <p:cNvPr id="297" name="Google Shape;29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8" name="Google Shape;298;p23"/>
          <p:cNvSpPr txBox="1"/>
          <p:nvPr/>
        </p:nvSpPr>
        <p:spPr>
          <a:xfrm>
            <a:off x="449580" y="1958340"/>
            <a:ext cx="255025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Readout time: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MVTX: &gt;2us  (goal ~6us?)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INTT: ~ 0.4us (4 BC)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