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5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9" r:id="rId25"/>
    <p:sldId id="281" r:id="rId26"/>
    <p:sldId id="282" r:id="rId27"/>
    <p:sldId id="283" r:id="rId28"/>
    <p:sldId id="284" r:id="rId29"/>
    <p:sldId id="278" r:id="rId30"/>
    <p:sldId id="285" r:id="rId31"/>
    <p:sldId id="286" r:id="rId32"/>
    <p:sldId id="296" r:id="rId33"/>
    <p:sldId id="287" r:id="rId34"/>
    <p:sldId id="288" r:id="rId35"/>
    <p:sldId id="292" r:id="rId36"/>
    <p:sldId id="289" r:id="rId37"/>
    <p:sldId id="290" r:id="rId38"/>
    <p:sldId id="291" r:id="rId39"/>
    <p:sldId id="293" r:id="rId40"/>
    <p:sldId id="294" r:id="rId41"/>
  </p:sldIdLst>
  <p:sldSz cx="9144000" cy="5143500" type="screen16x9"/>
  <p:notesSz cx="6985000" cy="92837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Helvetica Neue" panose="02000503000000020004" pitchFamily="2" charset="0"/>
      <p:regular r:id="rId47"/>
      <p:bold r:id="rId48"/>
      <p:italic r:id="rId49"/>
      <p:boldItalic r:id="rId50"/>
    </p:embeddedFont>
    <p:embeddedFont>
      <p:font typeface="Helvetica Neue Light" panose="02000403000000020004" pitchFamily="2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9"/>
    <p:restoredTop sz="94691"/>
  </p:normalViewPr>
  <p:slideViewPr>
    <p:cSldViewPr snapToGrid="0">
      <p:cViewPr varScale="1">
        <p:scale>
          <a:sx n="214" d="100"/>
          <a:sy n="214" d="100"/>
        </p:scale>
        <p:origin x="176" y="6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050" y="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5" name="Google Shape;5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3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1828800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1828800" y="4229100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5570339" y="1798440"/>
            <a:ext cx="4251721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455539" y="-106561"/>
            <a:ext cx="4251722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2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301626" y="571500"/>
            <a:ext cx="8634413" cy="0"/>
          </a:xfrm>
          <a:prstGeom prst="straightConnector1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808080">
                <a:alpha val="37647"/>
              </a:srgbClr>
            </a:outerShdw>
          </a:effectLst>
        </p:spPr>
      </p:cxnSp>
      <p:pic>
        <p:nvPicPr>
          <p:cNvPr id="16" name="Google Shape;16;p1" descr="https://www.sphenix.bnl.gov/web/system/files/u7/sphenix-logo-white-bg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924800" y="1"/>
            <a:ext cx="1149783" cy="571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hyperlink" Target="https://www.xilinx.com/support/documentation/sw_manuals/xilinx2020_1/ug902-vivado-high-level-synthesis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andb.ai/vwslz/physics-trigger-graph-level-prediction?workspace=user-vwslz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76200" y="514350"/>
            <a:ext cx="8915400" cy="1828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Intelligent Experiment Through Real-Time AI: </a:t>
            </a:r>
            <a:br>
              <a:rPr lang="en-US" sz="2800"/>
            </a:br>
            <a:r>
              <a:rPr lang="en-US" sz="2800"/>
              <a:t>Fast Data Processing and Autonomous Detector Control for sPHENIX and Future EIC Detectors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295400" y="272415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Ming Liu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Los Alamos National Lab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For the Fast-ML Team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sPHENIX Collaboration Meeting</a:t>
            </a:r>
            <a:endParaRPr/>
          </a:p>
          <a:p>
            <a:pPr marL="0" lvl="0" indent="0" algn="ctr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Jan. 5-7,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Physics and Detector Simulations</a:t>
            </a: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227024" y="1489100"/>
            <a:ext cx="845977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(Pythia + GEANT) → MVTX/INTT hit maps -&gt; raw data (pixel hits) in JSON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AutoNum type="arabicParenR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trigger AI-ML training  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AutoNum type="arabicParenR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generate raw real data like electronics bit stream for hardware simulations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DE252-36CF-6B43-8118-F09E7AA6AFA5}"/>
              </a:ext>
            </a:extLst>
          </p:cNvPr>
          <p:cNvSpPr txBox="1"/>
          <p:nvPr/>
        </p:nvSpPr>
        <p:spPr>
          <a:xfrm>
            <a:off x="6096000" y="3865706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Cameron, </a:t>
            </a:r>
            <a:r>
              <a:rPr lang="en-US" dirty="0" err="1"/>
              <a:t>Zhaozhong</a:t>
            </a:r>
            <a:r>
              <a:rPr lang="en-US" dirty="0"/>
              <a:t>, </a:t>
            </a:r>
            <a:r>
              <a:rPr lang="en-US" dirty="0" err="1"/>
              <a:t>Jin</a:t>
            </a:r>
            <a:r>
              <a:rPr lang="en-US" dirty="0"/>
              <a:t>,</a:t>
            </a:r>
          </a:p>
          <a:p>
            <a:r>
              <a:rPr lang="en-US" dirty="0"/>
              <a:t>Yasser, Noah et 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xfrm>
            <a:off x="628650" y="13693"/>
            <a:ext cx="7886700" cy="60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MVTX + INTT: 3 + 2 layers </a:t>
            </a:r>
            <a:endParaRPr sz="3200" dirty="0"/>
          </a:p>
        </p:txBody>
      </p:sp>
      <p:sp>
        <p:nvSpPr>
          <p:cNvPr id="223" name="Google Shape;22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117" y="3207642"/>
            <a:ext cx="1692053" cy="153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017" y="843818"/>
            <a:ext cx="2246969" cy="2089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25"/>
          <p:cNvGrpSpPr/>
          <p:nvPr/>
        </p:nvGrpSpPr>
        <p:grpSpPr>
          <a:xfrm>
            <a:off x="628651" y="654115"/>
            <a:ext cx="2264132" cy="2350715"/>
            <a:chOff x="838200" y="872153"/>
            <a:chExt cx="3018843" cy="3134286"/>
          </a:xfrm>
        </p:grpSpPr>
        <p:pic>
          <p:nvPicPr>
            <p:cNvPr id="228" name="Google Shape;22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8200" y="1219815"/>
              <a:ext cx="3018843" cy="278662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9" name="Google Shape;229;p25"/>
            <p:cNvSpPr txBox="1"/>
            <p:nvPr/>
          </p:nvSpPr>
          <p:spPr>
            <a:xfrm>
              <a:off x="2033464" y="872153"/>
              <a:ext cx="62831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INTT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25"/>
          <p:cNvGrpSpPr/>
          <p:nvPr/>
        </p:nvGrpSpPr>
        <p:grpSpPr>
          <a:xfrm>
            <a:off x="628650" y="3171817"/>
            <a:ext cx="2688210" cy="1534721"/>
            <a:chOff x="838200" y="4229089"/>
            <a:chExt cx="3584280" cy="2046295"/>
          </a:xfrm>
        </p:grpSpPr>
        <p:pic>
          <p:nvPicPr>
            <p:cNvPr id="231" name="Google Shape;231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598421"/>
              <a:ext cx="3584280" cy="1676963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32" name="Google Shape;232;p25"/>
            <p:cNvSpPr txBox="1"/>
            <p:nvPr/>
          </p:nvSpPr>
          <p:spPr>
            <a:xfrm>
              <a:off x="2280103" y="4229089"/>
              <a:ext cx="76335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MVTX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5"/>
          <p:cNvSpPr txBox="1"/>
          <p:nvPr/>
        </p:nvSpPr>
        <p:spPr>
          <a:xfrm>
            <a:off x="5217058" y="646168"/>
            <a:ext cx="219194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Silicon Strips: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78um x 16mm (A)/20mm (B)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5175651" y="3262252"/>
            <a:ext cx="113737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Silicon pixels: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27um x 29um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8371829" y="320764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R=2.5cm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8552166" y="2606612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8552166" y="2171681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8371829" y="1391871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R=9.8cm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25"/>
          <p:cNvGrpSpPr/>
          <p:nvPr/>
        </p:nvGrpSpPr>
        <p:grpSpPr>
          <a:xfrm>
            <a:off x="5572538" y="821859"/>
            <a:ext cx="3086100" cy="4030829"/>
            <a:chOff x="5572538" y="821859"/>
            <a:chExt cx="3086100" cy="4030829"/>
          </a:xfrm>
        </p:grpSpPr>
        <p:sp>
          <p:nvSpPr>
            <p:cNvPr id="240" name="Google Shape;240;p25"/>
            <p:cNvSpPr/>
            <p:nvPr/>
          </p:nvSpPr>
          <p:spPr>
            <a:xfrm>
              <a:off x="6457950" y="3746970"/>
              <a:ext cx="552450" cy="272580"/>
            </a:xfrm>
            <a:prstGeom prst="ellipse">
              <a:avLst/>
            </a:prstGeom>
            <a:gradFill>
              <a:gsLst>
                <a:gs pos="0">
                  <a:srgbClr val="F4F8FB"/>
                </a:gs>
                <a:gs pos="74000">
                  <a:srgbClr val="AEC5E1"/>
                </a:gs>
                <a:gs pos="83000">
                  <a:srgbClr val="AEC5E1"/>
                </a:gs>
                <a:gs pos="100000">
                  <a:srgbClr val="C8D8E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" name="Google Shape;241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72538" y="821859"/>
              <a:ext cx="3086100" cy="40308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l="9110" r="6503"/>
          <a:stretch/>
        </p:blipFill>
        <p:spPr>
          <a:xfrm>
            <a:off x="2949334" y="1200150"/>
            <a:ext cx="6191396" cy="32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>
            <a:alphaModFix/>
          </a:blip>
          <a:srcRect l="20570" t="2097" r="19099" b="3223"/>
          <a:stretch/>
        </p:blipFill>
        <p:spPr>
          <a:xfrm>
            <a:off x="228600" y="794565"/>
            <a:ext cx="2162351" cy="192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250" t="4191" r="6250" b="6919"/>
          <a:stretch/>
        </p:blipFill>
        <p:spPr>
          <a:xfrm rot="-1229644">
            <a:off x="352535" y="2912224"/>
            <a:ext cx="2921974" cy="1671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1526958" y="1431027"/>
            <a:ext cx="863993" cy="642278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988442" y="1605320"/>
            <a:ext cx="57995" cy="134541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409425" y="1605320"/>
            <a:ext cx="487258" cy="76192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1938703" y="1304811"/>
            <a:ext cx="515052" cy="13129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113519" y="898173"/>
            <a:ext cx="336464" cy="14645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315466" y="2032305"/>
            <a:ext cx="815766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l" rtl="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429248" y="2688083"/>
            <a:ext cx="2243238" cy="40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l" rtl="0">
              <a:spcBef>
                <a:spcPts val="24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2317162" y="1958101"/>
            <a:ext cx="815766" cy="25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2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2357370" y="773534"/>
            <a:ext cx="686002" cy="4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2359218" y="1311099"/>
            <a:ext cx="686002" cy="29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2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171031" y="4914901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152401" y="41733"/>
            <a:ext cx="79510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>
            <a:spLocks noGrp="1"/>
          </p:cNvSpPr>
          <p:nvPr>
            <p:ph type="title"/>
          </p:nvPr>
        </p:nvSpPr>
        <p:spPr>
          <a:xfrm>
            <a:off x="309004" y="25003"/>
            <a:ext cx="8377796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Detector/Physics Simulations (</a:t>
            </a:r>
            <a:r>
              <a:rPr lang="en-US" sz="3200" dirty="0" err="1"/>
              <a:t>sPHENIX</a:t>
            </a:r>
            <a:r>
              <a:rPr lang="en-US" sz="3200" dirty="0"/>
              <a:t>)</a:t>
            </a:r>
            <a:endParaRPr sz="4000" dirty="0"/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1"/>
          </p:nvPr>
        </p:nvSpPr>
        <p:spPr>
          <a:xfrm>
            <a:off x="0" y="1080159"/>
            <a:ext cx="5462798" cy="307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simulate any number of signal and background events with full digitization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Package developed to extract raw hit information, used for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algorithm training (JSON output)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sim data to raw data bit pattern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71" name="Google Shape;271;p2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2866540"/>
            <a:ext cx="3124200" cy="224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643767"/>
            <a:ext cx="3124200" cy="215222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6629400" y="4552950"/>
            <a:ext cx="16190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 p+p collisions</a:t>
            </a: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6553200" y="2183294"/>
            <a:ext cx="1419941" cy="369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441B6D-EF8B-BF4B-9C2E-C8B1CF8F6B67}"/>
              </a:ext>
            </a:extLst>
          </p:cNvPr>
          <p:cNvSpPr txBox="1"/>
          <p:nvPr/>
        </p:nvSpPr>
        <p:spPr>
          <a:xfrm>
            <a:off x="7334119" y="832419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Cameron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Case study: AI HF selections</a:t>
            </a:r>
            <a:endParaRPr/>
          </a:p>
        </p:txBody>
      </p:sp>
      <p:sp>
        <p:nvSpPr>
          <p:cNvPr id="282" name="Google Shape;282;p28"/>
          <p:cNvSpPr txBox="1">
            <a:spLocks noGrp="1"/>
          </p:cNvSpPr>
          <p:nvPr>
            <p:ph type="body" idx="1"/>
          </p:nvPr>
        </p:nvSpPr>
        <p:spPr>
          <a:xfrm>
            <a:off x="33716" y="665387"/>
            <a:ext cx="4995483" cy="2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Is ML better for selecting HF decays over conventional selections?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Challenge: 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Must run online, in FPGA. Hence variables must be “simple”</a:t>
            </a:r>
            <a:endParaRPr/>
          </a:p>
        </p:txBody>
      </p:sp>
      <p:sp>
        <p:nvSpPr>
          <p:cNvPr id="283" name="Google Shape;283;p2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285" name="Google Shape;285;p28"/>
          <p:cNvSpPr txBox="1"/>
          <p:nvPr/>
        </p:nvSpPr>
        <p:spPr>
          <a:xfrm>
            <a:off x="192792" y="4250793"/>
            <a:ext cx="969496" cy="39421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3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86" name="Google Shape;286;p28"/>
          <p:cNvCxnSpPr/>
          <p:nvPr/>
        </p:nvCxnSpPr>
        <p:spPr>
          <a:xfrm rot="10800000" flipH="1">
            <a:off x="1545696" y="3443514"/>
            <a:ext cx="1191989" cy="453938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7" name="Google Shape;287;p28"/>
          <p:cNvCxnSpPr/>
          <p:nvPr/>
        </p:nvCxnSpPr>
        <p:spPr>
          <a:xfrm rot="10800000" flipH="1">
            <a:off x="2732751" y="3005963"/>
            <a:ext cx="488250" cy="45078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8" name="Google Shape;288;p28"/>
          <p:cNvCxnSpPr/>
          <p:nvPr/>
        </p:nvCxnSpPr>
        <p:spPr>
          <a:xfrm>
            <a:off x="2733682" y="3456743"/>
            <a:ext cx="701324" cy="15981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9" name="Google Shape;289;p28"/>
          <p:cNvSpPr txBox="1"/>
          <p:nvPr/>
        </p:nvSpPr>
        <p:spPr>
          <a:xfrm>
            <a:off x="1582805" y="3443514"/>
            <a:ext cx="511935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0" name="Google Shape;290;p28"/>
          <p:cNvSpPr txBox="1"/>
          <p:nvPr/>
        </p:nvSpPr>
        <p:spPr>
          <a:xfrm>
            <a:off x="2737685" y="2766834"/>
            <a:ext cx="542906" cy="3693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2980943" y="3652947"/>
            <a:ext cx="518027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2" name="Google Shape;292;p28"/>
          <p:cNvSpPr/>
          <p:nvPr/>
        </p:nvSpPr>
        <p:spPr>
          <a:xfrm rot="4649507">
            <a:off x="1101540" y="4488706"/>
            <a:ext cx="76200" cy="8196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28"/>
          <p:cNvCxnSpPr>
            <a:stCxn id="292" idx="1"/>
          </p:cNvCxnSpPr>
          <p:nvPr/>
        </p:nvCxnSpPr>
        <p:spPr>
          <a:xfrm rot="10800000" flipH="1">
            <a:off x="1162098" y="3897413"/>
            <a:ext cx="383700" cy="5997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4" name="Google Shape;294;p28"/>
          <p:cNvSpPr txBox="1"/>
          <p:nvPr/>
        </p:nvSpPr>
        <p:spPr>
          <a:xfrm>
            <a:off x="1275155" y="4054895"/>
            <a:ext cx="527452" cy="36933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95" name="Google Shape;295;p28"/>
          <p:cNvCxnSpPr/>
          <p:nvPr/>
        </p:nvCxnSpPr>
        <p:spPr>
          <a:xfrm>
            <a:off x="1555346" y="3909012"/>
            <a:ext cx="701324" cy="15981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6" name="Google Shape;296;p28"/>
          <p:cNvSpPr txBox="1"/>
          <p:nvPr/>
        </p:nvSpPr>
        <p:spPr>
          <a:xfrm>
            <a:off x="2119286" y="3764105"/>
            <a:ext cx="518027" cy="36933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 flipH="1">
            <a:off x="914836" y="3898994"/>
            <a:ext cx="640510" cy="2882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8" name="Google Shape;298;p28"/>
          <p:cNvCxnSpPr>
            <a:stCxn id="292" idx="3"/>
          </p:cNvCxnSpPr>
          <p:nvPr/>
        </p:nvCxnSpPr>
        <p:spPr>
          <a:xfrm rot="10800000">
            <a:off x="918013" y="4188366"/>
            <a:ext cx="187500" cy="32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299" name="Google Shape;299;p28"/>
          <p:cNvSpPr txBox="1"/>
          <p:nvPr/>
        </p:nvSpPr>
        <p:spPr>
          <a:xfrm>
            <a:off x="1107094" y="4423561"/>
            <a:ext cx="508473" cy="36933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0" name="Google Shape;300;p28"/>
          <p:cNvSpPr txBox="1"/>
          <p:nvPr/>
        </p:nvSpPr>
        <p:spPr>
          <a:xfrm>
            <a:off x="2779362" y="3197823"/>
            <a:ext cx="683842" cy="36933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1600" y="723900"/>
            <a:ext cx="3962400" cy="412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>
            <a:spLocks noGrp="1"/>
          </p:cNvSpPr>
          <p:nvPr>
            <p:ph type="title"/>
          </p:nvPr>
        </p:nvSpPr>
        <p:spPr>
          <a:xfrm>
            <a:off x="311700" y="-1329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Event Data Descriptions – NJIT/LANL</a:t>
            </a:r>
            <a:endParaRPr sz="3200" dirty="0"/>
          </a:p>
        </p:txBody>
      </p:sp>
      <p:sp>
        <p:nvSpPr>
          <p:cNvPr id="308" name="Google Shape;308;p29"/>
          <p:cNvSpPr txBox="1">
            <a:spLocks noGrp="1"/>
          </p:cNvSpPr>
          <p:nvPr>
            <p:ph type="body" idx="1"/>
          </p:nvPr>
        </p:nvSpPr>
        <p:spPr>
          <a:xfrm>
            <a:off x="313113" y="965865"/>
            <a:ext cx="5081300" cy="321177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24" t="-2255" b="-15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 </a:t>
            </a:r>
            <a:endParaRPr dirty="0"/>
          </a:p>
        </p:txBody>
      </p:sp>
      <p:sp>
        <p:nvSpPr>
          <p:cNvPr id="310" name="Google Shape;31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12" name="Google Shape;312;p29"/>
          <p:cNvSpPr txBox="1">
            <a:spLocks noGrp="1"/>
          </p:cNvSpPr>
          <p:nvPr>
            <p:ph type="dt" idx="4294967295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13" name="Google Shape;313;p29"/>
          <p:cNvSpPr txBox="1">
            <a:spLocks noGrp="1"/>
          </p:cNvSpPr>
          <p:nvPr>
            <p:ph type="ftr" idx="4294967295"/>
          </p:nvPr>
        </p:nvSpPr>
        <p:spPr>
          <a:xfrm>
            <a:off x="6248400" y="4914900"/>
            <a:ext cx="2895600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309" name="Google Shape;309;p29"/>
          <p:cNvPicPr preferRelativeResize="0"/>
          <p:nvPr/>
        </p:nvPicPr>
        <p:blipFill rotWithShape="1">
          <a:blip r:embed="rId4">
            <a:alphaModFix/>
          </a:blip>
          <a:srcRect r="-3" b="-3"/>
          <a:stretch/>
        </p:blipFill>
        <p:spPr>
          <a:xfrm>
            <a:off x="6172200" y="2419350"/>
            <a:ext cx="2151121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 descr="Chart, scatter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550" y="947057"/>
            <a:ext cx="3233738" cy="1527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C887-94B8-9F4E-A9E4-4C1C2AE0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Trigger Algorithm R&amp;D – NJIT/LANL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D59C3-4FD0-9246-84B3-497044A43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206" y="874515"/>
            <a:ext cx="8229600" cy="1697235"/>
          </a:xfrm>
        </p:spPr>
        <p:txBody>
          <a:bodyPr>
            <a:normAutofit fontScale="62500" lnSpcReduction="20000"/>
          </a:bodyPr>
          <a:lstStyle/>
          <a:p>
            <a:pPr marL="0" lvl="0" indent="0">
              <a:spcBef>
                <a:spcPts val="0"/>
              </a:spcBef>
              <a:buSzPct val="88235"/>
              <a:buNone/>
            </a:pPr>
            <a:r>
              <a:rPr lang="en-US" dirty="0"/>
              <a:t>Implemented several models to solve the trigger detection problem:</a:t>
            </a:r>
          </a:p>
          <a:p>
            <a:pPr lvl="0">
              <a:spcBef>
                <a:spcPts val="1200"/>
              </a:spcBef>
              <a:buSzPct val="88235"/>
              <a:buChar char="-"/>
            </a:pPr>
            <a:r>
              <a:rPr lang="en-US" dirty="0"/>
              <a:t>Directly applied GNN model to trigger detection problem (GNN)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/>
              <a:t>Added a global vector to the GNN model to represent some global feature (VPGNN)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DiffPool</a:t>
            </a:r>
            <a:r>
              <a:rPr lang="en-US" dirty="0"/>
              <a:t> model (</a:t>
            </a:r>
            <a:r>
              <a:rPr lang="en-US" dirty="0" err="1"/>
              <a:t>DiffPool</a:t>
            </a:r>
            <a:r>
              <a:rPr lang="en-US" dirty="0"/>
              <a:t>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VpGNN</a:t>
            </a:r>
            <a:r>
              <a:rPr lang="en-US" dirty="0"/>
              <a:t> + </a:t>
            </a:r>
            <a:r>
              <a:rPr lang="en-US" dirty="0" err="1"/>
              <a:t>DiffPool</a:t>
            </a:r>
            <a:r>
              <a:rPr lang="en-US" dirty="0"/>
              <a:t> (</a:t>
            </a:r>
            <a:r>
              <a:rPr lang="en-US" dirty="0" err="1"/>
              <a:t>GNNDiffPool</a:t>
            </a:r>
            <a:r>
              <a:rPr lang="en-US" dirty="0"/>
              <a:t>)</a:t>
            </a:r>
          </a:p>
          <a:p>
            <a:pPr lvl="0">
              <a:spcBef>
                <a:spcPts val="0"/>
              </a:spcBef>
              <a:buSzPct val="88235"/>
              <a:buChar char="-"/>
            </a:pPr>
            <a:r>
              <a:rPr lang="en-US" dirty="0" err="1"/>
              <a:t>ParticleNet</a:t>
            </a:r>
            <a:r>
              <a:rPr lang="en-US" dirty="0"/>
              <a:t> , </a:t>
            </a:r>
            <a:r>
              <a:rPr lang="en-US" dirty="0" err="1"/>
              <a:t>Giorgian</a:t>
            </a:r>
            <a:endParaRPr lang="en-US" dirty="0"/>
          </a:p>
          <a:p>
            <a:pPr marL="0" lvl="0" indent="0">
              <a:spcBef>
                <a:spcPts val="1200"/>
              </a:spcBef>
              <a:buSzPct val="88235"/>
              <a:buNone/>
            </a:pPr>
            <a:r>
              <a:rPr lang="en-US" dirty="0"/>
              <a:t>Another model we tried: Set2Graph (Affinity Matrix Prediction)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A9A87-A7EC-664F-807A-38F75F064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5" name="Google Shape;318;p30" descr="Work In Progress PNG Images, Transparent Work In Progress Image Download -  PNGitem">
            <a:extLst>
              <a:ext uri="{FF2B5EF4-FFF2-40B4-BE49-F238E27FC236}">
                <a16:creationId xmlns:a16="http://schemas.microsoft.com/office/drawing/2014/main" id="{8C68B9ED-8068-0B4C-BFE3-B36052ED5A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80528" y="2985070"/>
            <a:ext cx="1701362" cy="15469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FC3B85-6F48-A840-A087-9E045A10B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1/6/2022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E1FD43-F31F-8B4E-A4D3-DFB017A6A4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Fast-ML for sPHENIX &amp; EIC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3D3E5B-56F3-2643-9AAB-2D8FB3B4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29" y="2662203"/>
            <a:ext cx="3745843" cy="215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C7AF24-A995-8444-A9CE-DA5AC31118CE}"/>
              </a:ext>
            </a:extLst>
          </p:cNvPr>
          <p:cNvSpPr txBox="1"/>
          <p:nvPr/>
        </p:nvSpPr>
        <p:spPr>
          <a:xfrm>
            <a:off x="299545" y="3179379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Inputs:</a:t>
            </a:r>
          </a:p>
          <a:p>
            <a:r>
              <a:rPr lang="en-US" dirty="0"/>
              <a:t>-hits</a:t>
            </a:r>
          </a:p>
          <a:p>
            <a:r>
              <a:rPr lang="en-US" dirty="0"/>
              <a:t>-</a:t>
            </a:r>
            <a:r>
              <a:rPr lang="en-US" dirty="0" err="1"/>
              <a:t>tracklets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0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>
            <a:spLocks noGrp="1"/>
          </p:cNvSpPr>
          <p:nvPr>
            <p:ph type="title"/>
          </p:nvPr>
        </p:nvSpPr>
        <p:spPr>
          <a:xfrm>
            <a:off x="304799" y="15786"/>
            <a:ext cx="8077769" cy="49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Initial Study from NJIT: Efficiency and Purity</a:t>
            </a:r>
            <a:endParaRPr dirty="0"/>
          </a:p>
        </p:txBody>
      </p:sp>
      <p:sp>
        <p:nvSpPr>
          <p:cNvPr id="328" name="Google Shape;328;p31"/>
          <p:cNvSpPr txBox="1">
            <a:spLocks noGrp="1"/>
          </p:cNvSpPr>
          <p:nvPr>
            <p:ph type="sldNum" idx="12"/>
          </p:nvPr>
        </p:nvSpPr>
        <p:spPr>
          <a:xfrm>
            <a:off x="6530897" y="479717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17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329" name="Google Shape;3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668" y="1767779"/>
            <a:ext cx="796290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/>
          <p:nvPr/>
        </p:nvSpPr>
        <p:spPr>
          <a:xfrm>
            <a:off x="506983" y="954283"/>
            <a:ext cx="7673400" cy="369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 mix of simulated data:  100(BG) + 1 HF(charm) events</a:t>
            </a:r>
            <a:endParaRPr dirty="0"/>
          </a:p>
        </p:txBody>
      </p:sp>
      <p:sp>
        <p:nvSpPr>
          <p:cNvPr id="331" name="Google Shape;331;p3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32" name="Google Shape;332;p3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333" name="Google Shape;333;p31" descr="Work In Progress PNG Images, Transparent Work In Progress Image Download - 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2165" y="808197"/>
            <a:ext cx="963620" cy="737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2350" y="742950"/>
            <a:ext cx="5972969" cy="28912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>
            <a:spLocks noGrp="1"/>
          </p:cNvSpPr>
          <p:nvPr>
            <p:ph type="title"/>
          </p:nvPr>
        </p:nvSpPr>
        <p:spPr>
          <a:xfrm>
            <a:off x="304800" y="29757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Translating Models to FPGA Firmware, FNAL/MIT</a:t>
            </a:r>
            <a:endParaRPr sz="2600"/>
          </a:p>
        </p:txBody>
      </p:sp>
      <p:sp>
        <p:nvSpPr>
          <p:cNvPr id="340" name="Google Shape;340;p32"/>
          <p:cNvSpPr txBox="1">
            <a:spLocks noGrp="1"/>
          </p:cNvSpPr>
          <p:nvPr>
            <p:ph type="body" idx="1"/>
          </p:nvPr>
        </p:nvSpPr>
        <p:spPr>
          <a:xfrm>
            <a:off x="9365" y="1162647"/>
            <a:ext cx="3124200" cy="29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Algorithms must have low latency and resource usage</a:t>
            </a:r>
            <a:endParaRPr/>
          </a:p>
          <a:p>
            <a:pPr marL="342900" lvl="0" indent="-22479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372"/>
              </a:spcBef>
              <a:spcAft>
                <a:spcPts val="0"/>
              </a:spcAft>
              <a:buClr>
                <a:srgbClr val="D60093"/>
              </a:buClr>
              <a:buSzPct val="100000"/>
              <a:buChar char="•"/>
            </a:pPr>
            <a:r>
              <a:rPr lang="en-US" b="1">
                <a:solidFill>
                  <a:srgbClr val="D60093"/>
                </a:solidFill>
              </a:rPr>
              <a:t>hls</a:t>
            </a:r>
            <a:r>
              <a:rPr lang="en-US" b="1">
                <a:solidFill>
                  <a:srgbClr val="0B5394"/>
                </a:solidFill>
              </a:rPr>
              <a:t>4ml</a:t>
            </a:r>
            <a:r>
              <a:rPr lang="en-US" i="1">
                <a:solidFill>
                  <a:srgbClr val="D60093"/>
                </a:solidFill>
              </a:rPr>
              <a:t> </a:t>
            </a:r>
            <a:r>
              <a:rPr lang="en-US"/>
              <a:t>translates NN algorithms into high level synthesis</a:t>
            </a:r>
            <a:endParaRPr/>
          </a:p>
          <a:p>
            <a:pPr marL="342900" lvl="0" indent="-22479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37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Also generates IP cores for easy implementation</a:t>
            </a:r>
            <a:endParaRPr/>
          </a:p>
        </p:txBody>
      </p:sp>
      <p:sp>
        <p:nvSpPr>
          <p:cNvPr id="341" name="Google Shape;341;p3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42" name="Google Shape;342;p3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43" name="Google Shape;343;p32"/>
          <p:cNvSpPr txBox="1"/>
          <p:nvPr/>
        </p:nvSpPr>
        <p:spPr>
          <a:xfrm>
            <a:off x="3309792" y="3775506"/>
            <a:ext cx="58248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 – typical ML algorithm development stages, Python/C++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Blue – HLS conversion to FPGA IP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– typical implementation onto chips</a:t>
            </a:r>
            <a:endParaRPr dirty="0"/>
          </a:p>
        </p:txBody>
      </p:sp>
      <p:sp>
        <p:nvSpPr>
          <p:cNvPr id="344" name="Google Shape;344;p3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AI-Trigger SW/FW Pipeline - Status</a:t>
            </a:r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body" idx="1"/>
          </p:nvPr>
        </p:nvSpPr>
        <p:spPr>
          <a:xfrm>
            <a:off x="1" y="855968"/>
            <a:ext cx="9144000" cy="4013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Fetch events from event buffer (Work in Progress, sim to raw data)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Data Pre-processing Clustering (Work in Progress on FPGA implements)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Tracking +  Outlier hits Removal (Done in FPGA)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Triggering (Done in FPGA, need performance tuning)</a:t>
            </a:r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-US" b="0" dirty="0"/>
          </a:p>
          <a:p>
            <a:pPr marL="6858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0" dirty="0"/>
              <a:t>Triggers on TPC (Interface and integration with </a:t>
            </a:r>
            <a:r>
              <a:rPr lang="en-US" b="0" dirty="0" err="1"/>
              <a:t>sPhenix</a:t>
            </a:r>
            <a:r>
              <a:rPr lang="en-US" b="0" dirty="0"/>
              <a:t> Detector, last step)</a:t>
            </a:r>
            <a:endParaRPr b="0" dirty="0"/>
          </a:p>
        </p:txBody>
      </p:sp>
      <p:sp>
        <p:nvSpPr>
          <p:cNvPr id="351" name="Google Shape;351;p3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19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52" name="Google Shape;352;p33"/>
          <p:cNvSpPr/>
          <p:nvPr/>
        </p:nvSpPr>
        <p:spPr>
          <a:xfrm>
            <a:off x="3492062" y="1236969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3"/>
          <p:cNvSpPr/>
          <p:nvPr/>
        </p:nvSpPr>
        <p:spPr>
          <a:xfrm>
            <a:off x="3492062" y="2165011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3"/>
          <p:cNvSpPr/>
          <p:nvPr/>
        </p:nvSpPr>
        <p:spPr>
          <a:xfrm>
            <a:off x="3492062" y="2949947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3"/>
          <p:cNvSpPr/>
          <p:nvPr/>
        </p:nvSpPr>
        <p:spPr>
          <a:xfrm>
            <a:off x="3492311" y="3788232"/>
            <a:ext cx="285750" cy="342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57" name="Google Shape;357;p3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6553200" y="3714750"/>
            <a:ext cx="381000" cy="304800"/>
          </a:xfrm>
          <a:prstGeom prst="ellipse">
            <a:avLst/>
          </a:prstGeom>
          <a:gradFill>
            <a:gsLst>
              <a:gs pos="0">
                <a:srgbClr val="F4F8FB"/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04800" y="25003"/>
            <a:ext cx="8382000" cy="53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The Problem </a:t>
            </a:r>
            <a:br>
              <a:rPr lang="en-US" sz="2000" dirty="0"/>
            </a:br>
            <a:r>
              <a:rPr lang="en-US" sz="1600" dirty="0">
                <a:solidFill>
                  <a:srgbClr val="0432FF"/>
                </a:solidFill>
              </a:rPr>
              <a:t>– Rare events hard to trigger by conventional methods 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04800" y="700421"/>
            <a:ext cx="5929952" cy="401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>
                <a:solidFill>
                  <a:srgbClr val="D60093"/>
                </a:solidFill>
              </a:rPr>
              <a:t>sPHENIX challenge p+p@200GeV</a:t>
            </a:r>
            <a:r>
              <a:rPr lang="en-US"/>
              <a:t>: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Very high p+p collision rate: ~10MHz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Charm production rate: ~100kHz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0.5mb/42mb ~1%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Beauty production rate: ~ 500Hz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2 ub/42mb ~ 0.005%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 i="1"/>
              <a:t>No effective trigger to select low pT HF events 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Triggered MB rate ~1kHz &lt;&lt; 10MHz</a:t>
            </a:r>
            <a:endParaRPr/>
          </a:p>
          <a:p>
            <a:pPr marL="1143000" lvl="2" indent="-220027" algn="l" rtl="0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Lost most of the HF events at low pT </a:t>
            </a:r>
            <a:endParaRPr/>
          </a:p>
          <a:p>
            <a:pPr marL="742950" lvl="1" indent="-276225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High pT jet trigger, pT &gt; 10GeV </a:t>
            </a:r>
            <a:endParaRPr/>
          </a:p>
          <a:p>
            <a:pPr marL="742950" lvl="1" indent="-270192" algn="l" rtl="0">
              <a:spcBef>
                <a:spcPts val="220"/>
              </a:spcBef>
              <a:spcAft>
                <a:spcPts val="0"/>
              </a:spcAft>
              <a:buSzPct val="90000"/>
              <a:buChar char="-"/>
            </a:pPr>
            <a:r>
              <a:rPr lang="en-US"/>
              <a:t>Streaming readout -&gt; huge data volume, DAQ/tape cost  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EIC challenge: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high rate e+p and e+A collisions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 b="1">
                <a:solidFill>
                  <a:srgbClr val="D60093"/>
                </a:solidFill>
              </a:rPr>
              <a:t>Our approach: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rgbClr val="D60093"/>
              </a:buClr>
              <a:buSzPct val="100000"/>
              <a:buNone/>
            </a:pPr>
            <a:r>
              <a:rPr lang="en-US"/>
              <a:t>Develop effective HF (or other rare events) triggers for p+p and e+p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Streaming readout key detectors for high efficiency  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AI-based beam/detector monitoring and autonomous feedback &amp; control </a:t>
            </a:r>
            <a:endParaRPr/>
          </a:p>
          <a:p>
            <a:pPr marL="342900" lvl="0" indent="-33147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-"/>
            </a:pPr>
            <a:r>
              <a:rPr lang="en-US"/>
              <a:t>ML-trained algorithm for HF tagging  </a:t>
            </a:r>
            <a:endParaRPr/>
          </a:p>
          <a:p>
            <a:pPr marL="742950" lvl="1" indent="-24384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Helvetica Neue"/>
              <a:buChar char="-"/>
            </a:pPr>
            <a:r>
              <a:rPr lang="en-US"/>
              <a:t>Rare physics don’t require “slow detectors” for measurements </a:t>
            </a:r>
            <a:endParaRPr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538" y="821858"/>
            <a:ext cx="3086100" cy="4030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5492054" y="4067683"/>
            <a:ext cx="1245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80FF"/>
                </a:solidFill>
                <a:latin typeface="Calibri"/>
                <a:ea typeface="Calibri"/>
                <a:cs typeface="Calibri"/>
                <a:sym typeface="Calibri"/>
              </a:rPr>
              <a:t>Beam spot: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80FF"/>
                </a:solidFill>
                <a:latin typeface="Calibri"/>
                <a:ea typeface="Calibri"/>
                <a:cs typeface="Calibri"/>
                <a:sym typeface="Calibri"/>
              </a:rPr>
              <a:t>~100um</a:t>
            </a: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Hardware and Computing </a:t>
            </a:r>
            <a:endParaRPr sz="3200" dirty="0"/>
          </a:p>
        </p:txBody>
      </p:sp>
      <p:sp>
        <p:nvSpPr>
          <p:cNvPr id="363" name="Google Shape;363;p3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64" name="Google Shape;364;p3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65" name="Google Shape;365;p3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66" name="Google Shape;366;p34"/>
          <p:cNvSpPr txBox="1"/>
          <p:nvPr/>
        </p:nvSpPr>
        <p:spPr>
          <a:xfrm>
            <a:off x="1434900" y="1622125"/>
            <a:ext cx="4256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Hardware implementation </a:t>
            </a: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96900" lvl="0" indent="-4572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stream processing </a:t>
            </a:r>
          </a:p>
          <a:p>
            <a:pPr marL="596900" lvl="0" indent="-4572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Test AI algorithms on FPGA</a:t>
            </a: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5"/>
          <p:cNvSpPr txBox="1">
            <a:spLocks noGrp="1"/>
          </p:cNvSpPr>
          <p:nvPr>
            <p:ph type="title"/>
          </p:nvPr>
        </p:nvSpPr>
        <p:spPr>
          <a:xfrm>
            <a:off x="278944" y="16350"/>
            <a:ext cx="8645906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</a:pPr>
            <a:r>
              <a:rPr lang="en-US" sz="2700"/>
              <a:t>A Toy Model – Hardware Implementation (sPHENIX)</a:t>
            </a:r>
            <a:endParaRPr sz="2700"/>
          </a:p>
        </p:txBody>
      </p:sp>
      <p:sp>
        <p:nvSpPr>
          <p:cNvPr id="372" name="Google Shape;372;p35"/>
          <p:cNvSpPr/>
          <p:nvPr/>
        </p:nvSpPr>
        <p:spPr>
          <a:xfrm>
            <a:off x="469150" y="2715450"/>
            <a:ext cx="2047800" cy="90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651936" y="2659134"/>
            <a:ext cx="169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0FF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(Online Buffer)</a:t>
            </a:r>
            <a:endParaRPr sz="18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3290875" y="2504025"/>
            <a:ext cx="1125000" cy="602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5"/>
          <p:cNvSpPr txBox="1"/>
          <p:nvPr/>
        </p:nvSpPr>
        <p:spPr>
          <a:xfrm>
            <a:off x="3290877" y="2497575"/>
            <a:ext cx="11250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 sz="16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1600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35"/>
          <p:cNvSpPr txBox="1"/>
          <p:nvPr/>
        </p:nvSpPr>
        <p:spPr>
          <a:xfrm>
            <a:off x="3290877" y="3379750"/>
            <a:ext cx="1125000" cy="677078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 705</a:t>
            </a:r>
            <a:endParaRPr sz="1600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Roboto"/>
              <a:buNone/>
            </a:pPr>
            <a:r>
              <a:rPr lang="en-US" sz="1600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1600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77" name="Google Shape;377;p35"/>
          <p:cNvGrpSpPr/>
          <p:nvPr/>
        </p:nvGrpSpPr>
        <p:grpSpPr>
          <a:xfrm>
            <a:off x="5354613" y="2457450"/>
            <a:ext cx="1934731" cy="1419000"/>
            <a:chOff x="5612725" y="2457450"/>
            <a:chExt cx="2386200" cy="1419000"/>
          </a:xfrm>
        </p:grpSpPr>
        <p:sp>
          <p:nvSpPr>
            <p:cNvPr id="378" name="Google Shape;378;p35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5"/>
            <p:cNvSpPr txBox="1"/>
            <p:nvPr/>
          </p:nvSpPr>
          <p:spPr>
            <a:xfrm>
              <a:off x="6064211" y="2859150"/>
              <a:ext cx="1644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None/>
              </a:pP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0" name="Google Shape;380;p35"/>
          <p:cNvGrpSpPr/>
          <p:nvPr/>
        </p:nvGrpSpPr>
        <p:grpSpPr>
          <a:xfrm>
            <a:off x="2597550" y="1117375"/>
            <a:ext cx="2208950" cy="693325"/>
            <a:chOff x="2597550" y="1117375"/>
            <a:chExt cx="2208950" cy="693325"/>
          </a:xfrm>
        </p:grpSpPr>
        <p:sp>
          <p:nvSpPr>
            <p:cNvPr id="381" name="Google Shape;381;p35"/>
            <p:cNvSpPr/>
            <p:nvPr/>
          </p:nvSpPr>
          <p:spPr>
            <a:xfrm>
              <a:off x="2597550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5"/>
            <p:cNvSpPr txBox="1"/>
            <p:nvPr/>
          </p:nvSpPr>
          <p:spPr>
            <a:xfrm>
              <a:off x="3129649" y="1263950"/>
              <a:ext cx="1286225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boto"/>
                <a:buNone/>
              </a:pP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</a:t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3" name="Google Shape;383;p35"/>
          <p:cNvSpPr/>
          <p:nvPr/>
        </p:nvSpPr>
        <p:spPr>
          <a:xfrm>
            <a:off x="26136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5"/>
          <p:cNvSpPr/>
          <p:nvPr/>
        </p:nvSpPr>
        <p:spPr>
          <a:xfrm>
            <a:off x="26136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5"/>
          <p:cNvSpPr/>
          <p:nvPr/>
        </p:nvSpPr>
        <p:spPr>
          <a:xfrm>
            <a:off x="1385500" y="1280250"/>
            <a:ext cx="774000" cy="1291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5"/>
          <p:cNvSpPr/>
          <p:nvPr/>
        </p:nvSpPr>
        <p:spPr>
          <a:xfrm>
            <a:off x="4671075" y="28678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4671075" y="3401250"/>
            <a:ext cx="548700" cy="15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278944" y="4129608"/>
            <a:ext cx="7010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 dirty="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Streaming readout sim data:</a:t>
            </a:r>
            <a:endParaRPr sz="1800" dirty="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8b/10b MVTX/INTT data (KC705) to FPGA/AI Engine (VC709)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5"/>
          <p:cNvSpPr/>
          <p:nvPr/>
        </p:nvSpPr>
        <p:spPr>
          <a:xfrm rot="5400000">
            <a:off x="5519050" y="1475250"/>
            <a:ext cx="1022100" cy="822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7373900" y="2970150"/>
            <a:ext cx="548700" cy="393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7373900" y="3560550"/>
            <a:ext cx="177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18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35"/>
          <p:cNvSpPr txBox="1"/>
          <p:nvPr/>
        </p:nvSpPr>
        <p:spPr>
          <a:xfrm>
            <a:off x="6441250" y="1117375"/>
            <a:ext cx="23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Beam vtx(x,y) alignment,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2499914" y="3032004"/>
            <a:ext cx="128180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4555648" y="3001050"/>
            <a:ext cx="112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Google Shape;395;p35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Realizing in Firmware</a:t>
            </a:r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body" idx="1"/>
          </p:nvPr>
        </p:nvSpPr>
        <p:spPr>
          <a:xfrm>
            <a:off x="152401" y="880544"/>
            <a:ext cx="3810000" cy="366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FELIX card shares same FPGA as Xilinx VC709, ideal testing ground</a:t>
            </a:r>
            <a:endParaRPr/>
          </a:p>
          <a:p>
            <a:pPr marL="342900" lvl="0" indent="-23622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KC705 represents our MVTX+INTT Data Aggregation Module</a:t>
            </a:r>
            <a:endParaRPr/>
          </a:p>
          <a:p>
            <a:pPr marL="342900" lvl="0" indent="-23622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Successfully transmit data from host PC to DMA</a:t>
            </a:r>
            <a:endParaRPr/>
          </a:p>
          <a:p>
            <a:pPr marL="742950" lvl="1" indent="-276225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Convert MVTX sim data to real-data-like bit-stream in progress</a:t>
            </a:r>
            <a:endParaRPr/>
          </a:p>
          <a:p>
            <a:pPr marL="342900" lvl="0" indent="0" algn="l" rtl="0">
              <a:spcBef>
                <a:spcPts val="336"/>
              </a:spcBef>
              <a:spcAft>
                <a:spcPts val="0"/>
              </a:spcAft>
              <a:buNone/>
            </a:pPr>
            <a:endParaRPr/>
          </a:p>
          <a:p>
            <a:pPr marL="342900" lvl="0" indent="-331470" algn="l" rtl="0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Next:</a:t>
            </a:r>
            <a:endParaRPr/>
          </a:p>
          <a:p>
            <a:pPr marL="742950" lvl="1" indent="-276225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Transmit MVTX/INTT sim data to VC709(AI-Engine) through G-Links</a:t>
            </a:r>
            <a:endParaRPr/>
          </a:p>
        </p:txBody>
      </p:sp>
      <p:sp>
        <p:nvSpPr>
          <p:cNvPr id="404" name="Google Shape;404;p3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05" name="Google Shape;405;p36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406" name="Google Shape;406;p36"/>
          <p:cNvPicPr preferRelativeResize="0"/>
          <p:nvPr/>
        </p:nvPicPr>
        <p:blipFill rotWithShape="1">
          <a:blip r:embed="rId3">
            <a:alphaModFix/>
          </a:blip>
          <a:srcRect l="116"/>
          <a:stretch/>
        </p:blipFill>
        <p:spPr>
          <a:xfrm>
            <a:off x="3962401" y="891777"/>
            <a:ext cx="4914502" cy="359553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CD2FC-93FC-574B-86F2-A96F48BB9964}"/>
              </a:ext>
            </a:extLst>
          </p:cNvPr>
          <p:cNvSpPr txBox="1"/>
          <p:nvPr/>
        </p:nvSpPr>
        <p:spPr>
          <a:xfrm>
            <a:off x="6859006" y="1765738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Test bench @LANL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29D1F-5D43-114E-B929-D024E21DA0A5}"/>
              </a:ext>
            </a:extLst>
          </p:cNvPr>
          <p:cNvSpPr txBox="1"/>
          <p:nvPr/>
        </p:nvSpPr>
        <p:spPr>
          <a:xfrm>
            <a:off x="7245832" y="953845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Noah, Yasser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Project Workflow Status</a:t>
            </a:r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36" name="Google Shape;436;p3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3225019" y="705138"/>
            <a:ext cx="2787623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 signal/background</a:t>
            </a:r>
            <a:endParaRPr/>
          </a:p>
        </p:txBody>
      </p:sp>
      <p:sp>
        <p:nvSpPr>
          <p:cNvPr id="438" name="Google Shape;438;p39"/>
          <p:cNvSpPr txBox="1"/>
          <p:nvPr/>
        </p:nvSpPr>
        <p:spPr>
          <a:xfrm>
            <a:off x="3601596" y="1317490"/>
            <a:ext cx="2034468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hit locations</a:t>
            </a:r>
            <a:endParaRPr/>
          </a:p>
        </p:txBody>
      </p:sp>
      <p:sp>
        <p:nvSpPr>
          <p:cNvPr id="439" name="Google Shape;439;p39"/>
          <p:cNvSpPr txBox="1"/>
          <p:nvPr/>
        </p:nvSpPr>
        <p:spPr>
          <a:xfrm>
            <a:off x="1419640" y="1895599"/>
            <a:ext cx="2913105" cy="646331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algorithms for tracking, monitoring and selection</a:t>
            </a:r>
            <a:endParaRPr/>
          </a:p>
        </p:txBody>
      </p:sp>
      <p:sp>
        <p:nvSpPr>
          <p:cNvPr id="440" name="Google Shape;440;p39"/>
          <p:cNvSpPr txBox="1"/>
          <p:nvPr/>
        </p:nvSpPr>
        <p:spPr>
          <a:xfrm>
            <a:off x="2286000" y="3601124"/>
            <a:ext cx="2128018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bitstream</a:t>
            </a:r>
            <a:endParaRPr/>
          </a:p>
        </p:txBody>
      </p:sp>
      <p:sp>
        <p:nvSpPr>
          <p:cNvPr id="441" name="Google Shape;441;p39"/>
          <p:cNvSpPr txBox="1"/>
          <p:nvPr/>
        </p:nvSpPr>
        <p:spPr>
          <a:xfrm>
            <a:off x="5067223" y="3191617"/>
            <a:ext cx="2149050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 to test bench</a:t>
            </a:r>
            <a:endParaRPr/>
          </a:p>
        </p:txBody>
      </p:sp>
      <p:sp>
        <p:nvSpPr>
          <p:cNvPr id="442" name="Google Shape;442;p39"/>
          <p:cNvSpPr txBox="1"/>
          <p:nvPr/>
        </p:nvSpPr>
        <p:spPr>
          <a:xfrm>
            <a:off x="5029200" y="2528997"/>
            <a:ext cx="2225096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bit pattern</a:t>
            </a:r>
            <a:endParaRPr/>
          </a:p>
        </p:txBody>
      </p:sp>
      <p:sp>
        <p:nvSpPr>
          <p:cNvPr id="443" name="Google Shape;443;p39"/>
          <p:cNvSpPr txBox="1"/>
          <p:nvPr/>
        </p:nvSpPr>
        <p:spPr>
          <a:xfrm>
            <a:off x="431598" y="3115901"/>
            <a:ext cx="1610954" cy="338514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firmware</a:t>
            </a:r>
            <a:endParaRPr sz="1200" dirty="0"/>
          </a:p>
        </p:txBody>
      </p:sp>
      <p:sp>
        <p:nvSpPr>
          <p:cNvPr id="444" name="Google Shape;444;p39"/>
          <p:cNvSpPr txBox="1"/>
          <p:nvPr/>
        </p:nvSpPr>
        <p:spPr>
          <a:xfrm>
            <a:off x="3004301" y="4504252"/>
            <a:ext cx="3289747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 decision to rest of system</a:t>
            </a:r>
            <a:endParaRPr/>
          </a:p>
        </p:txBody>
      </p:sp>
      <p:sp>
        <p:nvSpPr>
          <p:cNvPr id="445" name="Google Shape;445;p39"/>
          <p:cNvSpPr txBox="1"/>
          <p:nvPr/>
        </p:nvSpPr>
        <p:spPr>
          <a:xfrm>
            <a:off x="2089919" y="2782111"/>
            <a:ext cx="1572546" cy="369332"/>
          </a:xfrm>
          <a:prstGeom prst="rect">
            <a:avLst/>
          </a:prstGeom>
          <a:noFill/>
          <a:ln w="28575" cap="flat" cmpd="sng">
            <a:solidFill>
              <a:srgbClr val="008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 to HLS</a:t>
            </a:r>
            <a:endParaRPr/>
          </a:p>
        </p:txBody>
      </p:sp>
      <p:cxnSp>
        <p:nvCxnSpPr>
          <p:cNvPr id="446" name="Google Shape;446;p39"/>
          <p:cNvCxnSpPr>
            <a:stCxn id="437" idx="2"/>
            <a:endCxn id="438" idx="0"/>
          </p:cNvCxnSpPr>
          <p:nvPr/>
        </p:nvCxnSpPr>
        <p:spPr>
          <a:xfrm>
            <a:off x="4618830" y="1074470"/>
            <a:ext cx="0" cy="2430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7" name="Google Shape;447;p39"/>
          <p:cNvCxnSpPr>
            <a:stCxn id="438" idx="3"/>
            <a:endCxn id="442" idx="0"/>
          </p:cNvCxnSpPr>
          <p:nvPr/>
        </p:nvCxnSpPr>
        <p:spPr>
          <a:xfrm>
            <a:off x="5636064" y="1502156"/>
            <a:ext cx="505800" cy="10269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8" name="Google Shape;448;p39"/>
          <p:cNvCxnSpPr>
            <a:stCxn id="438" idx="1"/>
            <a:endCxn id="439" idx="0"/>
          </p:cNvCxnSpPr>
          <p:nvPr/>
        </p:nvCxnSpPr>
        <p:spPr>
          <a:xfrm flipH="1">
            <a:off x="2876196" y="1502156"/>
            <a:ext cx="725400" cy="3933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9" name="Google Shape;449;p39"/>
          <p:cNvCxnSpPr>
            <a:stCxn id="439" idx="2"/>
            <a:endCxn id="445" idx="0"/>
          </p:cNvCxnSpPr>
          <p:nvPr/>
        </p:nvCxnSpPr>
        <p:spPr>
          <a:xfrm>
            <a:off x="2876193" y="2541930"/>
            <a:ext cx="0" cy="2403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0" name="Google Shape;450;p39"/>
          <p:cNvCxnSpPr>
            <a:stCxn id="445" idx="2"/>
            <a:endCxn id="440" idx="0"/>
          </p:cNvCxnSpPr>
          <p:nvPr/>
        </p:nvCxnSpPr>
        <p:spPr>
          <a:xfrm>
            <a:off x="2876192" y="3151443"/>
            <a:ext cx="473700" cy="4497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1" name="Google Shape;451;p39"/>
          <p:cNvCxnSpPr>
            <a:stCxn id="443" idx="3"/>
          </p:cNvCxnSpPr>
          <p:nvPr/>
        </p:nvCxnSpPr>
        <p:spPr>
          <a:xfrm>
            <a:off x="2042552" y="3285158"/>
            <a:ext cx="1287600" cy="277909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2" name="Google Shape;452;p39"/>
          <p:cNvCxnSpPr>
            <a:stCxn id="442" idx="2"/>
            <a:endCxn id="441" idx="0"/>
          </p:cNvCxnSpPr>
          <p:nvPr/>
        </p:nvCxnSpPr>
        <p:spPr>
          <a:xfrm>
            <a:off x="6141748" y="2898329"/>
            <a:ext cx="0" cy="2934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3" name="Google Shape;453;p39"/>
          <p:cNvCxnSpPr>
            <a:stCxn id="441" idx="2"/>
            <a:endCxn id="444" idx="0"/>
          </p:cNvCxnSpPr>
          <p:nvPr/>
        </p:nvCxnSpPr>
        <p:spPr>
          <a:xfrm flipH="1">
            <a:off x="4649248" y="3560949"/>
            <a:ext cx="1492500" cy="9432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4" name="Google Shape;454;p39"/>
          <p:cNvCxnSpPr>
            <a:stCxn id="440" idx="2"/>
            <a:endCxn id="444" idx="0"/>
          </p:cNvCxnSpPr>
          <p:nvPr/>
        </p:nvCxnSpPr>
        <p:spPr>
          <a:xfrm>
            <a:off x="3350009" y="3970456"/>
            <a:ext cx="1299300" cy="533700"/>
          </a:xfrm>
          <a:prstGeom prst="straightConnector1">
            <a:avLst/>
          </a:prstGeom>
          <a:noFill/>
          <a:ln w="50800" cap="flat" cmpd="sng">
            <a:solidFill>
              <a:srgbClr val="008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5" name="Google Shape;455;p39"/>
          <p:cNvSpPr/>
          <p:nvPr/>
        </p:nvSpPr>
        <p:spPr>
          <a:xfrm>
            <a:off x="6055495" y="695221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9"/>
          <p:cNvSpPr/>
          <p:nvPr/>
        </p:nvSpPr>
        <p:spPr>
          <a:xfrm>
            <a:off x="5729192" y="1309232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9"/>
          <p:cNvSpPr/>
          <p:nvPr/>
        </p:nvSpPr>
        <p:spPr>
          <a:xfrm>
            <a:off x="4379042" y="202336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9"/>
          <p:cNvSpPr/>
          <p:nvPr/>
        </p:nvSpPr>
        <p:spPr>
          <a:xfrm>
            <a:off x="7338445" y="2530930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9"/>
          <p:cNvSpPr/>
          <p:nvPr/>
        </p:nvSpPr>
        <p:spPr>
          <a:xfrm>
            <a:off x="7338444" y="3171573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9"/>
          <p:cNvSpPr/>
          <p:nvPr/>
        </p:nvSpPr>
        <p:spPr>
          <a:xfrm>
            <a:off x="21999" y="3115901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9"/>
          <p:cNvSpPr/>
          <p:nvPr/>
        </p:nvSpPr>
        <p:spPr>
          <a:xfrm>
            <a:off x="3708321" y="2784126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9"/>
          <p:cNvSpPr/>
          <p:nvPr/>
        </p:nvSpPr>
        <p:spPr>
          <a:xfrm>
            <a:off x="4478710" y="3601570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9"/>
          <p:cNvSpPr/>
          <p:nvPr/>
        </p:nvSpPr>
        <p:spPr>
          <a:xfrm>
            <a:off x="6346656" y="4495994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9"/>
          <p:cNvSpPr/>
          <p:nvPr/>
        </p:nvSpPr>
        <p:spPr>
          <a:xfrm>
            <a:off x="7030274" y="1882158"/>
            <a:ext cx="385915" cy="3858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7014528" y="1243185"/>
            <a:ext cx="385915" cy="38584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9"/>
          <p:cNvSpPr/>
          <p:nvPr/>
        </p:nvSpPr>
        <p:spPr>
          <a:xfrm>
            <a:off x="7030274" y="654779"/>
            <a:ext cx="385915" cy="3858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9"/>
          <p:cNvSpPr txBox="1"/>
          <p:nvPr/>
        </p:nvSpPr>
        <p:spPr>
          <a:xfrm>
            <a:off x="7406452" y="1800955"/>
            <a:ext cx="144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available</a:t>
            </a:r>
            <a:endParaRPr/>
          </a:p>
        </p:txBody>
      </p:sp>
      <p:sp>
        <p:nvSpPr>
          <p:cNvPr id="468" name="Google Shape;468;p39"/>
          <p:cNvSpPr txBox="1"/>
          <p:nvPr/>
        </p:nvSpPr>
        <p:spPr>
          <a:xfrm>
            <a:off x="7390052" y="1237256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started</a:t>
            </a:r>
            <a:endParaRPr/>
          </a:p>
        </p:txBody>
      </p:sp>
      <p:sp>
        <p:nvSpPr>
          <p:cNvPr id="469" name="Google Shape;469;p39"/>
          <p:cNvSpPr txBox="1"/>
          <p:nvPr/>
        </p:nvSpPr>
        <p:spPr>
          <a:xfrm>
            <a:off x="7390052" y="573032"/>
            <a:ext cx="144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not commenced</a:t>
            </a:r>
            <a:endParaRPr/>
          </a:p>
        </p:txBody>
      </p:sp>
      <p:sp>
        <p:nvSpPr>
          <p:cNvPr id="470" name="Google Shape;470;p3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8"/>
          <p:cNvPicPr preferRelativeResize="0"/>
          <p:nvPr/>
        </p:nvPicPr>
        <p:blipFill rotWithShape="1">
          <a:blip r:embed="rId3">
            <a:alphaModFix/>
          </a:blip>
          <a:srcRect t="5767"/>
          <a:stretch/>
        </p:blipFill>
        <p:spPr>
          <a:xfrm>
            <a:off x="3886200" y="1940911"/>
            <a:ext cx="5178422" cy="302102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EIC: Simulating events (ECCE)</a:t>
            </a:r>
            <a:endParaRPr dirty="0"/>
          </a:p>
        </p:txBody>
      </p:sp>
      <p:sp>
        <p:nvSpPr>
          <p:cNvPr id="425" name="Google Shape;425;p38"/>
          <p:cNvSpPr txBox="1">
            <a:spLocks noGrp="1"/>
          </p:cNvSpPr>
          <p:nvPr>
            <p:ph type="body" idx="1"/>
          </p:nvPr>
        </p:nvSpPr>
        <p:spPr>
          <a:xfrm>
            <a:off x="304800" y="673128"/>
            <a:ext cx="83820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EIC physics simulations progressed rapidly in 2021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Large volume of data already at hand (&gt;800M events)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No digitization yet but we can use smeared hits to understand potential</a:t>
            </a:r>
            <a:endParaRPr/>
          </a:p>
        </p:txBody>
      </p:sp>
      <p:sp>
        <p:nvSpPr>
          <p:cNvPr id="426" name="Google Shape;426;p3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27" name="Google Shape;427;p3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428" name="Google Shape;42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173" y="2568210"/>
            <a:ext cx="3048000" cy="228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9879F-DBD3-0944-833C-79D4AEEFD0CB}"/>
              </a:ext>
            </a:extLst>
          </p:cNvPr>
          <p:cNvSpPr txBox="1"/>
          <p:nvPr/>
        </p:nvSpPr>
        <p:spPr>
          <a:xfrm>
            <a:off x="8120382" y="1759345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Summary of Progress</a:t>
            </a:r>
            <a:endParaRPr sz="3600"/>
          </a:p>
        </p:txBody>
      </p:sp>
      <p:sp>
        <p:nvSpPr>
          <p:cNvPr id="476" name="Google Shape;476;p40"/>
          <p:cNvSpPr txBox="1">
            <a:spLocks noGrp="1"/>
          </p:cNvSpPr>
          <p:nvPr>
            <p:ph type="body" idx="1"/>
          </p:nvPr>
        </p:nvSpPr>
        <p:spPr>
          <a:xfrm>
            <a:off x="304800" y="666750"/>
            <a:ext cx="8610600" cy="392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Success stories since proposal approved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Full Geant4 simulations of MVTX and INTT plus Geant4 simulation of EIC detectors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Tracking GNN algorithms are being developed at NJIT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Prototype hardware set up at LANL with host-to-client transfers running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Second lab (FELIX+GPU) being set up at MIT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HLS4ML development at Fermilab, MIT and NJIT</a:t>
            </a:r>
            <a:endParaRPr dirty="0"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FELIX FW development at ORNL and LANL</a:t>
            </a:r>
            <a:endParaRPr dirty="0"/>
          </a:p>
        </p:txBody>
      </p:sp>
      <p:sp>
        <p:nvSpPr>
          <p:cNvPr id="477" name="Google Shape;477;p4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78" name="Google Shape;478;p4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79" name="Google Shape;479;p4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Outlook</a:t>
            </a:r>
            <a:endParaRPr/>
          </a:p>
        </p:txBody>
      </p:sp>
      <p:sp>
        <p:nvSpPr>
          <p:cNvPr id="485" name="Google Shape;485;p41"/>
          <p:cNvSpPr txBox="1">
            <a:spLocks noGrp="1"/>
          </p:cNvSpPr>
          <p:nvPr>
            <p:ph type="body" idx="1"/>
          </p:nvPr>
        </p:nvSpPr>
        <p:spPr>
          <a:xfrm>
            <a:off x="76200" y="742950"/>
            <a:ext cx="8991600" cy="38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342900">
              <a:spcBef>
                <a:spcPts val="0"/>
              </a:spcBef>
              <a:buSzPct val="100000"/>
            </a:pPr>
            <a:r>
              <a:rPr lang="en-US" dirty="0"/>
              <a:t>Next several months: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Convert simulation output to equivalent bit pattern through G-Link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Develop initial tracking and selection algorithms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Convert algorithms to HLS code to run on FPGA</a:t>
            </a:r>
          </a:p>
          <a:p>
            <a:pPr lvl="1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/>
              <a:t>Pass simulated data to FPGA as if it were real data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Goals:</a:t>
            </a:r>
          </a:p>
          <a:p>
            <a:pPr lvl="1" indent="-457200">
              <a:spcBef>
                <a:spcPts val="480"/>
              </a:spcBef>
              <a:buSzPct val="100000"/>
              <a:buAutoNum type="arabicPeriod"/>
            </a:pPr>
            <a:r>
              <a:rPr lang="en-US" dirty="0"/>
              <a:t>Build a full prototype and benchmark performance with simulations by 2023;</a:t>
            </a:r>
          </a:p>
          <a:p>
            <a:pPr lvl="1" indent="-457200">
              <a:spcBef>
                <a:spcPts val="480"/>
              </a:spcBef>
              <a:buSzPct val="100000"/>
              <a:buAutoNum type="arabicPeriod"/>
            </a:pPr>
            <a:r>
              <a:rPr lang="en-US" dirty="0"/>
              <a:t>Install device in </a:t>
            </a:r>
            <a:r>
              <a:rPr lang="en-US" dirty="0" err="1"/>
              <a:t>sPHENIX</a:t>
            </a:r>
            <a:r>
              <a:rPr lang="en-US" dirty="0"/>
              <a:t> before 2024 (RHIC </a:t>
            </a:r>
            <a:r>
              <a:rPr lang="en-US" i="1" dirty="0"/>
              <a:t>pp</a:t>
            </a:r>
            <a:r>
              <a:rPr lang="en-US" dirty="0"/>
              <a:t> run)</a:t>
            </a:r>
          </a:p>
          <a:p>
            <a:pPr marL="0" indent="0">
              <a:spcBef>
                <a:spcPts val="480"/>
              </a:spcBef>
              <a:buSzPct val="100000"/>
              <a:buNone/>
            </a:pPr>
            <a:endParaRPr lang="en-US" dirty="0"/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Project could significantly improve </a:t>
            </a:r>
            <a:r>
              <a:rPr lang="en-US" dirty="0" err="1"/>
              <a:t>sPHENIX</a:t>
            </a:r>
            <a:r>
              <a:rPr lang="en-US" dirty="0"/>
              <a:t> HF capabilities</a:t>
            </a:r>
          </a:p>
          <a:p>
            <a:pPr marL="800100" lvl="1">
              <a:spcBef>
                <a:spcPts val="480"/>
              </a:spcBef>
              <a:buSzPct val="100000"/>
            </a:pPr>
            <a:r>
              <a:rPr lang="en-US" dirty="0"/>
              <a:t>Project relies on inner tracker MVTX and INTT SRO</a:t>
            </a:r>
            <a:endParaRPr lang="en-US" sz="1000" dirty="0">
              <a:latin typeface="Arial"/>
              <a:cs typeface="Arial"/>
              <a:sym typeface="Arial"/>
            </a:endParaRPr>
          </a:p>
          <a:p>
            <a:pPr marL="342900">
              <a:spcBef>
                <a:spcPts val="480"/>
              </a:spcBef>
              <a:buSzPct val="100000"/>
            </a:pPr>
            <a:r>
              <a:rPr lang="en-US" dirty="0"/>
              <a:t>After successful deployment at </a:t>
            </a:r>
            <a:r>
              <a:rPr lang="en-US" dirty="0" err="1"/>
              <a:t>sPHENIX</a:t>
            </a:r>
            <a:r>
              <a:rPr lang="en-US" dirty="0"/>
              <a:t>, focus shifts to future EIC detectors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486" name="Google Shape;486;p4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87" name="Google Shape;487;p4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88" name="Google Shape;488;p4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</a:t>
            </a:r>
            <a:endParaRPr/>
          </a:p>
        </p:txBody>
      </p:sp>
      <p:sp>
        <p:nvSpPr>
          <p:cNvPr id="494" name="Google Shape;494;p4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95" name="Google Shape;495;p42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96" name="Google Shape;496;p4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sPHENIX to EIC</a:t>
            </a:r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36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sPHENIX takes data from 2023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Can be used as a proof-of-principle (as well as a real use case)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EIC has lower average multiplicity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relatively easier to select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likely to use similar tracker technology to MVTX (ITS-2 vs ITS-3)</a:t>
            </a:r>
            <a:endParaRPr b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Large overlap of team between sPHENIX and EIC/ECCE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knowledge preservation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share a simulation framework</a:t>
            </a:r>
            <a:endParaRPr/>
          </a:p>
        </p:txBody>
      </p:sp>
      <p:sp>
        <p:nvSpPr>
          <p:cNvPr id="503" name="Google Shape;503;p4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04" name="Google Shape;504;p4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05" name="Google Shape;505;p4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Electron-Ion Collider</a:t>
            </a:r>
            <a:endParaRPr/>
          </a:p>
        </p:txBody>
      </p:sp>
      <p:sp>
        <p:nvSpPr>
          <p:cNvPr id="413" name="Google Shape;413;p3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414" name="Google Shape;414;p3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415" name="Google Shape;415;p37"/>
          <p:cNvSpPr txBox="1">
            <a:spLocks noGrp="1"/>
          </p:cNvSpPr>
          <p:nvPr>
            <p:ph type="body" idx="1"/>
          </p:nvPr>
        </p:nvSpPr>
        <p:spPr>
          <a:xfrm>
            <a:off x="324666" y="709302"/>
            <a:ext cx="4648200" cy="357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543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Next generation accelerator</a:t>
            </a:r>
            <a:endParaRPr/>
          </a:p>
          <a:p>
            <a:pPr marL="742950" lvl="1" indent="-32385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To be operating at BNL from the early 2030s</a:t>
            </a:r>
            <a:endParaRPr/>
          </a:p>
          <a:p>
            <a:pPr marL="742950" lvl="1" indent="-32385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the future of nucleon structure probes and many other studies</a:t>
            </a:r>
            <a:endParaRPr/>
          </a:p>
          <a:p>
            <a:pPr marL="342900" lvl="0" indent="-3543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Three collaborations have submitted detector proposals: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ATHENA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CORE</a:t>
            </a:r>
            <a:endParaRPr/>
          </a:p>
          <a:p>
            <a:pPr marL="914400" lvl="0" indent="-468630" algn="l" rtl="0">
              <a:spcBef>
                <a:spcPts val="444"/>
              </a:spcBef>
              <a:spcAft>
                <a:spcPts val="0"/>
              </a:spcAft>
              <a:buClr>
                <a:srgbClr val="D60093"/>
              </a:buClr>
              <a:buSzPts val="2400"/>
              <a:buFont typeface="Calibri"/>
              <a:buAutoNum type="arabicPeriod"/>
            </a:pPr>
            <a:r>
              <a:rPr lang="en-US" b="1">
                <a:solidFill>
                  <a:srgbClr val="D60093"/>
                </a:solidFill>
              </a:rPr>
              <a:t>ECCE</a:t>
            </a:r>
            <a:endParaRPr/>
          </a:p>
        </p:txBody>
      </p:sp>
      <p:pic>
        <p:nvPicPr>
          <p:cNvPr id="416" name="Google Shape;4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634522"/>
            <a:ext cx="3773805" cy="417251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7"/>
          <p:cNvSpPr txBox="1"/>
          <p:nvPr/>
        </p:nvSpPr>
        <p:spPr>
          <a:xfrm>
            <a:off x="6740255" y="4833550"/>
            <a:ext cx="18695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https://www.bnl.gov/eic/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686155"/>
            <a:ext cx="3973636" cy="402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DOE FOA Call in 2021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33825" y="947225"/>
            <a:ext cx="54864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Proposals called on 3/16, 2021 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Short deadline, 4/30/2021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Very intense work </a:t>
            </a:r>
            <a:endParaRPr dirty="0"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Initial team of NP, HEP and CS</a:t>
            </a:r>
            <a:endParaRPr dirty="0"/>
          </a:p>
          <a:p>
            <a:pPr marL="742950" lvl="1" indent="-2762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LANL, MIT, FNAL and NJIT</a:t>
            </a:r>
            <a:endParaRPr dirty="0"/>
          </a:p>
          <a:p>
            <a:pPr marL="1143000" lvl="2" indent="-2200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ORNL, CCNU and NTU joined later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1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1F0D1E-D2D8-B742-9417-6F15CE5572F6}"/>
              </a:ext>
            </a:extLst>
          </p:cNvPr>
          <p:cNvGrpSpPr/>
          <p:nvPr/>
        </p:nvGrpSpPr>
        <p:grpSpPr>
          <a:xfrm>
            <a:off x="793737" y="1934207"/>
            <a:ext cx="3966576" cy="1381151"/>
            <a:chOff x="1165299" y="1876400"/>
            <a:chExt cx="3966576" cy="1381151"/>
          </a:xfrm>
        </p:grpSpPr>
        <p:pic>
          <p:nvPicPr>
            <p:cNvPr id="123" name="Google Shape;12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50725" y="1876401"/>
              <a:ext cx="1381150" cy="13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65299" y="1876400"/>
              <a:ext cx="2585425" cy="1381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Discussions at MIT, 12/14/2021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12" name="Google Shape;512;p44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13" name="Google Shape;513;p44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514" name="Google Shape;5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3900"/>
            <a:ext cx="5400673" cy="405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4"/>
          <p:cNvPicPr preferRelativeResize="0"/>
          <p:nvPr/>
        </p:nvPicPr>
        <p:blipFill rotWithShape="1">
          <a:blip r:embed="rId4">
            <a:alphaModFix/>
          </a:blip>
          <a:srcRect l="8911" t="7471" r="8647" b="5850"/>
          <a:stretch/>
        </p:blipFill>
        <p:spPr>
          <a:xfrm>
            <a:off x="6041194" y="690575"/>
            <a:ext cx="2913181" cy="408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4"/>
          <p:cNvSpPr txBox="1"/>
          <p:nvPr/>
        </p:nvSpPr>
        <p:spPr>
          <a:xfrm>
            <a:off x="698775" y="954150"/>
            <a:ext cx="393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Phil, Yasser and Ming @MIT 12/2021</a:t>
            </a:r>
            <a:endParaRPr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56" y="152400"/>
            <a:ext cx="85842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5"/>
          <p:cNvSpPr txBox="1"/>
          <p:nvPr/>
        </p:nvSpPr>
        <p:spPr>
          <a:xfrm>
            <a:off x="4464424" y="3731558"/>
            <a:ext cx="47152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3786434" y="1088539"/>
            <a:ext cx="55928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~10ns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5"/>
          <p:cNvSpPr txBox="1"/>
          <p:nvPr/>
        </p:nvSpPr>
        <p:spPr>
          <a:xfrm>
            <a:off x="3376345" y="1776019"/>
            <a:ext cx="82017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Rising 1~2us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Width ~5us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26" name="Google Shape;526;p45"/>
          <p:cNvSpPr txBox="1"/>
          <p:nvPr/>
        </p:nvSpPr>
        <p:spPr>
          <a:xfrm>
            <a:off x="5103495" y="3469006"/>
            <a:ext cx="58973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~Readout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 starts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455674" y="1"/>
            <a:ext cx="8688326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3600"/>
              <a:t> FPHX Chip (Analog Section)</a:t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6782944" y="549523"/>
            <a:ext cx="2126360" cy="19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7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800" b="1">
                <a:solidFill>
                  <a:srgbClr val="0099FF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Tracking System: MVTX+INTT+TPC </a:t>
            </a:r>
            <a:endParaRPr sz="1050"/>
          </a:p>
        </p:txBody>
      </p:sp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898989"/>
                </a:solidFill>
              </a:rPr>
              <a:pPr/>
              <a:t>32</a:t>
            </a:fld>
            <a:endParaRPr>
              <a:solidFill>
                <a:srgbClr val="898989"/>
              </a:solidFill>
            </a:endParaRPr>
          </a:p>
        </p:txBody>
      </p:sp>
      <p:grpSp>
        <p:nvGrpSpPr>
          <p:cNvPr id="207" name="Google Shape;207;p21"/>
          <p:cNvGrpSpPr/>
          <p:nvPr/>
        </p:nvGrpSpPr>
        <p:grpSpPr>
          <a:xfrm>
            <a:off x="3436998" y="1585106"/>
            <a:ext cx="4686300" cy="3468689"/>
            <a:chOff x="2760" y="1200"/>
            <a:chExt cx="2952" cy="2185"/>
          </a:xfrm>
        </p:grpSpPr>
        <p:sp>
          <p:nvSpPr>
            <p:cNvPr id="208" name="Google Shape;208;p21"/>
            <p:cNvSpPr/>
            <p:nvPr/>
          </p:nvSpPr>
          <p:spPr>
            <a:xfrm rot="5400000">
              <a:off x="3600" y="1296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9" name="Google Shape;209;p21"/>
            <p:cNvCxnSpPr/>
            <p:nvPr/>
          </p:nvCxnSpPr>
          <p:spPr>
            <a:xfrm>
              <a:off x="3936" y="1462"/>
              <a:ext cx="28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21"/>
            <p:cNvCxnSpPr/>
            <p:nvPr/>
          </p:nvCxnSpPr>
          <p:spPr>
            <a:xfrm>
              <a:off x="4224" y="144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21"/>
            <p:cNvCxnSpPr/>
            <p:nvPr/>
          </p:nvCxnSpPr>
          <p:spPr>
            <a:xfrm>
              <a:off x="4272" y="144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21"/>
            <p:cNvCxnSpPr/>
            <p:nvPr/>
          </p:nvCxnSpPr>
          <p:spPr>
            <a:xfrm>
              <a:off x="4272" y="1462"/>
              <a:ext cx="28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3" name="Google Shape;213;p21"/>
            <p:cNvSpPr/>
            <p:nvPr/>
          </p:nvSpPr>
          <p:spPr>
            <a:xfrm rot="5400000">
              <a:off x="4560" y="1200"/>
              <a:ext cx="336" cy="336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4" name="Google Shape;214;p21"/>
            <p:cNvCxnSpPr/>
            <p:nvPr/>
          </p:nvCxnSpPr>
          <p:spPr>
            <a:xfrm>
              <a:off x="4464" y="1296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5" name="Google Shape;215;p21"/>
            <p:cNvSpPr txBox="1"/>
            <p:nvPr/>
          </p:nvSpPr>
          <p:spPr>
            <a:xfrm>
              <a:off x="4512" y="1248"/>
              <a:ext cx="202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1050"/>
            </a:p>
          </p:txBody>
        </p:sp>
        <p:sp>
          <p:nvSpPr>
            <p:cNvPr id="216" name="Google Shape;216;p21"/>
            <p:cNvSpPr txBox="1"/>
            <p:nvPr/>
          </p:nvSpPr>
          <p:spPr>
            <a:xfrm>
              <a:off x="4512" y="1344"/>
              <a:ext cx="178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_</a:t>
              </a:r>
              <a:endParaRPr sz="1050"/>
            </a:p>
          </p:txBody>
        </p:sp>
        <p:cxnSp>
          <p:nvCxnSpPr>
            <p:cNvPr id="217" name="Google Shape;217;p21"/>
            <p:cNvCxnSpPr/>
            <p:nvPr/>
          </p:nvCxnSpPr>
          <p:spPr>
            <a:xfrm>
              <a:off x="4877" y="1364"/>
              <a:ext cx="397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8" name="Google Shape;218;p21"/>
            <p:cNvSpPr txBox="1"/>
            <p:nvPr/>
          </p:nvSpPr>
          <p:spPr>
            <a:xfrm>
              <a:off x="4272" y="1200"/>
              <a:ext cx="240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Vref</a:t>
              </a:r>
              <a:endParaRPr sz="1050"/>
            </a:p>
          </p:txBody>
        </p:sp>
        <p:sp>
          <p:nvSpPr>
            <p:cNvPr id="219" name="Google Shape;219;p21"/>
            <p:cNvSpPr txBox="1"/>
            <p:nvPr/>
          </p:nvSpPr>
          <p:spPr>
            <a:xfrm>
              <a:off x="4512" y="1296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Shaper</a:t>
              </a:r>
              <a:endParaRPr sz="1050"/>
            </a:p>
          </p:txBody>
        </p:sp>
        <p:sp>
          <p:nvSpPr>
            <p:cNvPr id="220" name="Google Shape;220;p21"/>
            <p:cNvSpPr txBox="1"/>
            <p:nvPr/>
          </p:nvSpPr>
          <p:spPr>
            <a:xfrm>
              <a:off x="3552" y="1392"/>
              <a:ext cx="432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Integrator</a:t>
              </a:r>
              <a:endParaRPr sz="1050"/>
            </a:p>
          </p:txBody>
        </p:sp>
        <p:cxnSp>
          <p:nvCxnSpPr>
            <p:cNvPr id="221" name="Google Shape;221;p21"/>
            <p:cNvCxnSpPr/>
            <p:nvPr/>
          </p:nvCxnSpPr>
          <p:spPr>
            <a:xfrm>
              <a:off x="3216" y="1488"/>
              <a:ext cx="384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2" name="Google Shape;222;p21"/>
            <p:cNvSpPr/>
            <p:nvPr/>
          </p:nvSpPr>
          <p:spPr>
            <a:xfrm>
              <a:off x="3009" y="1440"/>
              <a:ext cx="166" cy="9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1"/>
            <p:cNvSpPr txBox="1"/>
            <p:nvPr/>
          </p:nvSpPr>
          <p:spPr>
            <a:xfrm>
              <a:off x="2760" y="1440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Input</a:t>
              </a:r>
              <a:endParaRPr sz="1050"/>
            </a:p>
          </p:txBody>
        </p:sp>
        <p:cxnSp>
          <p:nvCxnSpPr>
            <p:cNvPr id="224" name="Google Shape;224;p21"/>
            <p:cNvCxnSpPr/>
            <p:nvPr/>
          </p:nvCxnSpPr>
          <p:spPr>
            <a:xfrm>
              <a:off x="4080" y="1468"/>
              <a:ext cx="0" cy="51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21"/>
            <p:cNvCxnSpPr/>
            <p:nvPr/>
          </p:nvCxnSpPr>
          <p:spPr>
            <a:xfrm>
              <a:off x="3408" y="1488"/>
              <a:ext cx="0" cy="48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21"/>
            <p:cNvCxnSpPr/>
            <p:nvPr/>
          </p:nvCxnSpPr>
          <p:spPr>
            <a:xfrm>
              <a:off x="3648" y="194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21"/>
            <p:cNvCxnSpPr/>
            <p:nvPr/>
          </p:nvCxnSpPr>
          <p:spPr>
            <a:xfrm>
              <a:off x="3696" y="1940"/>
              <a:ext cx="0" cy="4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21"/>
            <p:cNvCxnSpPr/>
            <p:nvPr/>
          </p:nvCxnSpPr>
          <p:spPr>
            <a:xfrm>
              <a:off x="3408" y="1968"/>
              <a:ext cx="24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21"/>
            <p:cNvCxnSpPr/>
            <p:nvPr/>
          </p:nvCxnSpPr>
          <p:spPr>
            <a:xfrm>
              <a:off x="3696" y="1968"/>
              <a:ext cx="384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0" name="Google Shape;230;p21"/>
            <p:cNvSpPr/>
            <p:nvPr/>
          </p:nvSpPr>
          <p:spPr>
            <a:xfrm rot="5400000">
              <a:off x="5256" y="1320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1" name="Google Shape;231;p21"/>
            <p:cNvCxnSpPr/>
            <p:nvPr/>
          </p:nvCxnSpPr>
          <p:spPr>
            <a:xfrm>
              <a:off x="5184" y="1536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2" name="Google Shape;232;p21"/>
            <p:cNvSpPr txBox="1"/>
            <p:nvPr/>
          </p:nvSpPr>
          <p:spPr>
            <a:xfrm>
              <a:off x="5232" y="1344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</a:t>
              </a:r>
              <a:endParaRPr sz="1050"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4944" y="1488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Vth0</a:t>
              </a:r>
              <a:endParaRPr sz="1050"/>
            </a:p>
          </p:txBody>
        </p:sp>
        <p:cxnSp>
          <p:nvCxnSpPr>
            <p:cNvPr id="234" name="Google Shape;234;p21"/>
            <p:cNvCxnSpPr/>
            <p:nvPr/>
          </p:nvCxnSpPr>
          <p:spPr>
            <a:xfrm>
              <a:off x="5520" y="1440"/>
              <a:ext cx="19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21"/>
            <p:cNvCxnSpPr/>
            <p:nvPr/>
          </p:nvCxnSpPr>
          <p:spPr>
            <a:xfrm>
              <a:off x="4992" y="1358"/>
              <a:ext cx="0" cy="177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21"/>
            <p:cNvCxnSpPr/>
            <p:nvPr/>
          </p:nvCxnSpPr>
          <p:spPr>
            <a:xfrm>
              <a:off x="4992" y="2016"/>
              <a:ext cx="28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7" name="Google Shape;237;p21"/>
            <p:cNvSpPr/>
            <p:nvPr/>
          </p:nvSpPr>
          <p:spPr>
            <a:xfrm rot="5400000">
              <a:off x="5256" y="1944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8" name="Google Shape;238;p21"/>
            <p:cNvCxnSpPr/>
            <p:nvPr/>
          </p:nvCxnSpPr>
          <p:spPr>
            <a:xfrm>
              <a:off x="5184" y="2160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" name="Google Shape;239;p21"/>
            <p:cNvSpPr txBox="1"/>
            <p:nvPr/>
          </p:nvSpPr>
          <p:spPr>
            <a:xfrm>
              <a:off x="5232" y="1968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</a:t>
              </a:r>
              <a:endParaRPr sz="1050"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4992" y="2160"/>
              <a:ext cx="288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Vth1</a:t>
              </a:r>
              <a:endParaRPr sz="1050"/>
            </a:p>
          </p:txBody>
        </p:sp>
        <p:cxnSp>
          <p:nvCxnSpPr>
            <p:cNvPr id="241" name="Google Shape;241;p21"/>
            <p:cNvCxnSpPr/>
            <p:nvPr/>
          </p:nvCxnSpPr>
          <p:spPr>
            <a:xfrm>
              <a:off x="5520" y="2064"/>
              <a:ext cx="19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2" name="Google Shape;242;p21"/>
            <p:cNvSpPr/>
            <p:nvPr/>
          </p:nvSpPr>
          <p:spPr>
            <a:xfrm rot="5400000">
              <a:off x="5256" y="3048"/>
              <a:ext cx="288" cy="2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3" name="Google Shape;243;p21"/>
            <p:cNvCxnSpPr/>
            <p:nvPr/>
          </p:nvCxnSpPr>
          <p:spPr>
            <a:xfrm>
              <a:off x="5184" y="3264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4" name="Google Shape;244;p21"/>
            <p:cNvSpPr txBox="1"/>
            <p:nvPr/>
          </p:nvSpPr>
          <p:spPr>
            <a:xfrm>
              <a:off x="5232" y="3072"/>
              <a:ext cx="336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</a:t>
              </a:r>
              <a:endParaRPr sz="1050"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4992" y="3264"/>
              <a:ext cx="288" cy="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Vth7</a:t>
              </a:r>
              <a:endParaRPr sz="1050"/>
            </a:p>
          </p:txBody>
        </p:sp>
        <p:cxnSp>
          <p:nvCxnSpPr>
            <p:cNvPr id="246" name="Google Shape;246;p21"/>
            <p:cNvCxnSpPr/>
            <p:nvPr/>
          </p:nvCxnSpPr>
          <p:spPr>
            <a:xfrm>
              <a:off x="5520" y="3168"/>
              <a:ext cx="19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21"/>
            <p:cNvCxnSpPr/>
            <p:nvPr/>
          </p:nvCxnSpPr>
          <p:spPr>
            <a:xfrm>
              <a:off x="4992" y="3120"/>
              <a:ext cx="28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21"/>
            <p:cNvCxnSpPr/>
            <p:nvPr/>
          </p:nvCxnSpPr>
          <p:spPr>
            <a:xfrm>
              <a:off x="5568" y="2160"/>
              <a:ext cx="0" cy="86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49" name="Google Shape;249;p21"/>
          <p:cNvSpPr txBox="1"/>
          <p:nvPr/>
        </p:nvSpPr>
        <p:spPr>
          <a:xfrm>
            <a:off x="5113398" y="4852179"/>
            <a:ext cx="2057400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Programmable Thresholds</a:t>
            </a:r>
            <a:endParaRPr sz="1050"/>
          </a:p>
        </p:txBody>
      </p:sp>
      <p:cxnSp>
        <p:nvCxnSpPr>
          <p:cNvPr id="250" name="Google Shape;250;p21"/>
          <p:cNvCxnSpPr/>
          <p:nvPr/>
        </p:nvCxnSpPr>
        <p:spPr>
          <a:xfrm>
            <a:off x="6637398" y="4979101"/>
            <a:ext cx="381000" cy="650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1" name="Google Shape;251;p21"/>
          <p:cNvSpPr txBox="1"/>
          <p:nvPr/>
        </p:nvSpPr>
        <p:spPr>
          <a:xfrm>
            <a:off x="7666098" y="1432706"/>
            <a:ext cx="914400" cy="441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 outputs</a:t>
            </a:r>
            <a:endParaRPr sz="1050"/>
          </a:p>
          <a:p>
            <a:pPr>
              <a:spcBef>
                <a:spcPts val="500"/>
              </a:spcBef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3-bit ADC</a:t>
            </a:r>
            <a:endParaRPr sz="1050"/>
          </a:p>
        </p:txBody>
      </p:sp>
      <p:grpSp>
        <p:nvGrpSpPr>
          <p:cNvPr id="252" name="Google Shape;252;p21"/>
          <p:cNvGrpSpPr/>
          <p:nvPr/>
        </p:nvGrpSpPr>
        <p:grpSpPr>
          <a:xfrm>
            <a:off x="5608699" y="2270905"/>
            <a:ext cx="762000" cy="152400"/>
            <a:chOff x="3888" y="1632"/>
            <a:chExt cx="480" cy="96"/>
          </a:xfrm>
        </p:grpSpPr>
        <p:cxnSp>
          <p:nvCxnSpPr>
            <p:cNvPr id="253" name="Google Shape;253;p21"/>
            <p:cNvCxnSpPr/>
            <p:nvPr/>
          </p:nvCxnSpPr>
          <p:spPr>
            <a:xfrm>
              <a:off x="3888" y="1632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21"/>
            <p:cNvCxnSpPr/>
            <p:nvPr/>
          </p:nvCxnSpPr>
          <p:spPr>
            <a:xfrm>
              <a:off x="3984" y="1632"/>
              <a:ext cx="96" cy="9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21"/>
            <p:cNvCxnSpPr/>
            <p:nvPr/>
          </p:nvCxnSpPr>
          <p:spPr>
            <a:xfrm rot="10800000" flipH="1">
              <a:off x="4080" y="1632"/>
              <a:ext cx="288" cy="9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6" name="Google Shape;256;p21"/>
          <p:cNvGrpSpPr/>
          <p:nvPr/>
        </p:nvGrpSpPr>
        <p:grpSpPr>
          <a:xfrm rot="10800000" flipH="1">
            <a:off x="6446898" y="975505"/>
            <a:ext cx="914400" cy="533401"/>
            <a:chOff x="3888" y="1632"/>
            <a:chExt cx="480" cy="96"/>
          </a:xfrm>
        </p:grpSpPr>
        <p:cxnSp>
          <p:nvCxnSpPr>
            <p:cNvPr id="257" name="Google Shape;257;p21"/>
            <p:cNvCxnSpPr/>
            <p:nvPr/>
          </p:nvCxnSpPr>
          <p:spPr>
            <a:xfrm>
              <a:off x="3888" y="1632"/>
              <a:ext cx="96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21"/>
            <p:cNvCxnSpPr/>
            <p:nvPr/>
          </p:nvCxnSpPr>
          <p:spPr>
            <a:xfrm>
              <a:off x="3984" y="1632"/>
              <a:ext cx="96" cy="9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21"/>
            <p:cNvCxnSpPr/>
            <p:nvPr/>
          </p:nvCxnSpPr>
          <p:spPr>
            <a:xfrm rot="10800000" flipH="1">
              <a:off x="4080" y="1632"/>
              <a:ext cx="288" cy="9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60" name="Google Shape;260;p21"/>
          <p:cNvCxnSpPr/>
          <p:nvPr/>
        </p:nvCxnSpPr>
        <p:spPr>
          <a:xfrm rot="10800000">
            <a:off x="6599298" y="807022"/>
            <a:ext cx="0" cy="62568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21"/>
          <p:cNvCxnSpPr/>
          <p:nvPr/>
        </p:nvCxnSpPr>
        <p:spPr>
          <a:xfrm rot="10800000">
            <a:off x="6827898" y="757035"/>
            <a:ext cx="0" cy="14227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21"/>
          <p:cNvCxnSpPr/>
          <p:nvPr/>
        </p:nvCxnSpPr>
        <p:spPr>
          <a:xfrm>
            <a:off x="6599298" y="880255"/>
            <a:ext cx="228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63" name="Google Shape;263;p21"/>
          <p:cNvSpPr txBox="1"/>
          <p:nvPr/>
        </p:nvSpPr>
        <p:spPr>
          <a:xfrm>
            <a:off x="5597652" y="662154"/>
            <a:ext cx="2286000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T-peak ~ 60 ns (programmable)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264" name="Google Shape;264;p21"/>
          <p:cNvCxnSpPr/>
          <p:nvPr/>
        </p:nvCxnSpPr>
        <p:spPr>
          <a:xfrm rot="10800000">
            <a:off x="4922898" y="1432705"/>
            <a:ext cx="0" cy="381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21"/>
          <p:cNvSpPr txBox="1"/>
          <p:nvPr/>
        </p:nvSpPr>
        <p:spPr>
          <a:xfrm>
            <a:off x="4846698" y="975506"/>
            <a:ext cx="1524000" cy="22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gain and Vref</a:t>
            </a:r>
            <a:endParaRPr sz="1050"/>
          </a:p>
        </p:txBody>
      </p:sp>
      <p:cxnSp>
        <p:nvCxnSpPr>
          <p:cNvPr id="266" name="Google Shape;266;p21"/>
          <p:cNvCxnSpPr/>
          <p:nvPr/>
        </p:nvCxnSpPr>
        <p:spPr>
          <a:xfrm flipH="1">
            <a:off x="5075298" y="1204105"/>
            <a:ext cx="304800" cy="228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7" name="Google Shape;267;p21"/>
          <p:cNvCxnSpPr/>
          <p:nvPr/>
        </p:nvCxnSpPr>
        <p:spPr>
          <a:xfrm>
            <a:off x="5532498" y="1204105"/>
            <a:ext cx="381000" cy="30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8" name="Google Shape;268;p21"/>
          <p:cNvSpPr txBox="1"/>
          <p:nvPr/>
        </p:nvSpPr>
        <p:spPr>
          <a:xfrm>
            <a:off x="455675" y="836461"/>
            <a:ext cx="2851149" cy="1823546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128 channel</a:t>
            </a:r>
            <a:endParaRPr sz="1050"/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46, 50, 60, 67, 85, 100, 150, or 200 mV/fC</a:t>
            </a:r>
            <a:endParaRPr sz="12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 ns peak time (rt- pgmbl)</a:t>
            </a:r>
            <a:endParaRPr sz="1050"/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3—bit ADC (th-pgmbl)</a:t>
            </a:r>
            <a:endParaRPr sz="1050"/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Optimized to 1 to 2.5 pf input</a:t>
            </a:r>
            <a:endParaRPr sz="1050"/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115e + 134e/pf</a:t>
            </a:r>
            <a:endParaRPr sz="1050"/>
          </a:p>
          <a:p>
            <a:pPr>
              <a:spcBef>
                <a:spcPts val="600"/>
              </a:spcBef>
            </a:pPr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~ 70 to 140 </a:t>
            </a:r>
            <a:r>
              <a:rPr lang="en-US" sz="1200" i="1" u="sng">
                <a:solidFill>
                  <a:schemeClr val="dk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2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W/ch (dep. gain)</a:t>
            </a:r>
            <a:endParaRPr sz="1050"/>
          </a:p>
        </p:txBody>
      </p:sp>
      <p:sp>
        <p:nvSpPr>
          <p:cNvPr id="269" name="Google Shape;269;p21"/>
          <p:cNvSpPr/>
          <p:nvPr/>
        </p:nvSpPr>
        <p:spPr>
          <a:xfrm>
            <a:off x="266701" y="3088006"/>
            <a:ext cx="6134100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max. input transistor bias of 38uA:  115e + 134e/pF</a:t>
            </a:r>
            <a:endParaRPr sz="1050"/>
          </a:p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strip + readout line capacitance ~ 6pF</a:t>
            </a:r>
            <a:endParaRPr sz="1050"/>
          </a:p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Predicted noise ~ 115e + 134e/pF * 6pF ~ 1,000e</a:t>
            </a:r>
            <a:endParaRPr sz="1050"/>
          </a:p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 ~ 20,000e </a:t>
            </a:r>
            <a:endParaRPr sz="1050"/>
          </a:p>
          <a:p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 S/N ~ 20/1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6"/>
          <p:cNvPicPr preferRelativeResize="0"/>
          <p:nvPr/>
        </p:nvPicPr>
        <p:blipFill rotWithShape="1">
          <a:blip r:embed="rId3">
            <a:alphaModFix/>
          </a:blip>
          <a:srcRect l="11657" t="20371" r="3027" b="21851"/>
          <a:stretch/>
        </p:blipFill>
        <p:spPr>
          <a:xfrm>
            <a:off x="5486400" y="2910573"/>
            <a:ext cx="3505200" cy="153598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6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Tracking at sPHENIX</a:t>
            </a:r>
            <a:endParaRPr/>
          </a:p>
        </p:txBody>
      </p:sp>
      <p:sp>
        <p:nvSpPr>
          <p:cNvPr id="533" name="Google Shape;533;p46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34" name="Google Shape;534;p46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35" name="Google Shape;535;p46"/>
          <p:cNvSpPr txBox="1"/>
          <p:nvPr/>
        </p:nvSpPr>
        <p:spPr>
          <a:xfrm>
            <a:off x="133340" y="1232922"/>
            <a:ext cx="533400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consists of 3 sub-detectors: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Vertex Detector (MVTX)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Intermediate Silicon Tracker (INTT)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Projection Chamber (TPC)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and INTT are both capable of streaming readout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 tracking to r = 10.3 cm                 </a:t>
            </a:r>
            <a:endParaRPr/>
          </a:p>
        </p:txBody>
      </p:sp>
      <p:sp>
        <p:nvSpPr>
          <p:cNvPr id="536" name="Google Shape;536;p46"/>
          <p:cNvSpPr txBox="1"/>
          <p:nvPr/>
        </p:nvSpPr>
        <p:spPr>
          <a:xfrm>
            <a:off x="7391400" y="2986773"/>
            <a:ext cx="74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</a:t>
            </a:r>
            <a:endParaRPr/>
          </a:p>
        </p:txBody>
      </p:sp>
      <p:sp>
        <p:nvSpPr>
          <p:cNvPr id="537" name="Google Shape;537;p46"/>
          <p:cNvSpPr txBox="1"/>
          <p:nvPr/>
        </p:nvSpPr>
        <p:spPr>
          <a:xfrm>
            <a:off x="6915313" y="4107162"/>
            <a:ext cx="20698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active layers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ASICs/stave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cm active length/stave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 detector</a:t>
            </a:r>
            <a:endParaRPr/>
          </a:p>
        </p:txBody>
      </p:sp>
      <p:pic>
        <p:nvPicPr>
          <p:cNvPr id="538" name="Google Shape;538;p46" descr="Picture 30"/>
          <p:cNvPicPr preferRelativeResize="0"/>
          <p:nvPr/>
        </p:nvPicPr>
        <p:blipFill rotWithShape="1">
          <a:blip r:embed="rId4">
            <a:alphaModFix/>
          </a:blip>
          <a:srcRect l="6250" t="4192" r="6250" b="6919"/>
          <a:stretch/>
        </p:blipFill>
        <p:spPr>
          <a:xfrm>
            <a:off x="5792905" y="571500"/>
            <a:ext cx="319699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6"/>
          <p:cNvSpPr txBox="1"/>
          <p:nvPr/>
        </p:nvSpPr>
        <p:spPr>
          <a:xfrm>
            <a:off x="7534352" y="571500"/>
            <a:ext cx="6190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</a:t>
            </a:r>
            <a:endParaRPr/>
          </a:p>
        </p:txBody>
      </p:sp>
      <p:sp>
        <p:nvSpPr>
          <p:cNvPr id="540" name="Google Shape;540;p46"/>
          <p:cNvSpPr txBox="1"/>
          <p:nvPr/>
        </p:nvSpPr>
        <p:spPr>
          <a:xfrm>
            <a:off x="6172200" y="2041476"/>
            <a:ext cx="21477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active double-layers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 cm active length/ladder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strip detector</a:t>
            </a:r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HF constraints</a:t>
            </a:r>
            <a:endParaRPr/>
          </a:p>
        </p:txBody>
      </p:sp>
      <p:sp>
        <p:nvSpPr>
          <p:cNvPr id="547" name="Google Shape;547;p47"/>
          <p:cNvSpPr txBox="1">
            <a:spLocks noGrp="1"/>
          </p:cNvSpPr>
          <p:nvPr>
            <p:ph type="body" idx="1"/>
          </p:nvPr>
        </p:nvSpPr>
        <p:spPr>
          <a:xfrm>
            <a:off x="76200" y="6667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sPHENIX has great tracking and calorimetry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However, limited by calorimetry backend readout rate (15kHz) in triggered mode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RHIC pp rate is ~10 MHz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Plan: Use tracker SRO to</a:t>
            </a:r>
            <a:br>
              <a:rPr lang="en-US"/>
            </a:br>
            <a:r>
              <a:rPr lang="en-US"/>
              <a:t>recover some heavy flavor</a:t>
            </a:r>
            <a:br>
              <a:rPr lang="en-US"/>
            </a:br>
            <a:r>
              <a:rPr lang="en-US"/>
              <a:t>physics potential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49" name="Google Shape;549;p47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508542"/>
            <a:ext cx="4876800" cy="246867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7"/>
          <p:cNvSpPr txBox="1"/>
          <p:nvPr/>
        </p:nvSpPr>
        <p:spPr>
          <a:xfrm>
            <a:off x="4114801" y="3977218"/>
            <a:ext cx="4800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 beam-use proposal. 5 kHz refers to final rate with triggered readout, 10%-str refers to 10% streaming readout</a:t>
            </a:r>
            <a:endParaRPr/>
          </a:p>
        </p:txBody>
      </p:sp>
      <p:sp>
        <p:nvSpPr>
          <p:cNvPr id="552" name="Google Shape;552;p47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1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study: AI HF selections</a:t>
            </a:r>
            <a:endParaRPr/>
          </a:p>
        </p:txBody>
      </p:sp>
      <p:pic>
        <p:nvPicPr>
          <p:cNvPr id="589" name="Google Shape;589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94900" y="849197"/>
            <a:ext cx="2969700" cy="24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1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91" name="Google Shape;591;p51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92" name="Google Shape;592;p51"/>
          <p:cNvSpPr txBox="1"/>
          <p:nvPr/>
        </p:nvSpPr>
        <p:spPr>
          <a:xfrm>
            <a:off x="5791200" y="3308342"/>
            <a:ext cx="13853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Conventional Selection</a:t>
            </a:r>
            <a:endParaRPr/>
          </a:p>
        </p:txBody>
      </p:sp>
      <p:sp>
        <p:nvSpPr>
          <p:cNvPr id="593" name="Google Shape;593;p51"/>
          <p:cNvSpPr txBox="1"/>
          <p:nvPr/>
        </p:nvSpPr>
        <p:spPr>
          <a:xfrm>
            <a:off x="7691142" y="3308342"/>
            <a:ext cx="9220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ML Selection</a:t>
            </a:r>
            <a:endParaRPr/>
          </a:p>
        </p:txBody>
      </p:sp>
      <p:sp>
        <p:nvSpPr>
          <p:cNvPr id="594" name="Google Shape;594;p51"/>
          <p:cNvSpPr txBox="1"/>
          <p:nvPr/>
        </p:nvSpPr>
        <p:spPr>
          <a:xfrm>
            <a:off x="5107933" y="3606988"/>
            <a:ext cx="41371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– The signal selection efficiency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– The background rejection efficiency</a:t>
            </a:r>
            <a:endParaRPr/>
          </a:p>
        </p:txBody>
      </p:sp>
      <p:sp>
        <p:nvSpPr>
          <p:cNvPr id="595" name="Google Shape;595;p51"/>
          <p:cNvSpPr txBox="1"/>
          <p:nvPr/>
        </p:nvSpPr>
        <p:spPr>
          <a:xfrm>
            <a:off x="76200" y="850374"/>
            <a:ext cx="5031733" cy="378565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761" t="-1332" r="-1006" b="-26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6" name="Google Shape;596;p5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8"/>
          <p:cNvSpPr/>
          <p:nvPr/>
        </p:nvSpPr>
        <p:spPr>
          <a:xfrm>
            <a:off x="8600428" y="4932520"/>
            <a:ext cx="146813" cy="1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339441" y="134030"/>
            <a:ext cx="8462222" cy="49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3200"/>
              <a:buFont typeface="Helvetica Neue"/>
              <a:buNone/>
            </a:pPr>
            <a:r>
              <a:rPr lang="en-US" sz="3200" b="0" i="0" u="none" strike="noStrike" cap="none">
                <a:solidFill>
                  <a:srgbClr val="000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are FPGAs programmed?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341198" y="1005600"/>
            <a:ext cx="5418900" cy="3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 Description Languages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HDLs are programming languages which describe electronic circuits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Level Synthesis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Compile from C/C++ to VHDL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Pre-processor directives and constraints used to optimize the design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41694"/>
              </a:buClr>
              <a:buSzPts val="1400"/>
              <a:buFont typeface="Helvetica Neue"/>
              <a:buNone/>
            </a:pPr>
            <a:r>
              <a:rPr lang="en-US" sz="1400" b="1" i="0" u="sng" strike="noStrike" cap="none">
                <a:solidFill>
                  <a:srgbClr val="7416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Drastic decrease in firmware development time!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Today we’ll use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Xilinx Vivado HLS [*]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665" y="794496"/>
            <a:ext cx="2395259" cy="3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8"/>
          <p:cNvSpPr/>
          <p:nvPr/>
        </p:nvSpPr>
        <p:spPr>
          <a:xfrm>
            <a:off x="389813" y="4582945"/>
            <a:ext cx="79902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00" tIns="32700" rIns="32700" bIns="32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[*] </a:t>
            </a:r>
            <a:r>
              <a:rPr lang="en-US" sz="1050" i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https://www.xilinx.com/support/documentation/sw_manuals/xilinx2020_1/ug902-vivado-high-level-synthesis.pdf</a:t>
            </a:r>
            <a:endParaRPr sz="11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48"/>
          <p:cNvPicPr preferRelativeResize="0"/>
          <p:nvPr/>
        </p:nvPicPr>
        <p:blipFill rotWithShape="1">
          <a:blip r:embed="rId5">
            <a:alphaModFix/>
          </a:blip>
          <a:srcRect t="31514" b="31514"/>
          <a:stretch/>
        </p:blipFill>
        <p:spPr>
          <a:xfrm>
            <a:off x="4649925" y="2108600"/>
            <a:ext cx="1229600" cy="2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64" name="Google Shape;564;p4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65" name="Google Shape;565;p4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9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Constructing ML algorithms</a:t>
            </a:r>
            <a:endParaRPr sz="3200" dirty="0"/>
          </a:p>
        </p:txBody>
      </p:sp>
      <p:sp>
        <p:nvSpPr>
          <p:cNvPr id="571" name="Google Shape;571;p49"/>
          <p:cNvSpPr txBox="1">
            <a:spLocks noGrp="1"/>
          </p:cNvSpPr>
          <p:nvPr>
            <p:ph type="body" idx="1"/>
          </p:nvPr>
        </p:nvSpPr>
        <p:spPr>
          <a:xfrm>
            <a:off x="457200" y="725845"/>
            <a:ext cx="8229600" cy="38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314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Aim to develop algorithms as Graph Neural Networks (GNN)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Advantageous over Convolutional Neural Networks (CNN) by adding edge information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Detector and physics knowledge will improve predictions</a:t>
            </a:r>
            <a:endParaRPr/>
          </a:p>
          <a:p>
            <a:pPr marL="342900" lvl="0" indent="-33147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Algorithms deployed at several points: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Fast tracking on FPGA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Topological separation of HF signals on FPGA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Beam-spot and anomaly detection on GPU</a:t>
            </a:r>
            <a:endParaRPr/>
          </a:p>
          <a:p>
            <a:pPr marL="857250" lvl="1" indent="-4476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/>
              <a:t>Part of feedback system to improve 1 &amp; 2 plus inform detector operators</a:t>
            </a:r>
            <a:r>
              <a:rPr lang="en-US"/>
              <a:t> </a:t>
            </a:r>
            <a:endParaRPr/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72" name="Google Shape;572;p4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73" name="Google Shape;573;p4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74" name="Google Shape;574;p4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Constructing ML algorithms</a:t>
            </a:r>
            <a:endParaRPr sz="3200" dirty="0"/>
          </a:p>
        </p:txBody>
      </p:sp>
      <p:sp>
        <p:nvSpPr>
          <p:cNvPr id="580" name="Google Shape;580;p50"/>
          <p:cNvSpPr txBox="1">
            <a:spLocks noGrp="1"/>
          </p:cNvSpPr>
          <p:nvPr>
            <p:ph type="body" idx="1"/>
          </p:nvPr>
        </p:nvSpPr>
        <p:spPr>
          <a:xfrm>
            <a:off x="457200" y="666750"/>
            <a:ext cx="8229600" cy="392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Anomaly detection is important in all experiments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RHIC experiments cannot be accessed during beam to fix issues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Aim to use variational autoencoders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Incoming data can be compared for: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Noisy pixels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Dead strips</a:t>
            </a:r>
            <a:endParaRPr/>
          </a:p>
          <a:p>
            <a:pPr marL="9144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Change in beam spot or alignment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Pass info. back to selection system to improve yield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Pass back to control room</a:t>
            </a:r>
            <a:endParaRPr/>
          </a:p>
        </p:txBody>
      </p:sp>
      <p:sp>
        <p:nvSpPr>
          <p:cNvPr id="581" name="Google Shape;581;p5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582" name="Google Shape;582;p5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583" name="Google Shape;583;p5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2"/>
          <p:cNvSpPr txBox="1">
            <a:spLocks noGrp="1"/>
          </p:cNvSpPr>
          <p:nvPr>
            <p:ph type="title"/>
          </p:nvPr>
        </p:nvSpPr>
        <p:spPr>
          <a:xfrm>
            <a:off x="228600" y="-9525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Helvetica Neue"/>
              <a:buNone/>
            </a:pPr>
            <a:r>
              <a:rPr lang="en-US" sz="3600" dirty="0"/>
              <a:t>What we actually used in Json Data Files?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Helvetica Neue"/>
              <a:buNone/>
            </a:pPr>
            <a:endParaRPr dirty="0"/>
          </a:p>
        </p:txBody>
      </p:sp>
      <p:sp>
        <p:nvSpPr>
          <p:cNvPr id="602" name="Google Shape;602;p52"/>
          <p:cNvSpPr txBox="1">
            <a:spLocks noGrp="1"/>
          </p:cNvSpPr>
          <p:nvPr>
            <p:ph type="body" idx="1"/>
          </p:nvPr>
        </p:nvSpPr>
        <p:spPr>
          <a:xfrm>
            <a:off x="311700" y="872933"/>
            <a:ext cx="8520600" cy="352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‘</a:t>
            </a:r>
            <a:r>
              <a:rPr lang="en-US" dirty="0" err="1"/>
              <a:t>RawHit</a:t>
            </a:r>
            <a:r>
              <a:rPr lang="en-US" dirty="0"/>
              <a:t>’ contains two part: [</a:t>
            </a:r>
            <a:r>
              <a:rPr lang="en-US" dirty="0" err="1"/>
              <a:t>u'MVTXHits</a:t>
            </a:r>
            <a:r>
              <a:rPr lang="en-US" dirty="0"/>
              <a:t>', </a:t>
            </a:r>
            <a:r>
              <a:rPr lang="en-US" dirty="0" err="1"/>
              <a:t>u'Description</a:t>
            </a:r>
            <a:r>
              <a:rPr lang="en-US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Char char="-"/>
            </a:pPr>
            <a:r>
              <a:rPr lang="en-US" dirty="0"/>
              <a:t>‘</a:t>
            </a:r>
            <a:r>
              <a:rPr lang="en-US" dirty="0" err="1"/>
              <a:t>MVTXHits</a:t>
            </a:r>
            <a:r>
              <a:rPr lang="en-US" dirty="0"/>
              <a:t>’ contains all the hits information. 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Each hit contains: [</a:t>
            </a:r>
            <a:r>
              <a:rPr lang="en-US" dirty="0" err="1">
                <a:solidFill>
                  <a:schemeClr val="tx1"/>
                </a:solidFill>
              </a:rPr>
              <a:t>u'Coordinate</a:t>
            </a:r>
            <a:r>
              <a:rPr lang="en-US" dirty="0">
                <a:solidFill>
                  <a:srgbClr val="FFFF00"/>
                </a:solidFill>
              </a:rPr>
              <a:t>', </a:t>
            </a:r>
            <a:r>
              <a:rPr lang="en-US" dirty="0" err="1"/>
              <a:t>u'ID</a:t>
            </a:r>
            <a:r>
              <a:rPr lang="en-US" dirty="0"/>
              <a:t>']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Char char="-"/>
            </a:pPr>
            <a:r>
              <a:rPr lang="en-US" dirty="0"/>
              <a:t>‘ID’ contains: [</a:t>
            </a:r>
            <a:r>
              <a:rPr lang="en-US" dirty="0" err="1"/>
              <a:t>u'Layer</a:t>
            </a:r>
            <a:r>
              <a:rPr lang="en-US" dirty="0"/>
              <a:t>', </a:t>
            </a:r>
            <a:r>
              <a:rPr lang="en-US" dirty="0" err="1"/>
              <a:t>u'PixelZIndex</a:t>
            </a:r>
            <a:r>
              <a:rPr lang="en-US" dirty="0"/>
              <a:t>', </a:t>
            </a:r>
            <a:r>
              <a:rPr lang="en-US" dirty="0" err="1"/>
              <a:t>u'Chip</a:t>
            </a:r>
            <a:r>
              <a:rPr lang="en-US" dirty="0"/>
              <a:t>', </a:t>
            </a:r>
            <a:r>
              <a:rPr lang="en-US" dirty="0" err="1"/>
              <a:t>u'Stave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 err="1"/>
              <a:t>u'PixelPhiIndexInLayer</a:t>
            </a:r>
            <a:r>
              <a:rPr lang="en-US" dirty="0"/>
              <a:t>', </a:t>
            </a:r>
            <a:r>
              <a:rPr lang="en-US" dirty="0" err="1"/>
              <a:t>u'HitSequenceInEvent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1081"/>
              <a:buNone/>
            </a:pPr>
            <a:r>
              <a:rPr lang="en-US" dirty="0"/>
              <a:t>u'</a:t>
            </a:r>
            <a:r>
              <a:rPr lang="en-US" dirty="0" err="1"/>
              <a:t>PixelPhiIndexInHalfLayer</a:t>
            </a:r>
            <a:r>
              <a:rPr lang="en-US" dirty="0"/>
              <a:t>',</a:t>
            </a:r>
            <a:r>
              <a:rPr lang="en-US" dirty="0" err="1"/>
              <a:t>u'PixelHalfLayerIndex</a:t>
            </a:r>
            <a:r>
              <a:rPr lang="en-US" dirty="0"/>
              <a:t>', </a:t>
            </a:r>
            <a:r>
              <a:rPr lang="en-US" dirty="0" err="1"/>
              <a:t>u'Pixel</a:t>
            </a:r>
            <a:r>
              <a:rPr lang="en-US" dirty="0"/>
              <a:t>',</a:t>
            </a:r>
            <a:endParaRPr dirty="0"/>
          </a:p>
          <a:p>
            <a:pPr marL="457200" lvl="0" indent="4572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81081"/>
              <a:buNone/>
            </a:pPr>
            <a:r>
              <a:rPr lang="en-US" dirty="0" err="1"/>
              <a:t>u'HalfLayer</a:t>
            </a:r>
            <a:r>
              <a:rPr lang="en-US" dirty="0"/>
              <a:t>']</a:t>
            </a:r>
            <a:endParaRPr dirty="0"/>
          </a:p>
        </p:txBody>
      </p:sp>
      <p:sp>
        <p:nvSpPr>
          <p:cNvPr id="603" name="Google Shape;60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Our Proposal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62000" y="2206610"/>
            <a:ext cx="7543800" cy="25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Embed AI/ML algorithms on fast FPGA-based trigger system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Low trigger decision latency ~10us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Streaming readout key inner trackers to FPGAs to identify HF events through track topology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High efficiency in HF tagging with AI/ML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HLS4ML package developed by HEP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Monitor and update beam-spot and detector alignment in real time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Update geometry in real time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Send HF-trigger signal to the rest of other detectors </a:t>
            </a:r>
            <a:endParaRPr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Initiate readout if not already in the data stream</a:t>
            </a: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25908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765571"/>
            <a:ext cx="7010400" cy="1181100"/>
          </a:xfrm>
          <a:prstGeom prst="rect">
            <a:avLst/>
          </a:prstGeom>
          <a:solidFill>
            <a:srgbClr val="66CCFF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3"/>
          <p:cNvSpPr txBox="1">
            <a:spLocks noGrp="1"/>
          </p:cNvSpPr>
          <p:nvPr>
            <p:ph type="title"/>
          </p:nvPr>
        </p:nvSpPr>
        <p:spPr>
          <a:xfrm>
            <a:off x="457200" y="15766"/>
            <a:ext cx="8229600" cy="53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Training Dashboard</a:t>
            </a:r>
            <a:endParaRPr/>
          </a:p>
        </p:txBody>
      </p:sp>
      <p:sp>
        <p:nvSpPr>
          <p:cNvPr id="609" name="Google Shape;609;p5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40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610" name="Google Shape;610;p53" descr="Graphical user interface, application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612581"/>
            <a:ext cx="7847806" cy="459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612" name="Google Shape;612;p53"/>
          <p:cNvSpPr txBox="1">
            <a:spLocks noGrp="1"/>
          </p:cNvSpPr>
          <p:nvPr>
            <p:ph type="ftr" idx="11"/>
          </p:nvPr>
        </p:nvSpPr>
        <p:spPr>
          <a:xfrm>
            <a:off x="3200400" y="4926807"/>
            <a:ext cx="289560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 idx="4294967295"/>
          </p:nvPr>
        </p:nvSpPr>
        <p:spPr>
          <a:xfrm>
            <a:off x="304800" y="25400"/>
            <a:ext cx="792480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DOE Awards Announced 12/2/2021</a:t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6468" y="632338"/>
            <a:ext cx="6057532" cy="44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304800" y="737326"/>
            <a:ext cx="2448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$1.5M for our proposal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FY22-23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21852" b="29259"/>
          <a:stretch/>
        </p:blipFill>
        <p:spPr>
          <a:xfrm rot="-239266">
            <a:off x="253498" y="1316152"/>
            <a:ext cx="3498282" cy="3701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9"/>
          <p:cNvCxnSpPr/>
          <p:nvPr/>
        </p:nvCxnSpPr>
        <p:spPr>
          <a:xfrm>
            <a:off x="4114800" y="455295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4114800" y="470535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Team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462643" y="998339"/>
            <a:ext cx="8229600" cy="367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LANL (NP)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Yasser Corrales, Cameron Dean, </a:t>
            </a:r>
            <a:r>
              <a:rPr lang="en-US" dirty="0" err="1"/>
              <a:t>Zhaozhong</a:t>
            </a:r>
            <a:r>
              <a:rPr lang="en-US" dirty="0"/>
              <a:t> Shi, Noah </a:t>
            </a:r>
            <a:r>
              <a:rPr lang="en-US" dirty="0" err="1"/>
              <a:t>Wuerfel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Liu, Cesar da Silva, Hugo Pereira da Costa, Ming Liu … new PDs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MIT (NP, HEP)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Gunther Roland, Philip Harris (HLS4ML), Yen-</a:t>
            </a:r>
            <a:r>
              <a:rPr lang="en-US" dirty="0" err="1"/>
              <a:t>Jie</a:t>
            </a:r>
            <a:r>
              <a:rPr lang="en-US" dirty="0"/>
              <a:t> Lee, Or Hen, Cristiano Fanelli et al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FNAL(HEP)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 err="1"/>
              <a:t>Nhan</a:t>
            </a:r>
            <a:r>
              <a:rPr lang="en-US" dirty="0"/>
              <a:t> Tran(HLS4ML), Engineer, Yu-Dai Tsai (Theorist, ML) et al 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NJIT(CS)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 err="1"/>
              <a:t>Dantong</a:t>
            </a:r>
            <a:r>
              <a:rPr lang="en-US" dirty="0"/>
              <a:t> Yu, students + PDs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ORNL(NP)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Jo </a:t>
            </a:r>
            <a:r>
              <a:rPr lang="en-US" dirty="0" err="1"/>
              <a:t>Schambach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CCNU(EE, NP)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Kai Chen(FELIX), </a:t>
            </a:r>
            <a:r>
              <a:rPr lang="en-US" dirty="0" err="1"/>
              <a:t>Yaping</a:t>
            </a:r>
            <a:r>
              <a:rPr lang="en-US" dirty="0"/>
              <a:t> Wang et al</a:t>
            </a:r>
            <a:endParaRPr dirty="0"/>
          </a:p>
          <a:p>
            <a:pPr marL="342900" lvl="0" indent="-34290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NTU (CS)</a:t>
            </a:r>
            <a:endParaRPr dirty="0"/>
          </a:p>
          <a:p>
            <a:pPr marL="742950" lvl="1" indent="-2857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dirty="0"/>
              <a:t>Fu Song, students + PDs</a:t>
            </a:r>
            <a:endParaRPr dirty="0"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spcBef>
                <a:spcPts val="26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In collaboration with experts from BNL -  </a:t>
            </a:r>
            <a:r>
              <a:rPr lang="en-US" dirty="0" err="1"/>
              <a:t>Jin</a:t>
            </a:r>
            <a:r>
              <a:rPr lang="en-US" dirty="0"/>
              <a:t> Huang, Martin </a:t>
            </a:r>
            <a:r>
              <a:rPr lang="en-US" dirty="0" err="1"/>
              <a:t>Purschke</a:t>
            </a:r>
            <a:r>
              <a:rPr lang="en-US" dirty="0"/>
              <a:t>, John Haggerty et al</a:t>
            </a:r>
            <a:endParaRPr dirty="0"/>
          </a:p>
          <a:p>
            <a:pPr marL="742950" lvl="1" indent="-21590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54" name="Google Shape;154;p20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27" y="996914"/>
            <a:ext cx="9060073" cy="362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228600" y="13689"/>
            <a:ext cx="8730000" cy="57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HF AI Trigger: sPHENIX as a Test Ground</a:t>
            </a:r>
            <a:endParaRPr sz="2800"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367069" y="1123950"/>
            <a:ext cx="217741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Sensor hit readout time: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~3us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~0.4us (4 BC)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1828800" y="4561880"/>
            <a:ext cx="34592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D60093"/>
                </a:solidFill>
                <a:latin typeface="Calibri"/>
                <a:ea typeface="Calibri"/>
                <a:cs typeface="Calibri"/>
                <a:sym typeface="Calibri"/>
              </a:rPr>
              <a:t>sPHENIX DAQ &amp; Trigger integration challenge</a:t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2101461" y="2800350"/>
            <a:ext cx="5655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grpSp>
        <p:nvGrpSpPr>
          <p:cNvPr id="176" name="Google Shape;176;p22"/>
          <p:cNvGrpSpPr/>
          <p:nvPr/>
        </p:nvGrpSpPr>
        <p:grpSpPr>
          <a:xfrm>
            <a:off x="133151" y="1200150"/>
            <a:ext cx="8877697" cy="0"/>
            <a:chOff x="152400" y="1200150"/>
            <a:chExt cx="8877697" cy="0"/>
          </a:xfrm>
        </p:grpSpPr>
        <p:cxnSp>
          <p:nvCxnSpPr>
            <p:cNvPr id="177" name="Google Shape;177;p22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8" name="Google Shape;178;p22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9" name="Google Shape;179;p22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22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22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22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22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22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5" name="Google Shape;185;p22"/>
          <p:cNvSpPr txBox="1"/>
          <p:nvPr/>
        </p:nvSpPr>
        <p:spPr>
          <a:xfrm>
            <a:off x="335826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1905000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3474174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>
            <a:off x="5043348" y="73334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8153910" y="701159"/>
            <a:ext cx="7681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/>
          </a:p>
        </p:txBody>
      </p:sp>
      <p:sp>
        <p:nvSpPr>
          <p:cNvPr id="190" name="Google Shape;190;p22"/>
          <p:cNvSpPr txBox="1"/>
          <p:nvPr/>
        </p:nvSpPr>
        <p:spPr>
          <a:xfrm>
            <a:off x="0" y="1417588"/>
            <a:ext cx="1752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started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simulations constructed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data for algorithm training</a:t>
            </a:r>
            <a:endParaRPr dirty="0"/>
          </a:p>
        </p:txBody>
      </p:sp>
      <p:sp>
        <p:nvSpPr>
          <p:cNvPr id="191" name="Google Shape;191;p22"/>
          <p:cNvSpPr txBox="1"/>
          <p:nvPr/>
        </p:nvSpPr>
        <p:spPr>
          <a:xfrm>
            <a:off x="1654790" y="1404976"/>
            <a:ext cx="1644534" cy="2369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&amp; INTT SRO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tracking algorithms in place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GPU feedback machine R&amp;D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FPGA bitstream</a:t>
            </a:r>
            <a:endParaRPr dirty="0"/>
          </a:p>
        </p:txBody>
      </p:sp>
      <p:sp>
        <p:nvSpPr>
          <p:cNvPr id="192" name="Google Shape;192;p22"/>
          <p:cNvSpPr txBox="1"/>
          <p:nvPr/>
        </p:nvSpPr>
        <p:spPr>
          <a:xfrm>
            <a:off x="3284130" y="1399329"/>
            <a:ext cx="1834630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interface between system and detectors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algorithms with latest data stream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Pre-commissioning </a:t>
            </a:r>
            <a:endParaRPr dirty="0"/>
          </a:p>
        </p:txBody>
      </p:sp>
      <p:sp>
        <p:nvSpPr>
          <p:cNvPr id="193" name="Google Shape;193;p22"/>
          <p:cNvSpPr txBox="1"/>
          <p:nvPr/>
        </p:nvSpPr>
        <p:spPr>
          <a:xfrm>
            <a:off x="5081151" y="1399329"/>
            <a:ext cx="1328083" cy="22775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pp/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dirty="0"/>
          </a:p>
        </p:txBody>
      </p:sp>
      <p:sp>
        <p:nvSpPr>
          <p:cNvPr id="194" name="Google Shape;194;p22"/>
          <p:cNvSpPr txBox="1"/>
          <p:nvPr/>
        </p:nvSpPr>
        <p:spPr>
          <a:xfrm>
            <a:off x="6340211" y="1362316"/>
            <a:ext cx="164453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updated system for EIC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advantage of new technology if required</a:t>
            </a:r>
            <a:endParaRPr dirty="0"/>
          </a:p>
        </p:txBody>
      </p:sp>
      <p:sp>
        <p:nvSpPr>
          <p:cNvPr id="195" name="Google Shape;195;p22"/>
          <p:cNvSpPr txBox="1"/>
          <p:nvPr/>
        </p:nvSpPr>
        <p:spPr>
          <a:xfrm>
            <a:off x="7926902" y="1420791"/>
            <a:ext cx="121709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EIC</a:t>
            </a:r>
            <a:endParaRPr dirty="0"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A Prototype Implementation Proposal </a:t>
            </a:r>
            <a:endParaRPr sz="3200"/>
          </a:p>
        </p:txBody>
      </p:sp>
      <p:sp>
        <p:nvSpPr>
          <p:cNvPr id="202" name="Google Shape;202;p23"/>
          <p:cNvSpPr txBox="1">
            <a:spLocks noGrp="1"/>
          </p:cNvSpPr>
          <p:nvPr>
            <p:ph type="dt" idx="10"/>
          </p:nvPr>
        </p:nvSpPr>
        <p:spPr>
          <a:xfrm>
            <a:off x="0" y="4972050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1/6/2022</a:t>
            </a:r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ftr" idx="11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for sPHENIX &amp; EIC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31" y="619294"/>
            <a:ext cx="7670800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2819400" y="2876550"/>
            <a:ext cx="3810000" cy="203835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6659827" y="4564787"/>
            <a:ext cx="20824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FELIX/DAM sPHENIX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7268053" y="895350"/>
            <a:ext cx="1873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Trigger boards, TBD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FELIX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CMS trigger boards</a:t>
            </a:r>
            <a:endParaRPr sz="140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Char char="-"/>
            </a:pPr>
            <a:r>
              <a:rPr lang="en-US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Other options</a:t>
            </a:r>
            <a:endParaRPr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2404</Words>
  <Application>Microsoft Macintosh PowerPoint</Application>
  <PresentationFormat>On-screen Show (16:9)</PresentationFormat>
  <Paragraphs>509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Helvetica Neue</vt:lpstr>
      <vt:lpstr>Helvetica Neue Light</vt:lpstr>
      <vt:lpstr>Times</vt:lpstr>
      <vt:lpstr>Calibri</vt:lpstr>
      <vt:lpstr>Noto Sans Symbols</vt:lpstr>
      <vt:lpstr>Arial Rounded</vt:lpstr>
      <vt:lpstr>Arial</vt:lpstr>
      <vt:lpstr>Roboto</vt:lpstr>
      <vt:lpstr>Office Theme</vt:lpstr>
      <vt:lpstr>Intelligent Experiment Through Real-Time AI:  Fast Data Processing and Autonomous Detector Control for sPHENIX and Future EIC Detectors</vt:lpstr>
      <vt:lpstr>The Problem  – Rare events hard to trigger by conventional methods </vt:lpstr>
      <vt:lpstr>The DOE FOA Call in 2021</vt:lpstr>
      <vt:lpstr>Our Proposal</vt:lpstr>
      <vt:lpstr>DOE Awards Announced 12/2/2021</vt:lpstr>
      <vt:lpstr>The Team</vt:lpstr>
      <vt:lpstr>HF AI Trigger: sPHENIX as a Test Ground</vt:lpstr>
      <vt:lpstr>Timeline</vt:lpstr>
      <vt:lpstr>A Prototype Implementation Proposal </vt:lpstr>
      <vt:lpstr>Physics and Detector Simulations</vt:lpstr>
      <vt:lpstr>MVTX + INTT: 3 + 2 layers </vt:lpstr>
      <vt:lpstr>PowerPoint Presentation</vt:lpstr>
      <vt:lpstr>Detector/Physics Simulations (sPHENIX)</vt:lpstr>
      <vt:lpstr>Case study: AI HF selections</vt:lpstr>
      <vt:lpstr>Event Data Descriptions – NJIT/LANL</vt:lpstr>
      <vt:lpstr>Trigger Algorithm R&amp;D – NJIT/LANL</vt:lpstr>
      <vt:lpstr>Initial Study from NJIT: Efficiency and Purity</vt:lpstr>
      <vt:lpstr>Translating Models to FPGA Firmware, FNAL/MIT</vt:lpstr>
      <vt:lpstr>AI-Trigger SW/FW Pipeline - Status</vt:lpstr>
      <vt:lpstr>Hardware and Computing </vt:lpstr>
      <vt:lpstr>A Toy Model – Hardware Implementation (sPHENIX)</vt:lpstr>
      <vt:lpstr>Realizing in Firmware</vt:lpstr>
      <vt:lpstr>Project Workflow Status</vt:lpstr>
      <vt:lpstr>EIC: Simulating events (ECCE)</vt:lpstr>
      <vt:lpstr>Summary of Progress</vt:lpstr>
      <vt:lpstr>Outlook</vt:lpstr>
      <vt:lpstr>Backup </vt:lpstr>
      <vt:lpstr>from sPHENIX to EIC</vt:lpstr>
      <vt:lpstr>The Electron-Ion Collider</vt:lpstr>
      <vt:lpstr>Discussions at MIT, 12/14/2021</vt:lpstr>
      <vt:lpstr>PowerPoint Presentation</vt:lpstr>
      <vt:lpstr> FPHX Chip (Analog Section)</vt:lpstr>
      <vt:lpstr>Tracking at sPHENIX</vt:lpstr>
      <vt:lpstr>sPHENIX HF constraints</vt:lpstr>
      <vt:lpstr>Case study: AI HF selections</vt:lpstr>
      <vt:lpstr>PowerPoint Presentation</vt:lpstr>
      <vt:lpstr>Constructing ML algorithms</vt:lpstr>
      <vt:lpstr>Constructing ML algorithms</vt:lpstr>
      <vt:lpstr>What we actually used in Json Data Files? </vt:lpstr>
      <vt:lpstr>Training 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Experiment Through Real-Time AI:  Fast Data Processing and Autonomous Detector Control for sPHENIX and Future EIC Detectors</dc:title>
  <cp:lastModifiedBy>Ming Liu</cp:lastModifiedBy>
  <cp:revision>27</cp:revision>
  <dcterms:modified xsi:type="dcterms:W3CDTF">2022-01-06T18:42:47Z</dcterms:modified>
</cp:coreProperties>
</file>