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500" r:id="rId2"/>
    <p:sldId id="503" r:id="rId3"/>
    <p:sldId id="504" r:id="rId4"/>
    <p:sldId id="505" r:id="rId5"/>
    <p:sldId id="506" r:id="rId6"/>
    <p:sldId id="13742" r:id="rId7"/>
    <p:sldId id="264" r:id="rId8"/>
    <p:sldId id="479" r:id="rId9"/>
    <p:sldId id="486" r:id="rId10"/>
    <p:sldId id="508" r:id="rId11"/>
    <p:sldId id="257" r:id="rId12"/>
    <p:sldId id="260" r:id="rId13"/>
    <p:sldId id="487" r:id="rId14"/>
    <p:sldId id="482" r:id="rId15"/>
    <p:sldId id="13743" r:id="rId16"/>
    <p:sldId id="13734" r:id="rId17"/>
    <p:sldId id="261" r:id="rId18"/>
    <p:sldId id="13738" r:id="rId19"/>
    <p:sldId id="511" r:id="rId20"/>
    <p:sldId id="490" r:id="rId21"/>
    <p:sldId id="530" r:id="rId22"/>
    <p:sldId id="502" r:id="rId23"/>
    <p:sldId id="262" r:id="rId24"/>
    <p:sldId id="484" r:id="rId25"/>
    <p:sldId id="493" r:id="rId26"/>
    <p:sldId id="494" r:id="rId27"/>
    <p:sldId id="498" r:id="rId28"/>
    <p:sldId id="491" r:id="rId29"/>
    <p:sldId id="492" r:id="rId30"/>
    <p:sldId id="499" r:id="rId31"/>
    <p:sldId id="495" r:id="rId32"/>
    <p:sldId id="476" r:id="rId33"/>
    <p:sldId id="488" r:id="rId34"/>
    <p:sldId id="489" r:id="rId35"/>
    <p:sldId id="274" r:id="rId36"/>
    <p:sldId id="509" r:id="rId37"/>
    <p:sldId id="483" r:id="rId38"/>
    <p:sldId id="266" r:id="rId39"/>
    <p:sldId id="13741" r:id="rId40"/>
    <p:sldId id="263" r:id="rId41"/>
    <p:sldId id="510" r:id="rId42"/>
    <p:sldId id="497" r:id="rId43"/>
    <p:sldId id="501" r:id="rId44"/>
    <p:sldId id="481" r:id="rId45"/>
    <p:sldId id="258" r:id="rId46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60093"/>
    <a:srgbClr val="0080FF"/>
    <a:srgbClr val="66CCFF"/>
    <a:srgbClr val="2089D7"/>
    <a:srgbClr val="4B4B4B"/>
    <a:srgbClr val="0000FF"/>
    <a:srgbClr val="00CCFF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>
      <p:cViewPr varScale="1">
        <p:scale>
          <a:sx n="229" d="100"/>
          <a:sy n="229" d="100"/>
        </p:scale>
        <p:origin x="200" y="11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1/3/22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1/3/22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0eb4186f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0eb4186f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0eb4186f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0eb4186f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16a69155a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16a69155a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9460ec16d_2_39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ge9460ec16d_2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0eb4186f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0eb4186fb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0eb4186fb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0eb4186fb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555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3171031" y="4914901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7291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Helvetica" pitchFamily="2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elvetica" pitchFamily="2" charset="0"/>
          <a:ea typeface="MS PGothic" pitchFamily="34" charset="-128"/>
          <a:cs typeface="Helvetica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MS PGothic" pitchFamily="34" charset="-128"/>
          <a:cs typeface="Helvetica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Helvetica" pitchFamily="2" charset="0"/>
          <a:ea typeface="MS PGothic" pitchFamily="34" charset="-128"/>
          <a:cs typeface="Helvetica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Helvetica" pitchFamily="2" charset="0"/>
          <a:ea typeface="MS PGothic" pitchFamily="34" charset="-128"/>
          <a:cs typeface="Helvetica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Helvetica" pitchFamily="2" charset="0"/>
          <a:ea typeface="MS PGothic" pitchFamily="34" charset="-128"/>
          <a:cs typeface="Helvetica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Helvetica" pitchFamily="2" charset="0"/>
          <a:ea typeface="MS PGothic" pitchFamily="34" charset="-128"/>
          <a:cs typeface="Helvetica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9.png"/><Relationship Id="rId3" Type="http://schemas.openxmlformats.org/officeDocument/2006/relationships/image" Target="../media/image20.emf"/><Relationship Id="rId7" Type="http://schemas.openxmlformats.org/officeDocument/2006/relationships/image" Target="../media/image130.png"/><Relationship Id="rId12" Type="http://schemas.openxmlformats.org/officeDocument/2006/relationships/image" Target="../media/image18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170.png"/><Relationship Id="rId5" Type="http://schemas.openxmlformats.org/officeDocument/2006/relationships/image" Target="../media/image22.emf"/><Relationship Id="rId15" Type="http://schemas.openxmlformats.org/officeDocument/2006/relationships/image" Target="../media/image24.emf"/><Relationship Id="rId10" Type="http://schemas.openxmlformats.org/officeDocument/2006/relationships/image" Target="../media/image160.png"/><Relationship Id="rId4" Type="http://schemas.openxmlformats.org/officeDocument/2006/relationships/image" Target="../media/image21.emf"/><Relationship Id="rId9" Type="http://schemas.openxmlformats.org/officeDocument/2006/relationships/image" Target="../media/image150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ic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hyperlink" Target="https://www.xilinx.com/support/documentation/sw_manuals/xilinx2020_1/ug902-vivado-high-level-synthesis.pd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andb.ai/vwslz/physics-trigger-graph-level-prediction?workspace=user-vwslz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E79E-5A3D-6046-89AD-C4EF60306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514350"/>
            <a:ext cx="8915400" cy="1828800"/>
          </a:xfrm>
        </p:spPr>
        <p:txBody>
          <a:bodyPr/>
          <a:lstStyle/>
          <a:p>
            <a:r>
              <a:rPr lang="en-US" sz="2800" dirty="0"/>
              <a:t>Intelligent Experiment Through Real-Time AI: </a:t>
            </a:r>
            <a:br>
              <a:rPr lang="en-US" sz="2800" dirty="0"/>
            </a:br>
            <a:r>
              <a:rPr lang="en-US" sz="2800" dirty="0"/>
              <a:t>Fast Data Processing and Autonomous Detector Control for </a:t>
            </a:r>
            <a:r>
              <a:rPr lang="en-US" sz="2800" dirty="0" err="1"/>
              <a:t>sPHENIX</a:t>
            </a:r>
            <a:r>
              <a:rPr lang="en-US" sz="2800" dirty="0"/>
              <a:t> and Future EIC Detectors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4D1A8-32E6-0247-A445-590827D84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2724150"/>
            <a:ext cx="6400800" cy="1600200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Ming Liu</a:t>
            </a:r>
          </a:p>
          <a:p>
            <a:r>
              <a:rPr lang="en-US" sz="2000" dirty="0"/>
              <a:t>Los Alamos National Lab</a:t>
            </a:r>
          </a:p>
          <a:p>
            <a:r>
              <a:rPr lang="en-US" sz="2000" dirty="0"/>
              <a:t>For the Fast-ML Team</a:t>
            </a:r>
          </a:p>
          <a:p>
            <a:endParaRPr lang="en-US" sz="2000" dirty="0"/>
          </a:p>
          <a:p>
            <a:r>
              <a:rPr lang="en-US" sz="2000" dirty="0" err="1"/>
              <a:t>sPHENIX</a:t>
            </a:r>
            <a:r>
              <a:rPr lang="en-US" sz="2000" dirty="0"/>
              <a:t> Collaboration Meeting</a:t>
            </a:r>
          </a:p>
          <a:p>
            <a:r>
              <a:rPr lang="en-US" sz="2000" dirty="0"/>
              <a:t>Jan. 5-7, 2022</a:t>
            </a:r>
          </a:p>
        </p:txBody>
      </p:sp>
    </p:spTree>
    <p:extLst>
      <p:ext uri="{BB962C8B-B14F-4D97-AF65-F5344CB8AC3E}">
        <p14:creationId xmlns:p14="http://schemas.microsoft.com/office/powerpoint/2010/main" val="261994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EE0A-C599-8D4D-B824-A3FB6CD9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Physics and Detector Simulations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51E29-8D94-594C-91EB-6748A8D78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81290-7F75-E845-B839-51A41B23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7EEB6-40F6-2244-AC83-1C64E1D5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3943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628650" y="13692"/>
            <a:ext cx="7886700" cy="7408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3600" dirty="0"/>
              <a:t>MVTX + INTT: 3 + 2 layers </a:t>
            </a:r>
            <a:endParaRPr sz="3600"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</a:pPr>
            <a:r>
              <a:rPr lang="en-US"/>
              <a:t>1/6/2022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Clr>
                <a:srgbClr val="888888"/>
              </a:buClr>
              <a:buSzPts val="1200"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7117" y="3207642"/>
            <a:ext cx="1692053" cy="153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017" y="843818"/>
            <a:ext cx="2246969" cy="2089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16"/>
          <p:cNvGrpSpPr/>
          <p:nvPr/>
        </p:nvGrpSpPr>
        <p:grpSpPr>
          <a:xfrm>
            <a:off x="628651" y="654115"/>
            <a:ext cx="2264132" cy="2350715"/>
            <a:chOff x="838200" y="872153"/>
            <a:chExt cx="3018843" cy="3134286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8200" y="1219815"/>
              <a:ext cx="3018843" cy="2786624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15" name="Google Shape;115;p16"/>
            <p:cNvSpPr txBox="1"/>
            <p:nvPr/>
          </p:nvSpPr>
          <p:spPr>
            <a:xfrm>
              <a:off x="2033464" y="872153"/>
              <a:ext cx="628313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>
                  <a:solidFill>
                    <a:srgbClr val="0432FF"/>
                  </a:solidFill>
                  <a:latin typeface="Calibri"/>
                  <a:ea typeface="Calibri"/>
                  <a:cs typeface="Calibri"/>
                  <a:sym typeface="Calibri"/>
                </a:rPr>
                <a:t>INTT</a:t>
              </a:r>
              <a:endParaRPr/>
            </a:p>
          </p:txBody>
        </p:sp>
      </p:grpSp>
      <p:grpSp>
        <p:nvGrpSpPr>
          <p:cNvPr id="116" name="Google Shape;116;p16"/>
          <p:cNvGrpSpPr/>
          <p:nvPr/>
        </p:nvGrpSpPr>
        <p:grpSpPr>
          <a:xfrm>
            <a:off x="628650" y="3171817"/>
            <a:ext cx="2688210" cy="1534721"/>
            <a:chOff x="838200" y="4229089"/>
            <a:chExt cx="3584280" cy="2046295"/>
          </a:xfrm>
        </p:grpSpPr>
        <p:pic>
          <p:nvPicPr>
            <p:cNvPr id="117" name="Google Shape;1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8200" y="4598421"/>
              <a:ext cx="3584280" cy="1676963"/>
            </a:xfrm>
            <a:prstGeom prst="rect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18" name="Google Shape;118;p16"/>
            <p:cNvSpPr txBox="1"/>
            <p:nvPr/>
          </p:nvSpPr>
          <p:spPr>
            <a:xfrm>
              <a:off x="2280103" y="4229089"/>
              <a:ext cx="763351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MVTX</a:t>
              </a:r>
              <a:endParaRPr/>
            </a:p>
          </p:txBody>
        </p:sp>
      </p:grpSp>
      <p:sp>
        <p:nvSpPr>
          <p:cNvPr id="119" name="Google Shape;119;p16"/>
          <p:cNvSpPr txBox="1"/>
          <p:nvPr/>
        </p:nvSpPr>
        <p:spPr>
          <a:xfrm>
            <a:off x="5217058" y="646168"/>
            <a:ext cx="2191946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Silicon Strips: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78um x 16mm (A)/20mm (B)</a:t>
            </a: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5175651" y="3262252"/>
            <a:ext cx="1137379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Silicon pixels: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27um x 29um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8371829" y="3207641"/>
            <a:ext cx="749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R=2.5cm</a:t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8552166" y="2606612"/>
            <a:ext cx="5689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4.1cm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8552166" y="2171681"/>
            <a:ext cx="5689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7.4cm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8371829" y="1391871"/>
            <a:ext cx="749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R=9.8cm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2522CA-E712-204A-A1CA-B510B3EB35B0}"/>
              </a:ext>
            </a:extLst>
          </p:cNvPr>
          <p:cNvGrpSpPr/>
          <p:nvPr/>
        </p:nvGrpSpPr>
        <p:grpSpPr>
          <a:xfrm>
            <a:off x="5572538" y="821859"/>
            <a:ext cx="3086100" cy="4030829"/>
            <a:chOff x="5572538" y="821859"/>
            <a:chExt cx="3086100" cy="403082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F539269-1001-8F44-AED0-D074DC316703}"/>
                </a:ext>
              </a:extLst>
            </p:cNvPr>
            <p:cNvSpPr/>
            <p:nvPr/>
          </p:nvSpPr>
          <p:spPr>
            <a:xfrm>
              <a:off x="6457950" y="3746970"/>
              <a:ext cx="552450" cy="2725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Google Shape;111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72538" y="821859"/>
              <a:ext cx="3086100" cy="4030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8D73A-F00E-E247-A7EF-F2C9A8E4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 l="9110" r="6503"/>
          <a:stretch/>
        </p:blipFill>
        <p:spPr>
          <a:xfrm>
            <a:off x="2949334" y="1200150"/>
            <a:ext cx="6191396" cy="323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4">
            <a:alphaModFix/>
          </a:blip>
          <a:srcRect l="20571" t="2097" r="19099" b="3223"/>
          <a:stretch/>
        </p:blipFill>
        <p:spPr>
          <a:xfrm>
            <a:off x="228600" y="794565"/>
            <a:ext cx="2162351" cy="192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 descr="A picture containing music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250" t="4192" r="6250" b="6919"/>
          <a:stretch/>
        </p:blipFill>
        <p:spPr>
          <a:xfrm rot="-1229644">
            <a:off x="352535" y="2912224"/>
            <a:ext cx="2921974" cy="1671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9"/>
          <p:cNvCxnSpPr/>
          <p:nvPr/>
        </p:nvCxnSpPr>
        <p:spPr>
          <a:xfrm rot="10800000">
            <a:off x="1526958" y="1431027"/>
            <a:ext cx="863993" cy="642278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3" name="Google Shape;153;p19"/>
          <p:cNvCxnSpPr/>
          <p:nvPr/>
        </p:nvCxnSpPr>
        <p:spPr>
          <a:xfrm rot="10800000" flipH="1">
            <a:off x="988442" y="1605320"/>
            <a:ext cx="57995" cy="134541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4" name="Google Shape;154;p19"/>
          <p:cNvCxnSpPr/>
          <p:nvPr/>
        </p:nvCxnSpPr>
        <p:spPr>
          <a:xfrm rot="10800000" flipH="1">
            <a:off x="409425" y="1605320"/>
            <a:ext cx="487258" cy="76192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5" name="Google Shape;155;p19"/>
          <p:cNvCxnSpPr/>
          <p:nvPr/>
        </p:nvCxnSpPr>
        <p:spPr>
          <a:xfrm rot="10800000">
            <a:off x="1938703" y="1304811"/>
            <a:ext cx="515052" cy="13129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6" name="Google Shape;156;p19"/>
          <p:cNvCxnSpPr/>
          <p:nvPr/>
        </p:nvCxnSpPr>
        <p:spPr>
          <a:xfrm flipH="1">
            <a:off x="2113519" y="898173"/>
            <a:ext cx="336464" cy="14645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7" name="Google Shape;157;p19"/>
          <p:cNvSpPr txBox="1"/>
          <p:nvPr/>
        </p:nvSpPr>
        <p:spPr>
          <a:xfrm>
            <a:off x="315466" y="2032305"/>
            <a:ext cx="815766" cy="40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sz="12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>
              <a:spcBef>
                <a:spcPts val="24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/>
          </a:p>
        </p:txBody>
      </p:sp>
      <p:sp>
        <p:nvSpPr>
          <p:cNvPr id="158" name="Google Shape;158;p19"/>
          <p:cNvSpPr txBox="1"/>
          <p:nvPr/>
        </p:nvSpPr>
        <p:spPr>
          <a:xfrm rot="-572084">
            <a:off x="429248" y="2688083"/>
            <a:ext cx="2243238" cy="40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sz="1200" dirty="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>
              <a:spcBef>
                <a:spcPts val="24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dirty="0"/>
          </a:p>
        </p:txBody>
      </p:sp>
      <p:sp>
        <p:nvSpPr>
          <p:cNvPr id="159" name="Google Shape;159;p19"/>
          <p:cNvSpPr txBox="1"/>
          <p:nvPr/>
        </p:nvSpPr>
        <p:spPr>
          <a:xfrm>
            <a:off x="2317162" y="1958101"/>
            <a:ext cx="815766" cy="25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76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2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2357370" y="773534"/>
            <a:ext cx="686002" cy="4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7620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2359218" y="1311099"/>
            <a:ext cx="686002" cy="29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7620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1/6/2022</a:t>
            </a: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ftr" idx="11"/>
          </p:nvPr>
        </p:nvSpPr>
        <p:spPr>
          <a:xfrm>
            <a:off x="3171031" y="4914901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fld id="{00000000-1234-1234-1234-123412341234}" type="slidenum">
              <a:rPr lang="en-US"/>
              <a:pPr>
                <a:spcAft>
                  <a:spcPts val="0"/>
                </a:spcAft>
              </a:pPr>
              <a:t>12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E227C-F9DF-3F4A-BD4E-EBE44D855057}"/>
              </a:ext>
            </a:extLst>
          </p:cNvPr>
          <p:cNvSpPr txBox="1"/>
          <p:nvPr/>
        </p:nvSpPr>
        <p:spPr>
          <a:xfrm>
            <a:off x="838200" y="41733"/>
            <a:ext cx="6795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Event Timing: Reject out of time MVTX hits with INTT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792BF-D826-CF4A-8D83-AC5D479B6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Simulating events (</a:t>
            </a:r>
            <a:r>
              <a:rPr lang="en-US" sz="3600" dirty="0" err="1"/>
              <a:t>sPHENIX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51B3-1DFB-7B4B-AA0E-2B8A5C92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159"/>
            <a:ext cx="5462798" cy="30794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simulate any number of signal and background events with full digitization</a:t>
            </a:r>
          </a:p>
          <a:p>
            <a:endParaRPr lang="en-US" dirty="0"/>
          </a:p>
          <a:p>
            <a:r>
              <a:rPr lang="en-US" dirty="0"/>
              <a:t>Package developed to extract raw hit information, used for</a:t>
            </a:r>
          </a:p>
          <a:p>
            <a:pPr lvl="1"/>
            <a:r>
              <a:rPr lang="en-US" dirty="0"/>
              <a:t>algorithm training</a:t>
            </a:r>
          </a:p>
          <a:p>
            <a:pPr lvl="1"/>
            <a:r>
              <a:rPr lang="en-US" dirty="0"/>
              <a:t>sim data to raw data bit pattern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FCC8B-83FB-B241-9C70-0DEC8633F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B679A-83F2-D645-A8F9-101449F95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223142-F26E-064F-BD92-FB221306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66540"/>
            <a:ext cx="3124200" cy="22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3F20D1-B3E6-7F4D-9031-EB18BC284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43767"/>
            <a:ext cx="3124200" cy="215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D0D8A-DE51-3345-950F-D33EDDC72BB9}"/>
              </a:ext>
            </a:extLst>
          </p:cNvPr>
          <p:cNvSpPr txBox="1"/>
          <p:nvPr/>
        </p:nvSpPr>
        <p:spPr>
          <a:xfrm>
            <a:off x="6629400" y="4552950"/>
            <a:ext cx="16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 </a:t>
            </a:r>
            <a:r>
              <a:rPr lang="en-US" dirty="0" err="1">
                <a:solidFill>
                  <a:srgbClr val="FFFF00"/>
                </a:solidFill>
              </a:rPr>
              <a:t>p+p</a:t>
            </a:r>
            <a:r>
              <a:rPr lang="en-US" dirty="0">
                <a:solidFill>
                  <a:srgbClr val="FFFF00"/>
                </a:solidFill>
              </a:rPr>
              <a:t> collisions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ADF804-5693-9E47-AFEA-427CA2B604D2}"/>
                  </a:ext>
                </a:extLst>
              </p:cNvPr>
              <p:cNvSpPr txBox="1"/>
              <p:nvPr/>
            </p:nvSpPr>
            <p:spPr>
              <a:xfrm>
                <a:off x="6553200" y="2183294"/>
                <a:ext cx="1419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ADF804-5693-9E47-AFEA-427CA2B60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2183294"/>
                <a:ext cx="141994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D90CE0-51F9-9443-9FDA-0D7B5B59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007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4B27BD-AF66-254E-8F0A-FE3FCCD1F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2265" y="3195038"/>
            <a:ext cx="1580910" cy="2159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F8EE2C-18CE-FE45-9D1D-C0A489D07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0076" y="3198752"/>
            <a:ext cx="1580910" cy="2159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0927F1-7839-054A-B5AD-0C3345083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0496" y="1774043"/>
            <a:ext cx="1580910" cy="2159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8588BB-40FC-FB48-813C-3F2067E25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0087" y="1768124"/>
            <a:ext cx="1580910" cy="2159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837907-E9E6-9247-88A9-E3B980C85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1678" y="309126"/>
            <a:ext cx="1580910" cy="2159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47F3CA-ED5C-C345-A643-73A62D03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Case study: AI HF selections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A6838-7880-9445-820D-8C26DBB8B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6" y="665387"/>
            <a:ext cx="4995483" cy="2287200"/>
          </a:xfrm>
        </p:spPr>
        <p:txBody>
          <a:bodyPr anchor="ctr"/>
          <a:lstStyle/>
          <a:p>
            <a:r>
              <a:rPr lang="en-US" dirty="0"/>
              <a:t>Is ML better for selecting HF decays over conventional selections?</a:t>
            </a:r>
          </a:p>
          <a:p>
            <a:r>
              <a:rPr lang="en-US" dirty="0"/>
              <a:t>Challenge: </a:t>
            </a:r>
          </a:p>
          <a:p>
            <a:pPr lvl="1"/>
            <a:r>
              <a:rPr lang="en-US" dirty="0"/>
              <a:t>Must run online, in FPGA. Hence variables must be “simple”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D461-46BE-7342-AA55-54EB46A0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BA54-2962-FF4A-9562-E0F418D0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CEFE8B-FBA8-EC4A-95F9-DCF288E6D64B}"/>
                  </a:ext>
                </a:extLst>
              </p:cNvPr>
              <p:cNvSpPr txBox="1"/>
              <p:nvPr/>
            </p:nvSpPr>
            <p:spPr>
              <a:xfrm>
                <a:off x="192792" y="4250793"/>
                <a:ext cx="969496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CEFE8B-FBA8-EC4A-95F9-DCF288E6D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92" y="4250793"/>
                <a:ext cx="969496" cy="394210"/>
              </a:xfrm>
              <a:prstGeom prst="rect">
                <a:avLst/>
              </a:prstGeom>
              <a:blipFill>
                <a:blip r:embed="rId7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FED74C-863B-7248-9C4F-D845DBFC95D1}"/>
              </a:ext>
            </a:extLst>
          </p:cNvPr>
          <p:cNvCxnSpPr>
            <a:cxnSpLocks/>
          </p:cNvCxnSpPr>
          <p:nvPr/>
        </p:nvCxnSpPr>
        <p:spPr>
          <a:xfrm flipV="1">
            <a:off x="1545696" y="3443514"/>
            <a:ext cx="1191989" cy="45393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1375EC-5CC8-DC4D-96BD-ADD860D0C81A}"/>
              </a:ext>
            </a:extLst>
          </p:cNvPr>
          <p:cNvCxnSpPr>
            <a:cxnSpLocks/>
          </p:cNvCxnSpPr>
          <p:nvPr/>
        </p:nvCxnSpPr>
        <p:spPr>
          <a:xfrm flipV="1">
            <a:off x="2732751" y="3005963"/>
            <a:ext cx="488250" cy="450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572522-9A85-794D-94DA-0A738CA54E24}"/>
              </a:ext>
            </a:extLst>
          </p:cNvPr>
          <p:cNvCxnSpPr>
            <a:cxnSpLocks/>
          </p:cNvCxnSpPr>
          <p:nvPr/>
        </p:nvCxnSpPr>
        <p:spPr>
          <a:xfrm>
            <a:off x="2733682" y="3456743"/>
            <a:ext cx="701324" cy="159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E61270-121D-354D-A239-5C3AB32D44AC}"/>
                  </a:ext>
                </a:extLst>
              </p:cNvPr>
              <p:cNvSpPr txBox="1"/>
              <p:nvPr/>
            </p:nvSpPr>
            <p:spPr>
              <a:xfrm>
                <a:off x="1582805" y="3443514"/>
                <a:ext cx="511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E61270-121D-354D-A239-5C3AB32D4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805" y="3443514"/>
                <a:ext cx="51193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60DB76-D734-B444-B320-6719AE46949D}"/>
                  </a:ext>
                </a:extLst>
              </p:cNvPr>
              <p:cNvSpPr txBox="1"/>
              <p:nvPr/>
            </p:nvSpPr>
            <p:spPr>
              <a:xfrm>
                <a:off x="2737685" y="2766834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60DB76-D734-B444-B320-6719AE469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685" y="2766834"/>
                <a:ext cx="5429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49BCA2-250B-824D-AFB5-820424DE47F1}"/>
                  </a:ext>
                </a:extLst>
              </p:cNvPr>
              <p:cNvSpPr txBox="1"/>
              <p:nvPr/>
            </p:nvSpPr>
            <p:spPr>
              <a:xfrm>
                <a:off x="2980943" y="3652947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49BCA2-250B-824D-AFB5-820424DE4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43" y="3652947"/>
                <a:ext cx="51802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55FAE00C-C8B4-4149-A80B-71DDE1764E07}"/>
              </a:ext>
            </a:extLst>
          </p:cNvPr>
          <p:cNvSpPr/>
          <p:nvPr/>
        </p:nvSpPr>
        <p:spPr>
          <a:xfrm rot="4649507">
            <a:off x="1101540" y="4488706"/>
            <a:ext cx="76200" cy="81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3EA7C3-0200-3645-BAC7-5BB5AE752224}"/>
              </a:ext>
            </a:extLst>
          </p:cNvPr>
          <p:cNvCxnSpPr>
            <a:cxnSpLocks/>
            <a:stCxn id="26" idx="1"/>
          </p:cNvCxnSpPr>
          <p:nvPr/>
        </p:nvCxnSpPr>
        <p:spPr>
          <a:xfrm flipV="1">
            <a:off x="1162098" y="3897452"/>
            <a:ext cx="383598" cy="5996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6D1DA4-80D5-3644-9CD1-001D053C6571}"/>
                  </a:ext>
                </a:extLst>
              </p:cNvPr>
              <p:cNvSpPr txBox="1"/>
              <p:nvPr/>
            </p:nvSpPr>
            <p:spPr>
              <a:xfrm>
                <a:off x="1275155" y="4054895"/>
                <a:ext cx="527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6D1DA4-80D5-3644-9CD1-001D053C6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155" y="4054895"/>
                <a:ext cx="52745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FFCE9C1-013E-4A41-B2E3-CBF2F3C83407}"/>
              </a:ext>
            </a:extLst>
          </p:cNvPr>
          <p:cNvCxnSpPr>
            <a:cxnSpLocks/>
          </p:cNvCxnSpPr>
          <p:nvPr/>
        </p:nvCxnSpPr>
        <p:spPr>
          <a:xfrm>
            <a:off x="1555346" y="3909012"/>
            <a:ext cx="701324" cy="159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ECDB6C-DCC7-CA4E-BBE6-92A5603FFA31}"/>
                  </a:ext>
                </a:extLst>
              </p:cNvPr>
              <p:cNvSpPr txBox="1"/>
              <p:nvPr/>
            </p:nvSpPr>
            <p:spPr>
              <a:xfrm>
                <a:off x="2119286" y="3764105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ECDB6C-DCC7-CA4E-BBE6-92A5603FF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86" y="3764105"/>
                <a:ext cx="51802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EA26D3-0A20-6742-A675-397FE3C7793B}"/>
              </a:ext>
            </a:extLst>
          </p:cNvPr>
          <p:cNvCxnSpPr>
            <a:cxnSpLocks/>
          </p:cNvCxnSpPr>
          <p:nvPr/>
        </p:nvCxnSpPr>
        <p:spPr>
          <a:xfrm flipH="1">
            <a:off x="914836" y="3898994"/>
            <a:ext cx="640510" cy="2882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494A76-F784-D54F-8B53-06C69CF74C11}"/>
              </a:ext>
            </a:extLst>
          </p:cNvPr>
          <p:cNvCxnSpPr>
            <a:cxnSpLocks/>
            <a:stCxn id="26" idx="3"/>
          </p:cNvCxnSpPr>
          <p:nvPr/>
        </p:nvCxnSpPr>
        <p:spPr>
          <a:xfrm flipH="1" flipV="1">
            <a:off x="918044" y="4188250"/>
            <a:ext cx="187468" cy="321416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89F72C2-2600-BD4B-B82D-5BBDBB942E0D}"/>
                  </a:ext>
                </a:extLst>
              </p:cNvPr>
              <p:cNvSpPr txBox="1"/>
              <p:nvPr/>
            </p:nvSpPr>
            <p:spPr>
              <a:xfrm>
                <a:off x="1107094" y="4423561"/>
                <a:ext cx="5084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PV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89F72C2-2600-BD4B-B82D-5BBDBB942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94" y="4423561"/>
                <a:ext cx="50847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211D41-311A-944E-8E9F-75BF128F82B7}"/>
                  </a:ext>
                </a:extLst>
              </p:cNvPr>
              <p:cNvSpPr txBox="1"/>
              <p:nvPr/>
            </p:nvSpPr>
            <p:spPr>
              <a:xfrm>
                <a:off x="2779362" y="3197823"/>
                <a:ext cx="6838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𝐷𝐶𝐴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211D41-311A-944E-8E9F-75BF128F8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362" y="3197823"/>
                <a:ext cx="68384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5B75000-8CB1-4342-B04D-A682FDC1F9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2239" y="316745"/>
            <a:ext cx="1596147" cy="215994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ED0B-D97D-4C49-853D-05C5F2E0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9048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BF438-5836-9F42-82FD-31565974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BA063-8353-B240-B802-C7F2473F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DBF93-C734-AE43-94DE-A9E1A24C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69428-BAAA-C246-B87A-DAED90D0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336550"/>
            <a:ext cx="4292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8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974AF-7622-E648-AA83-79DE58978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78905"/>
            <a:ext cx="8263890" cy="411645"/>
          </a:xfrm>
        </p:spPr>
        <p:txBody>
          <a:bodyPr anchor="b">
            <a:noAutofit/>
          </a:bodyPr>
          <a:lstStyle/>
          <a:p>
            <a:r>
              <a:rPr lang="en-US" sz="3200" dirty="0"/>
              <a:t>Event Data Descriptions </a:t>
            </a:r>
            <a:r>
              <a:rPr lang="en" sz="3200" dirty="0"/>
              <a:t>– NJIT/LANL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ADFFB2-2DE5-4440-9E71-B50AB33D0A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184" y="971550"/>
                <a:ext cx="5476366" cy="3363145"/>
              </a:xfrm>
            </p:spPr>
            <p:txBody>
              <a:bodyPr anchor="t">
                <a:normAutofit fontScale="77500" lnSpcReduction="20000"/>
              </a:bodyPr>
              <a:lstStyle/>
              <a:p>
                <a:pPr marL="9525" marR="339566" indent="0">
                  <a:spcBef>
                    <a:spcPts val="285"/>
                  </a:spcBef>
                  <a:buNone/>
                  <a:tabLst>
                    <a:tab pos="209550" algn="l"/>
                  </a:tabLst>
                </a:pPr>
                <a:r>
                  <a:rPr lang="en-US" dirty="0"/>
                  <a:t>Moving from images to points</a:t>
                </a:r>
                <a:endParaRPr lang="en-US" sz="1650" b="1" spc="-4" dirty="0">
                  <a:latin typeface="Arial"/>
                  <a:cs typeface="Arial"/>
                </a:endParaRPr>
              </a:p>
              <a:p>
                <a:pPr marL="9525" marR="339566" indent="0">
                  <a:spcBef>
                    <a:spcPts val="285"/>
                  </a:spcBef>
                  <a:buNone/>
                  <a:tabLst>
                    <a:tab pos="209550" algn="l"/>
                  </a:tabLst>
                </a:pPr>
                <a:endParaRPr lang="en-US" sz="1650" b="1" spc="-4" dirty="0">
                  <a:latin typeface="Arial"/>
                  <a:cs typeface="Arial"/>
                </a:endParaRPr>
              </a:p>
              <a:p>
                <a:pPr marL="209550" marR="339566" indent="-200025">
                  <a:spcBef>
                    <a:spcPts val="285"/>
                  </a:spcBef>
                  <a:tabLst>
                    <a:tab pos="209550" algn="l"/>
                  </a:tabLst>
                </a:pPr>
                <a:r>
                  <a:rPr lang="en-US" sz="1650" b="1" spc="-4" dirty="0">
                    <a:latin typeface="Arial"/>
                    <a:cs typeface="Arial"/>
                  </a:rPr>
                  <a:t>Image-based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methods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dirty="0">
                    <a:latin typeface="Arial"/>
                    <a:cs typeface="Arial"/>
                  </a:rPr>
                  <a:t>face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challenges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scaling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up</a:t>
                </a:r>
                <a:r>
                  <a:rPr lang="en-US" sz="1650" b="1" dirty="0">
                    <a:latin typeface="Arial"/>
                    <a:cs typeface="Arial"/>
                  </a:rPr>
                  <a:t> to </a:t>
                </a:r>
                <a:r>
                  <a:rPr lang="en-US" sz="1650" b="1" spc="-4" dirty="0">
                    <a:latin typeface="Arial"/>
                    <a:cs typeface="Arial"/>
                  </a:rPr>
                  <a:t>realistic </a:t>
                </a:r>
                <a:r>
                  <a:rPr lang="en-US" sz="1650" b="1" spc="-61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HL-LHC conditions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495300" lvl="1" indent="-200025">
                  <a:spcBef>
                    <a:spcPts val="689"/>
                  </a:spcBef>
                  <a:buChar char="•"/>
                  <a:tabLst>
                    <a:tab pos="495300" algn="l"/>
                  </a:tabLst>
                </a:pPr>
                <a:r>
                  <a:rPr lang="en-US" sz="1650" dirty="0">
                    <a:latin typeface="Arial"/>
                    <a:cs typeface="Arial"/>
                  </a:rPr>
                  <a:t>High </a:t>
                </a:r>
                <a:r>
                  <a:rPr lang="en-US" sz="1650" spc="-4" dirty="0">
                    <a:latin typeface="Arial"/>
                    <a:cs typeface="Arial"/>
                  </a:rPr>
                  <a:t>dimensionality (</a:t>
                </a:r>
                <a14:m>
                  <m:oMath xmlns:m="http://schemas.openxmlformats.org/officeDocument/2006/math">
                    <m:r>
                      <a:rPr lang="en-US" sz="1650" b="1" i="0" spc="-4" smtClean="0">
                        <a:latin typeface="Cambria Math" panose="02040503050406030204" pitchFamily="18" charset="0"/>
                        <a:cs typeface="Arial"/>
                      </a:rPr>
                      <m:t>𝟏𝐤</m:t>
                    </m:r>
                    <m:r>
                      <a:rPr lang="en-US" sz="1650" b="1" i="0" spc="-4" smtClean="0">
                        <a:latin typeface="Cambria Math" panose="02040503050406030204" pitchFamily="18" charset="0"/>
                        <a:cs typeface="Arial"/>
                      </a:rPr>
                      <m:t> ∗ </m:t>
                    </m:r>
                    <m:r>
                      <a:rPr lang="en-US" sz="1650" b="1" i="1" spc="-4" smtClean="0"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  <m:r>
                      <a:rPr lang="en-US" sz="1650" b="1" i="1" spc="-4" smtClean="0">
                        <a:latin typeface="Cambria Math" panose="02040503050406030204" pitchFamily="18" charset="0"/>
                        <a:cs typeface="Arial"/>
                      </a:rPr>
                      <m:t>.</m:t>
                    </m:r>
                    <m:r>
                      <a:rPr lang="en-US" sz="1650" b="1" i="1" spc="-4" smtClean="0">
                        <a:latin typeface="Cambria Math" panose="02040503050406030204" pitchFamily="18" charset="0"/>
                        <a:cs typeface="Arial"/>
                      </a:rPr>
                      <m:t>𝟓</m:t>
                    </m:r>
                    <m:r>
                      <a:rPr lang="en-US" sz="1650" b="1" i="1" spc="-4" smtClean="0">
                        <a:latin typeface="Cambria Math" panose="02040503050406030204" pitchFamily="18" charset="0"/>
                        <a:cs typeface="Arial"/>
                      </a:rPr>
                      <m:t>𝑲</m:t>
                    </m:r>
                    <m:r>
                      <a:rPr lang="en-US" sz="1650" b="1" i="1" spc="-4" smtClean="0">
                        <a:latin typeface="Cambria Math" panose="02040503050406030204" pitchFamily="18" charset="0"/>
                        <a:cs typeface="Arial"/>
                      </a:rPr>
                      <m:t> ∗ </m:t>
                    </m:r>
                    <m:r>
                      <a:rPr lang="en-US" sz="1650" b="1" i="1" spc="-4" smtClean="0">
                        <a:latin typeface="Cambria Math" panose="02040503050406030204" pitchFamily="18" charset="0"/>
                        <a:cs typeface="Arial"/>
                      </a:rPr>
                      <m:t>𝟗</m:t>
                    </m:r>
                    <m:r>
                      <a:rPr lang="en-US" sz="1650" b="1" i="1" spc="-4" smtClean="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US" sz="1650" spc="-4" dirty="0">
                    <a:latin typeface="Arial"/>
                    <a:cs typeface="Arial"/>
                  </a:rPr>
                  <a:t> per MVTX stave alone) </a:t>
                </a:r>
                <a:r>
                  <a:rPr lang="en-US" sz="1650" dirty="0">
                    <a:latin typeface="Arial"/>
                    <a:cs typeface="Arial"/>
                  </a:rPr>
                  <a:t>and </a:t>
                </a:r>
                <a:r>
                  <a:rPr lang="en-US" sz="1650" spc="-4" dirty="0">
                    <a:latin typeface="Arial"/>
                    <a:cs typeface="Arial"/>
                  </a:rPr>
                  <a:t>sparsity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495300" lvl="1" indent="-200025">
                  <a:spcBef>
                    <a:spcPts val="750"/>
                  </a:spcBef>
                  <a:buChar char="•"/>
                  <a:tabLst>
                    <a:tab pos="495300" algn="l"/>
                  </a:tabLst>
                </a:pPr>
                <a:r>
                  <a:rPr lang="en-US" sz="1650" spc="-4" dirty="0">
                    <a:latin typeface="Arial"/>
                    <a:cs typeface="Arial"/>
                  </a:rPr>
                  <a:t>Irregular detector geometry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209550" marR="325279" indent="-200025">
                  <a:spcBef>
                    <a:spcPts val="960"/>
                  </a:spcBef>
                  <a:tabLst>
                    <a:tab pos="209550" algn="l"/>
                  </a:tabLst>
                </a:pPr>
                <a:r>
                  <a:rPr lang="en-US" sz="1650" b="1" spc="-4" dirty="0">
                    <a:latin typeface="Arial"/>
                    <a:cs typeface="Arial"/>
                  </a:rPr>
                  <a:t>Instead of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forcing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the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data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into</a:t>
                </a:r>
                <a:r>
                  <a:rPr lang="en-US" sz="1650" b="1" dirty="0">
                    <a:latin typeface="Arial"/>
                    <a:cs typeface="Arial"/>
                  </a:rPr>
                  <a:t> an </a:t>
                </a:r>
                <a:r>
                  <a:rPr lang="en-US" sz="1650" b="1" spc="-4" dirty="0">
                    <a:latin typeface="Arial"/>
                    <a:cs typeface="Arial"/>
                  </a:rPr>
                  <a:t>image,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use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the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space point </a:t>
                </a:r>
                <a:r>
                  <a:rPr lang="en-US" sz="1650" b="1" spc="-61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representation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495300" lvl="1" indent="-200025">
                  <a:spcBef>
                    <a:spcPts val="690"/>
                  </a:spcBef>
                  <a:buChar char="•"/>
                  <a:tabLst>
                    <a:tab pos="495300" algn="l"/>
                  </a:tabLst>
                </a:pPr>
                <a:r>
                  <a:rPr lang="en-US" sz="1650" dirty="0">
                    <a:latin typeface="Arial"/>
                    <a:cs typeface="Arial"/>
                  </a:rPr>
                  <a:t>Harder</a:t>
                </a:r>
                <a:r>
                  <a:rPr lang="en-US" sz="1650" spc="-8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to </a:t>
                </a:r>
                <a:r>
                  <a:rPr lang="en-US" sz="1650" dirty="0">
                    <a:latin typeface="Arial"/>
                    <a:cs typeface="Arial"/>
                  </a:rPr>
                  <a:t>design</a:t>
                </a:r>
                <a:r>
                  <a:rPr lang="en-US" sz="1650" spc="-4" dirty="0">
                    <a:latin typeface="Arial"/>
                    <a:cs typeface="Arial"/>
                  </a:rPr>
                  <a:t> </a:t>
                </a:r>
                <a:r>
                  <a:rPr lang="en-US" sz="1650" dirty="0">
                    <a:latin typeface="Arial"/>
                    <a:cs typeface="Arial"/>
                  </a:rPr>
                  <a:t>models</a:t>
                </a:r>
                <a:r>
                  <a:rPr lang="en-US" sz="1650" spc="-8" dirty="0">
                    <a:latin typeface="Arial"/>
                    <a:cs typeface="Arial"/>
                  </a:rPr>
                  <a:t> </a:t>
                </a:r>
                <a:r>
                  <a:rPr lang="en-US" sz="1650" dirty="0">
                    <a:latin typeface="Arial"/>
                    <a:cs typeface="Arial"/>
                  </a:rPr>
                  <a:t>(variable-sized</a:t>
                </a:r>
                <a:r>
                  <a:rPr lang="en-US" sz="1650" spc="-4" dirty="0">
                    <a:latin typeface="Arial"/>
                    <a:cs typeface="Arial"/>
                  </a:rPr>
                  <a:t> inputs/outputs, MVTX + INTT)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495300" lvl="1" indent="-200025">
                  <a:spcBef>
                    <a:spcPts val="750"/>
                  </a:spcBef>
                  <a:buChar char="•"/>
                  <a:tabLst>
                    <a:tab pos="495300" algn="l"/>
                  </a:tabLst>
                </a:pPr>
                <a:r>
                  <a:rPr lang="en-US" sz="1650" dirty="0">
                    <a:latin typeface="Arial"/>
                    <a:cs typeface="Arial"/>
                  </a:rPr>
                  <a:t>But</a:t>
                </a:r>
                <a:r>
                  <a:rPr lang="en-US" sz="1650" spc="-4" dirty="0">
                    <a:latin typeface="Arial"/>
                    <a:cs typeface="Arial"/>
                  </a:rPr>
                  <a:t> </a:t>
                </a:r>
                <a:r>
                  <a:rPr lang="en-US" sz="1650" dirty="0">
                    <a:latin typeface="Arial"/>
                    <a:cs typeface="Arial"/>
                  </a:rPr>
                  <a:t>now we can exploit</a:t>
                </a:r>
                <a:r>
                  <a:rPr lang="en-US" sz="1650" spc="-4" dirty="0">
                    <a:latin typeface="Arial"/>
                    <a:cs typeface="Arial"/>
                  </a:rPr>
                  <a:t> the</a:t>
                </a:r>
                <a:r>
                  <a:rPr lang="en-US" sz="1650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structure</a:t>
                </a:r>
                <a:r>
                  <a:rPr lang="en-US" sz="1650" dirty="0">
                    <a:latin typeface="Arial"/>
                    <a:cs typeface="Arial"/>
                  </a:rPr>
                  <a:t> of</a:t>
                </a:r>
                <a:r>
                  <a:rPr lang="en-US" sz="1650" spc="-4" dirty="0">
                    <a:latin typeface="Arial"/>
                    <a:cs typeface="Arial"/>
                  </a:rPr>
                  <a:t> the</a:t>
                </a:r>
                <a:r>
                  <a:rPr lang="en-US" sz="1650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data</a:t>
                </a:r>
                <a:r>
                  <a:rPr lang="en-US" sz="1650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with</a:t>
                </a:r>
                <a:r>
                  <a:rPr lang="en-US" sz="1650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full</a:t>
                </a:r>
                <a:r>
                  <a:rPr lang="en-US" sz="1650" dirty="0">
                    <a:latin typeface="Arial"/>
                    <a:cs typeface="Arial"/>
                  </a:rPr>
                  <a:t> precision</a:t>
                </a:r>
              </a:p>
              <a:p>
                <a:pPr marL="195263" indent="-200025">
                  <a:spcBef>
                    <a:spcPts val="750"/>
                  </a:spcBef>
                  <a:tabLst>
                    <a:tab pos="495300" algn="l"/>
                  </a:tabLst>
                </a:pPr>
                <a:r>
                  <a:rPr lang="en-US" sz="1950" dirty="0">
                    <a:solidFill>
                      <a:srgbClr val="D60093"/>
                    </a:solidFill>
                    <a:latin typeface="Arial"/>
                    <a:cs typeface="Arial"/>
                  </a:rPr>
                  <a:t>What ML models are appropriate for the event</a:t>
                </a:r>
              </a:p>
              <a:p>
                <a:pPr marL="495300" lvl="1" indent="-200025">
                  <a:spcBef>
                    <a:spcPts val="750"/>
                  </a:spcBef>
                  <a:tabLst>
                    <a:tab pos="495300" algn="l"/>
                  </a:tabLst>
                </a:pPr>
                <a:r>
                  <a:rPr lang="en-US" sz="1650" dirty="0">
                    <a:latin typeface="Arial"/>
                    <a:cs typeface="Arial"/>
                  </a:rPr>
                  <a:t>Recurrent Neural Networks and Graph Neural Networks</a:t>
                </a:r>
                <a:endParaRPr lang="en-US" sz="165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ADFFB2-2DE5-4440-9E71-B50AB33D0A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184" y="971550"/>
                <a:ext cx="5476366" cy="3363145"/>
              </a:xfrm>
              <a:blipFill>
                <a:blip r:embed="rId2"/>
                <a:stretch>
                  <a:fillRect l="-926" t="-2256" b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ject 4">
            <a:extLst>
              <a:ext uri="{FF2B5EF4-FFF2-40B4-BE49-F238E27FC236}">
                <a16:creationId xmlns:a16="http://schemas.microsoft.com/office/drawing/2014/main" id="{3A616C5E-4E5C-0C43-ADAC-A899ABE2E1C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6172200" y="2419350"/>
            <a:ext cx="2151121" cy="22611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653A-B2BF-F649-B74D-2A3367E6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>
            <a:normAutofit lnSpcReduction="10000"/>
          </a:bodyPr>
          <a:lstStyle/>
          <a:p>
            <a:pPr>
              <a:spcAft>
                <a:spcPts val="450"/>
              </a:spcAft>
            </a:pPr>
            <a:fld id="{4338C4E9-21C8-4C18-A92E-A26AA5FEEEDA}" type="slidenum">
              <a:rPr lang="en-US" smtClean="0"/>
              <a:pPr>
                <a:spcAft>
                  <a:spcPts val="450"/>
                </a:spcAft>
              </a:pPr>
              <a:t>16</a:t>
            </a:fld>
            <a:endParaRPr lang="en-US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7A81AA8D-40EA-044D-BF4A-95AC1F0C65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550" y="947057"/>
            <a:ext cx="3233738" cy="1527194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03E64E8-BEB0-D444-9748-2F28CC81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757D8D7-BF6C-8847-9406-7A79C695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7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rk In Progress PNG Images, Transparent Work In Progress Image Download -  PNGitem">
            <a:extLst>
              <a:ext uri="{FF2B5EF4-FFF2-40B4-BE49-F238E27FC236}">
                <a16:creationId xmlns:a16="http://schemas.microsoft.com/office/drawing/2014/main" id="{264EAC70-D6A4-514B-9A1D-46879EE5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40" y="3028950"/>
            <a:ext cx="20421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-22192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Trigger Algorithm R&amp;D – NJIT/LANL</a:t>
            </a:r>
            <a:endParaRPr sz="3200"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971550"/>
            <a:ext cx="77655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Implemented several models to solve the trigger detection problem: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Directly applied GNN model to trigger detection problem (GNN)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Added a global vector to the GNN model to represent some global feature (VPGNN)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 err="1"/>
              <a:t>DiffPool</a:t>
            </a:r>
            <a:r>
              <a:rPr lang="en" dirty="0"/>
              <a:t> model (</a:t>
            </a:r>
            <a:r>
              <a:rPr lang="en" dirty="0" err="1"/>
              <a:t>DiffPool</a:t>
            </a:r>
            <a:r>
              <a:rPr lang="en" dirty="0"/>
              <a:t>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 err="1"/>
              <a:t>VpGNN</a:t>
            </a:r>
            <a:r>
              <a:rPr lang="en" dirty="0"/>
              <a:t> + </a:t>
            </a:r>
            <a:r>
              <a:rPr lang="en" dirty="0" err="1"/>
              <a:t>DiffPool</a:t>
            </a:r>
            <a:r>
              <a:rPr lang="en" dirty="0"/>
              <a:t> (</a:t>
            </a:r>
            <a:r>
              <a:rPr lang="en" dirty="0" err="1"/>
              <a:t>GNNDiffPool</a:t>
            </a:r>
            <a:r>
              <a:rPr lang="en" dirty="0"/>
              <a:t>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 err="1"/>
              <a:t>ParticleNet</a:t>
            </a:r>
            <a:r>
              <a:rPr lang="en" dirty="0"/>
              <a:t> , </a:t>
            </a:r>
            <a:r>
              <a:rPr lang="en" dirty="0" err="1"/>
              <a:t>Giorgian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Another model we tried: Set2Graph (Affinity Matrix Prediction)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2B4B2-1F55-FC42-8A4C-C3D56618EF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B45D-513B-FA43-9DE8-76595AC5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5786"/>
            <a:ext cx="8077769" cy="546497"/>
          </a:xfrm>
        </p:spPr>
        <p:txBody>
          <a:bodyPr/>
          <a:lstStyle/>
          <a:p>
            <a:r>
              <a:rPr lang="en-US" sz="2800" dirty="0"/>
              <a:t>Initial Study: Accuracy and Throughput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9CB0A-017B-2944-B3AF-62961D77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14750"/>
            <a:ext cx="8229600" cy="1139715"/>
          </a:xfrm>
        </p:spPr>
        <p:txBody>
          <a:bodyPr>
            <a:normAutofit fontScale="55000" lnSpcReduction="20000"/>
          </a:bodyPr>
          <a:lstStyle/>
          <a:p>
            <a:pPr>
              <a:buChar char="-"/>
            </a:pPr>
            <a:r>
              <a:rPr lang="en-US" dirty="0"/>
              <a:t>Accuracy for Track Reconstruction</a:t>
            </a:r>
          </a:p>
          <a:p>
            <a:pPr>
              <a:buChar char="-"/>
            </a:pPr>
            <a:r>
              <a:rPr lang="en-US" dirty="0"/>
              <a:t>Accuracy for Trigger Detection</a:t>
            </a:r>
          </a:p>
          <a:p>
            <a:pPr>
              <a:buChar char="-"/>
            </a:pPr>
            <a:r>
              <a:rPr lang="en-US" dirty="0"/>
              <a:t>F1 and AOC for Trigger Detection</a:t>
            </a:r>
          </a:p>
          <a:p>
            <a:pPr>
              <a:spcBef>
                <a:spcPts val="1200"/>
              </a:spcBef>
              <a:buChar char="-"/>
            </a:pPr>
            <a:r>
              <a:rPr lang="en-US" dirty="0"/>
              <a:t>Given the percentage of trigger events in original dataset and background rejection rate, calculate the efficiency and purity of the detected triggers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0530E-6CBE-2D48-8FE4-7D07F0A6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0897" y="4797174"/>
            <a:ext cx="2133600" cy="273844"/>
          </a:xfrm>
        </p:spPr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DB4AD-315F-934F-BD5B-BD332DE00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3975"/>
            <a:ext cx="7962900" cy="2390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654C4A-4A81-1140-B5E7-C8ECF1065D24}"/>
              </a:ext>
            </a:extLst>
          </p:cNvPr>
          <p:cNvSpPr/>
          <p:nvPr/>
        </p:nvSpPr>
        <p:spPr>
          <a:xfrm>
            <a:off x="746680" y="751800"/>
            <a:ext cx="7673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If we use a test dataset of </a:t>
            </a:r>
            <a:r>
              <a:rPr lang="en-US" dirty="0">
                <a:highlight>
                  <a:srgbClr val="FFFF00"/>
                </a:highlight>
              </a:rPr>
              <a:t>5000 BG events + 50 HF(charm)</a:t>
            </a:r>
            <a:r>
              <a:rPr lang="en-US" dirty="0"/>
              <a:t> events (100:1):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286C0-56DC-D544-8338-4B7F3FAB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168EAE-8917-0A40-9C42-98026647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50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-1329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Init</a:t>
            </a:r>
            <a:r>
              <a:rPr lang="en-US" dirty="0" err="1"/>
              <a:t>i</a:t>
            </a:r>
            <a:r>
              <a:rPr lang="en" dirty="0"/>
              <a:t>al Results – Work in Progress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the </a:t>
            </a:r>
            <a:r>
              <a:rPr lang="en" b="1"/>
              <a:t>ground truth</a:t>
            </a:r>
            <a:r>
              <a:rPr lang="en"/>
              <a:t> of tracking information and noise removal, we can get (add efficiency and purity of trigger)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graphicFrame>
        <p:nvGraphicFramePr>
          <p:cNvPr id="104" name="Google Shape;104;p19"/>
          <p:cNvGraphicFramePr/>
          <p:nvPr>
            <p:extLst>
              <p:ext uri="{D42A27DB-BD31-4B8C-83A1-F6EECF244321}">
                <p14:modId xmlns:p14="http://schemas.microsoft.com/office/powerpoint/2010/main" val="690160859"/>
              </p:ext>
            </p:extLst>
          </p:nvPr>
        </p:nvGraphicFramePr>
        <p:xfrm>
          <a:off x="228600" y="2190750"/>
          <a:ext cx="8763000" cy="1853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85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2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5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dirty="0" err="1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VpGNN</a:t>
                      </a:r>
                      <a:r>
                        <a:rPr lang="en" sz="1800" dirty="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+ </a:t>
                      </a:r>
                      <a:r>
                        <a:rPr lang="en" sz="1800" dirty="0" err="1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DiffPool</a:t>
                      </a:r>
                      <a:r>
                        <a:rPr lang="en" sz="1800" dirty="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(Only hit coordinates) </a:t>
                      </a:r>
                      <a:endParaRPr sz="1800" dirty="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VpGNN + DiffPool (with trackinfo)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DiffPool (Only hit coordinates)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Accuracy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71.40%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73.84%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70.27%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AOC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77.81%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81.46%</a:t>
                      </a: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77.68%</a:t>
                      </a:r>
                      <a:endParaRPr sz="1800" dirty="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655A53-80FD-7245-9962-1DCE566A22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418FF95-6823-234F-9F67-1F43BC0B4057}"/>
              </a:ext>
            </a:extLst>
          </p:cNvPr>
          <p:cNvSpPr/>
          <p:nvPr/>
        </p:nvSpPr>
        <p:spPr>
          <a:xfrm>
            <a:off x="6553200" y="3714750"/>
            <a:ext cx="381000" cy="304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B905D-73E3-1843-8430-C513237D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3"/>
            <a:ext cx="8382000" cy="536745"/>
          </a:xfrm>
        </p:spPr>
        <p:txBody>
          <a:bodyPr/>
          <a:lstStyle/>
          <a:p>
            <a:r>
              <a:rPr lang="en-US" sz="2000" dirty="0"/>
              <a:t>The Problem </a:t>
            </a:r>
            <a:br>
              <a:rPr lang="en-US" sz="2000" dirty="0"/>
            </a:br>
            <a:r>
              <a:rPr lang="en-US" sz="2000" dirty="0"/>
              <a:t>– Rare events hard to trigger by conventional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DBBE5-AE89-7E44-8579-5E305763D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00421"/>
            <a:ext cx="5929952" cy="401359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D60093"/>
                </a:solidFill>
              </a:rPr>
              <a:t>sPHENIX</a:t>
            </a:r>
            <a:r>
              <a:rPr lang="en-US" dirty="0">
                <a:solidFill>
                  <a:srgbClr val="D60093"/>
                </a:solidFill>
              </a:rPr>
              <a:t> challenge p+p@200GeV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/>
              <a:t>Very high </a:t>
            </a:r>
            <a:r>
              <a:rPr lang="en-US" dirty="0" err="1"/>
              <a:t>p+p</a:t>
            </a:r>
            <a:r>
              <a:rPr lang="en-US" dirty="0"/>
              <a:t> collision rate: ~10MHz</a:t>
            </a:r>
          </a:p>
          <a:p>
            <a:pPr lvl="1">
              <a:buFontTx/>
              <a:buChar char="-"/>
            </a:pPr>
            <a:r>
              <a:rPr lang="en-US" dirty="0"/>
              <a:t>Charm production rate: ~100kHz</a:t>
            </a:r>
          </a:p>
          <a:p>
            <a:pPr lvl="2">
              <a:buFontTx/>
              <a:buChar char="-"/>
            </a:pPr>
            <a:r>
              <a:rPr lang="en-US" dirty="0"/>
              <a:t>0.5mb/42mb ~1%</a:t>
            </a:r>
          </a:p>
          <a:p>
            <a:pPr lvl="1">
              <a:buFontTx/>
              <a:buChar char="-"/>
            </a:pPr>
            <a:r>
              <a:rPr lang="en-US" dirty="0"/>
              <a:t>Beauty production rate: ~ 500Hz</a:t>
            </a:r>
          </a:p>
          <a:p>
            <a:pPr lvl="2">
              <a:buFontTx/>
              <a:buChar char="-"/>
            </a:pPr>
            <a:r>
              <a:rPr lang="en-US" dirty="0"/>
              <a:t>2 </a:t>
            </a:r>
            <a:r>
              <a:rPr lang="en-US" dirty="0" err="1"/>
              <a:t>ub</a:t>
            </a:r>
            <a:r>
              <a:rPr lang="en-US" dirty="0"/>
              <a:t>/42mb ~ 0.005%</a:t>
            </a:r>
          </a:p>
          <a:p>
            <a:pPr>
              <a:buFontTx/>
              <a:buChar char="-"/>
            </a:pPr>
            <a:r>
              <a:rPr lang="en-US" i="1" dirty="0"/>
              <a:t>No effective trigger to select low </a:t>
            </a:r>
            <a:r>
              <a:rPr lang="en-US" i="1" dirty="0" err="1"/>
              <a:t>pT</a:t>
            </a:r>
            <a:r>
              <a:rPr lang="en-US" i="1" dirty="0"/>
              <a:t> HF events </a:t>
            </a:r>
          </a:p>
          <a:p>
            <a:pPr lvl="1">
              <a:buFontTx/>
              <a:buChar char="-"/>
            </a:pPr>
            <a:r>
              <a:rPr lang="en-US" dirty="0"/>
              <a:t>Triggered MB rate ~1kHz &lt;&lt; 10MHz</a:t>
            </a:r>
          </a:p>
          <a:p>
            <a:pPr lvl="2">
              <a:buFontTx/>
              <a:buChar char="-"/>
            </a:pPr>
            <a:r>
              <a:rPr lang="en-US" dirty="0"/>
              <a:t>Lost most of the HF events at low </a:t>
            </a:r>
            <a:r>
              <a:rPr lang="en-US" dirty="0" err="1"/>
              <a:t>pT</a:t>
            </a:r>
            <a:r>
              <a:rPr lang="en-US" dirty="0"/>
              <a:t> </a:t>
            </a:r>
          </a:p>
          <a:p>
            <a:pPr lvl="1">
              <a:buFontTx/>
              <a:buChar char="-"/>
            </a:pPr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 jet trigger, </a:t>
            </a:r>
            <a:r>
              <a:rPr lang="en-US" dirty="0" err="1"/>
              <a:t>pT</a:t>
            </a:r>
            <a:r>
              <a:rPr lang="en-US" dirty="0"/>
              <a:t> &gt; 10GeV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EIC challenge:</a:t>
            </a:r>
          </a:p>
          <a:p>
            <a:pPr>
              <a:buFontTx/>
              <a:buChar char="-"/>
            </a:pPr>
            <a:r>
              <a:rPr lang="en-US" dirty="0"/>
              <a:t>high rate </a:t>
            </a:r>
            <a:r>
              <a:rPr lang="en-US" dirty="0" err="1"/>
              <a:t>e+p</a:t>
            </a:r>
            <a:r>
              <a:rPr lang="en-US" dirty="0"/>
              <a:t> and </a:t>
            </a:r>
            <a:r>
              <a:rPr lang="en-US" dirty="0" err="1"/>
              <a:t>e+A</a:t>
            </a:r>
            <a:r>
              <a:rPr lang="en-US" dirty="0"/>
              <a:t> collisions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D60093"/>
                </a:solidFill>
              </a:rPr>
              <a:t>Our approach: </a:t>
            </a:r>
          </a:p>
          <a:p>
            <a:pPr>
              <a:buFontTx/>
              <a:buChar char="-"/>
            </a:pPr>
            <a:r>
              <a:rPr lang="en-US" dirty="0"/>
              <a:t>Develop effective HF (or other rare events) triggers for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e+p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Streaming readout for efficiency </a:t>
            </a:r>
          </a:p>
          <a:p>
            <a:pPr>
              <a:buFontTx/>
              <a:buChar char="-"/>
            </a:pPr>
            <a:r>
              <a:rPr lang="en-US" dirty="0"/>
              <a:t>AI-based beam/detector monitoring and autonomous control </a:t>
            </a:r>
          </a:p>
          <a:p>
            <a:pPr>
              <a:buFontTx/>
              <a:buChar char="-"/>
            </a:pPr>
            <a:r>
              <a:rPr lang="en-US" dirty="0"/>
              <a:t>ML-trained algorithm for HF tagging  </a:t>
            </a:r>
          </a:p>
          <a:p>
            <a:pPr>
              <a:buFontTx/>
              <a:buChar char="-"/>
            </a:pPr>
            <a:r>
              <a:rPr lang="en-US" dirty="0"/>
              <a:t>Rare physics don’t require “slow detectors”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E2F79-2757-954F-B2FF-9C73E117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05F5B-59F9-C946-B2A7-60AC6C8B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pic>
        <p:nvPicPr>
          <p:cNvPr id="7" name="Google Shape;108;p18">
            <a:extLst>
              <a:ext uri="{FF2B5EF4-FFF2-40B4-BE49-F238E27FC236}">
                <a16:creationId xmlns:a16="http://schemas.microsoft.com/office/drawing/2014/main" id="{D98A748E-9C5A-0044-8006-313560E0A3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2538" y="821858"/>
            <a:ext cx="3086100" cy="40308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D68F2-7A64-EC41-932B-D93A0D0A1E5E}"/>
              </a:ext>
            </a:extLst>
          </p:cNvPr>
          <p:cNvSpPr txBox="1"/>
          <p:nvPr/>
        </p:nvSpPr>
        <p:spPr>
          <a:xfrm>
            <a:off x="5492054" y="4067683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FF"/>
                </a:solidFill>
              </a:rPr>
              <a:t>Beam spot:</a:t>
            </a:r>
          </a:p>
          <a:p>
            <a:r>
              <a:rPr lang="en-US" dirty="0">
                <a:solidFill>
                  <a:srgbClr val="0080FF"/>
                </a:solidFill>
              </a:rPr>
              <a:t>~100um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6E4E0B1-FFDF-8840-ACA0-2996AA2E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1721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67276E-3BC4-DE44-BA8C-3CC50CDFC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42950"/>
            <a:ext cx="5972969" cy="2891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0E1E2F-7B0C-434F-B721-9490B44B4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757"/>
            <a:ext cx="8229600" cy="546497"/>
          </a:xfrm>
        </p:spPr>
        <p:txBody>
          <a:bodyPr/>
          <a:lstStyle/>
          <a:p>
            <a:r>
              <a:rPr lang="en-US" sz="3200" dirty="0"/>
              <a:t>Translating to FPGA Firmware, FNAL/MIT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0FD3F-1B35-2D43-AAE8-EC9564D2B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" y="1162647"/>
            <a:ext cx="3124200" cy="29926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Algorithms must have low latency and resource usage</a:t>
            </a:r>
          </a:p>
          <a:p>
            <a:endParaRPr lang="en-US" dirty="0"/>
          </a:p>
          <a:p>
            <a:r>
              <a:rPr lang="en-US" i="1" dirty="0">
                <a:solidFill>
                  <a:srgbClr val="D60093"/>
                </a:solidFill>
              </a:rPr>
              <a:t>hls4ml </a:t>
            </a:r>
            <a:r>
              <a:rPr lang="en-US" dirty="0"/>
              <a:t>translates NN algorithms into high level synthesis</a:t>
            </a:r>
          </a:p>
          <a:p>
            <a:endParaRPr lang="en-US" dirty="0"/>
          </a:p>
          <a:p>
            <a:r>
              <a:rPr lang="en-US" dirty="0"/>
              <a:t>Also generates IP cores for easy 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4B6C-20B4-054F-8E8A-F5DDB33C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32280-2B54-184C-AE46-3C6C2F9D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05DEA-5F75-B542-BC33-8BDA438078F0}"/>
              </a:ext>
            </a:extLst>
          </p:cNvPr>
          <p:cNvSpPr txBox="1"/>
          <p:nvPr/>
        </p:nvSpPr>
        <p:spPr>
          <a:xfrm>
            <a:off x="3697720" y="3775506"/>
            <a:ext cx="4625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– typical ML algorithm development stages</a:t>
            </a:r>
          </a:p>
          <a:p>
            <a:r>
              <a:rPr lang="en-US" dirty="0">
                <a:solidFill>
                  <a:srgbClr val="0432FF"/>
                </a:solidFill>
              </a:rPr>
              <a:t>Blue – HLS conversion to IP</a:t>
            </a:r>
          </a:p>
          <a:p>
            <a:r>
              <a:rPr lang="en-US" dirty="0"/>
              <a:t>Black – typical implementation onto chips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8ACE2-89DB-4444-AE5B-D308C0BC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520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B83B-3DDD-BA48-8D24-14433AC0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Trigger AI SW/FW Pipeline -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A1737-D4E5-184C-8B32-EEAEC7B21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8044"/>
            <a:ext cx="8229600" cy="3394472"/>
          </a:xfrm>
        </p:spPr>
        <p:txBody>
          <a:bodyPr>
            <a:normAutofit fontScale="77500" lnSpcReduction="20000"/>
          </a:bodyPr>
          <a:lstStyle/>
          <a:p>
            <a:pPr marL="685800" lvl="1" indent="-342900">
              <a:buFont typeface="+mj-lt"/>
              <a:buAutoNum type="arabicPeriod"/>
            </a:pPr>
            <a:r>
              <a:rPr lang="en-US" dirty="0"/>
              <a:t>Fetch events from event buffer (Work in Progress, sim to raw data)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Data Pre-processing Clustering (Work in Progress on FPGA implements)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Tracking +  Outlier hits Removal (Done in FPGA)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Triggering (Done in FPGA, need performance tuning)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Triggers on TPC (Interface and integration with </a:t>
            </a:r>
            <a:r>
              <a:rPr lang="en-US" dirty="0" err="1"/>
              <a:t>sPhenix</a:t>
            </a:r>
            <a:r>
              <a:rPr lang="en-US" dirty="0"/>
              <a:t> Detector, last step)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A644E-E19C-EA4C-90D4-42F0CAA6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32F49861-0E79-734C-B5A4-1D6D02B0EC97}"/>
              </a:ext>
            </a:extLst>
          </p:cNvPr>
          <p:cNvSpPr/>
          <p:nvPr/>
        </p:nvSpPr>
        <p:spPr>
          <a:xfrm>
            <a:off x="3429000" y="1352550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5585BBE-6561-CC40-8861-5C95EEECD886}"/>
              </a:ext>
            </a:extLst>
          </p:cNvPr>
          <p:cNvSpPr/>
          <p:nvPr/>
        </p:nvSpPr>
        <p:spPr>
          <a:xfrm>
            <a:off x="3429000" y="2139271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44AEC3B-3761-F346-A14C-945D83EB676B}"/>
              </a:ext>
            </a:extLst>
          </p:cNvPr>
          <p:cNvSpPr/>
          <p:nvPr/>
        </p:nvSpPr>
        <p:spPr>
          <a:xfrm>
            <a:off x="3429000" y="2876550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2552704-6F8D-1F40-BEE7-84A3CCFCF494}"/>
              </a:ext>
            </a:extLst>
          </p:cNvPr>
          <p:cNvSpPr/>
          <p:nvPr/>
        </p:nvSpPr>
        <p:spPr>
          <a:xfrm>
            <a:off x="3429000" y="3613829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DF1ABDB-D0C8-2547-8667-7D3FBB7B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22ECF02-F59E-274B-86D6-95B04232D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8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E3F7-2D26-2F44-A983-ECB8F574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and Computing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83E12-A881-2649-8903-FB857D084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01856-3151-8741-9453-BA98C612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92DC2-2EF1-AE48-9645-A5E79D34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5968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278944" y="16350"/>
            <a:ext cx="8645906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/>
              <a:t>A Toy Model – Hardware Implementation</a:t>
            </a:r>
            <a:endParaRPr sz="2700" dirty="0"/>
          </a:p>
        </p:txBody>
      </p:sp>
      <p:sp>
        <p:nvSpPr>
          <p:cNvPr id="124" name="Google Shape;124;p20"/>
          <p:cNvSpPr/>
          <p:nvPr/>
        </p:nvSpPr>
        <p:spPr>
          <a:xfrm>
            <a:off x="469150" y="2715450"/>
            <a:ext cx="2047800" cy="90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651936" y="2659134"/>
            <a:ext cx="1690352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</a:t>
            </a:r>
            <a:r>
              <a:rPr lang="en" dirty="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/EIC</a:t>
            </a:r>
            <a:endParaRPr dirty="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dirty="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(Online Buffer)</a:t>
            </a:r>
            <a:endParaRPr dirty="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3290875" y="2504025"/>
            <a:ext cx="1125000" cy="602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3290877" y="2497575"/>
            <a:ext cx="112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 705</a:t>
            </a:r>
            <a:endParaRPr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3290877" y="3379750"/>
            <a:ext cx="1125000" cy="6156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 705</a:t>
            </a:r>
            <a:endParaRPr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9" name="Google Shape;129;p20"/>
          <p:cNvGrpSpPr/>
          <p:nvPr/>
        </p:nvGrpSpPr>
        <p:grpSpPr>
          <a:xfrm>
            <a:off x="5354613" y="2457450"/>
            <a:ext cx="1934731" cy="1419000"/>
            <a:chOff x="5612725" y="2457450"/>
            <a:chExt cx="2386200" cy="1419000"/>
          </a:xfrm>
        </p:grpSpPr>
        <p:sp>
          <p:nvSpPr>
            <p:cNvPr id="130" name="Google Shape;130;p20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0"/>
            <p:cNvSpPr txBox="1"/>
            <p:nvPr/>
          </p:nvSpPr>
          <p:spPr>
            <a:xfrm>
              <a:off x="6064211" y="2859150"/>
              <a:ext cx="1644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2" name="Google Shape;132;p20"/>
          <p:cNvGrpSpPr/>
          <p:nvPr/>
        </p:nvGrpSpPr>
        <p:grpSpPr>
          <a:xfrm>
            <a:off x="2597550" y="1117375"/>
            <a:ext cx="2208950" cy="693325"/>
            <a:chOff x="2597550" y="1117375"/>
            <a:chExt cx="2208950" cy="693325"/>
          </a:xfrm>
        </p:grpSpPr>
        <p:sp>
          <p:nvSpPr>
            <p:cNvPr id="133" name="Google Shape;133;p20"/>
            <p:cNvSpPr/>
            <p:nvPr/>
          </p:nvSpPr>
          <p:spPr>
            <a:xfrm>
              <a:off x="2597550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0"/>
            <p:cNvSpPr txBox="1"/>
            <p:nvPr/>
          </p:nvSpPr>
          <p:spPr>
            <a:xfrm>
              <a:off x="3129649" y="1263950"/>
              <a:ext cx="1286225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Roboto"/>
                  <a:ea typeface="Roboto"/>
                  <a:cs typeface="Roboto"/>
                  <a:sym typeface="Roboto"/>
                </a:rPr>
                <a:t>GPU/CPU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5" name="Google Shape;135;p20"/>
          <p:cNvSpPr/>
          <p:nvPr/>
        </p:nvSpPr>
        <p:spPr>
          <a:xfrm>
            <a:off x="2613675" y="28678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2613675" y="34012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1385500" y="1280250"/>
            <a:ext cx="774000" cy="12915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4671075" y="28678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4671075" y="34012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278944" y="4129608"/>
            <a:ext cx="7010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Streaming readout sim data: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8b/10b MVTX/INTT data (KC705) to FPGA/AI Engine (VC709)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20"/>
          <p:cNvSpPr/>
          <p:nvPr/>
        </p:nvSpPr>
        <p:spPr>
          <a:xfrm rot="5400000">
            <a:off x="5519050" y="1475250"/>
            <a:ext cx="1022100" cy="822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/>
          <p:nvPr/>
        </p:nvSpPr>
        <p:spPr>
          <a:xfrm>
            <a:off x="7373900" y="2970150"/>
            <a:ext cx="548700" cy="3936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 txBox="1"/>
          <p:nvPr/>
        </p:nvSpPr>
        <p:spPr>
          <a:xfrm>
            <a:off x="7373900" y="3560550"/>
            <a:ext cx="143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Fast HF Trigger etc.</a:t>
            </a:r>
            <a:endParaRPr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6441250" y="1117375"/>
            <a:ext cx="23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Beam vtx(x,y) alignment,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2499914" y="3032004"/>
            <a:ext cx="128180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4555648" y="3001050"/>
            <a:ext cx="112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g-Link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125A0-A004-344A-84B1-4235D2D6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2C907-A51E-894C-B22A-9E02DA74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8C8FA-163A-E24F-B8F9-FDFAE677C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F301-9293-134B-BE80-19D995EB4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Realizing in Firmware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02F0-D29A-704E-ADEC-4D848DE36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880544"/>
            <a:ext cx="3810000" cy="36681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FELIX card shares same FPGA as Xilinx VC709, ideal testing ground</a:t>
            </a:r>
          </a:p>
          <a:p>
            <a:endParaRPr lang="en-US" dirty="0"/>
          </a:p>
          <a:p>
            <a:r>
              <a:rPr lang="en-US" dirty="0"/>
              <a:t>KC705 represents our MVTX+INTT Data Aggregation Module</a:t>
            </a:r>
          </a:p>
          <a:p>
            <a:endParaRPr lang="en-US" dirty="0"/>
          </a:p>
          <a:p>
            <a:r>
              <a:rPr lang="en-US" dirty="0"/>
              <a:t>Successfully transmit data from host PC to DMA</a:t>
            </a:r>
          </a:p>
          <a:p>
            <a:pPr lvl="1"/>
            <a:r>
              <a:rPr lang="en-US" dirty="0"/>
              <a:t>Convert MVTX sim data to real-data-like bit-stream in progress</a:t>
            </a:r>
          </a:p>
          <a:p>
            <a:r>
              <a:rPr lang="en-US" dirty="0"/>
              <a:t>Next:</a:t>
            </a:r>
          </a:p>
          <a:p>
            <a:pPr lvl="1"/>
            <a:r>
              <a:rPr lang="en-US" dirty="0"/>
              <a:t>Transmit MVTX/INTT sim data to VC709(AI-Engine) through G-Links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1A83A-D895-084E-84AA-ED96E2BF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4C592-F3DE-E447-A77C-CBAF407FE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0204E-250A-1545-9ED5-417439E8A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/>
          <a:stretch/>
        </p:blipFill>
        <p:spPr>
          <a:xfrm>
            <a:off x="3962401" y="891777"/>
            <a:ext cx="4914502" cy="359553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85000-2845-E242-93A4-FD962132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677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477CA-DFFE-1748-B2AC-90B6AF20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Electron-Ion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E644-33A9-8940-B1A3-A5B8E819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40C9A-5775-9545-8395-65DA7EDE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42889F-858F-ED47-844F-17C5358E9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66" y="709302"/>
            <a:ext cx="4648200" cy="35701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Next generation accelerator</a:t>
            </a:r>
          </a:p>
          <a:p>
            <a:r>
              <a:rPr lang="en-US" dirty="0"/>
              <a:t>To be operating at BNL from the early 2030s</a:t>
            </a:r>
          </a:p>
          <a:p>
            <a:r>
              <a:rPr lang="en-US" dirty="0"/>
              <a:t>Seen as the future of nucleon structure probes and many other studies</a:t>
            </a:r>
          </a:p>
          <a:p>
            <a:r>
              <a:rPr lang="en-US" dirty="0"/>
              <a:t>Three collaborations have submitted detector proposals: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ATHENA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CORE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D60093"/>
                </a:solidFill>
              </a:rPr>
              <a:t>ECCE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BBFF56-0313-2A4E-9587-7FC9A778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34522"/>
            <a:ext cx="3773805" cy="4172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C3744-0C93-504D-BB86-5F6E95A94078}"/>
              </a:ext>
            </a:extLst>
          </p:cNvPr>
          <p:cNvSpPr txBox="1"/>
          <p:nvPr/>
        </p:nvSpPr>
        <p:spPr>
          <a:xfrm>
            <a:off x="6740255" y="4833550"/>
            <a:ext cx="1869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www.bnl.gov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eic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/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FCA66F-C6A7-7E46-8D4E-F081ABA7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1753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C7D1D2-0BAA-6E4F-8974-3674EFD9C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>
          <a:xfrm>
            <a:off x="3886200" y="1940911"/>
            <a:ext cx="5178422" cy="3021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5AC5D-DCFA-2F4D-8490-DF17ABCE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Simulating events (ECCE)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B3DD3-6C33-254F-B236-2ED32100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73128"/>
            <a:ext cx="8382000" cy="3394472"/>
          </a:xfrm>
        </p:spPr>
        <p:txBody>
          <a:bodyPr/>
          <a:lstStyle/>
          <a:p>
            <a:r>
              <a:rPr lang="en-US" dirty="0"/>
              <a:t>EIC physics simulations progressed rapidly in 2021</a:t>
            </a:r>
          </a:p>
          <a:p>
            <a:r>
              <a:rPr lang="en-US" dirty="0"/>
              <a:t>Large volume of data already at hand (&gt;800M events)</a:t>
            </a:r>
          </a:p>
          <a:p>
            <a:r>
              <a:rPr lang="en-US" dirty="0"/>
              <a:t>No digitization yet but we can use smeared hits to understand potential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B09C5-BC32-A24B-975F-57CE42D1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512D6-B3B7-E444-BABF-806E5503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7AFA42-694E-FA48-AEE9-CB02B1EDF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3" y="2568210"/>
            <a:ext cx="3048000" cy="228855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B7650-475E-2A4A-A7F0-8C26A2E8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4851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B771E-71A1-514D-AFC7-30543BB5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Workflow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0738E-1EB8-7C48-AC2E-C803F4F7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419C8-3B0A-7C43-B17C-E03FB3CA4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D49E60-71EF-8540-8E10-5017CB89D315}"/>
              </a:ext>
            </a:extLst>
          </p:cNvPr>
          <p:cNvSpPr txBox="1"/>
          <p:nvPr/>
        </p:nvSpPr>
        <p:spPr>
          <a:xfrm>
            <a:off x="3225019" y="705138"/>
            <a:ext cx="2787623" cy="369332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Simulate signal/background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83BF40-E771-BE47-8342-C34A60C8BFAD}"/>
              </a:ext>
            </a:extLst>
          </p:cNvPr>
          <p:cNvSpPr txBox="1"/>
          <p:nvPr/>
        </p:nvSpPr>
        <p:spPr>
          <a:xfrm>
            <a:off x="3601596" y="1317490"/>
            <a:ext cx="2034468" cy="369332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Extract hit locations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470-93B5-5144-9A76-B31F27FBD508}"/>
              </a:ext>
            </a:extLst>
          </p:cNvPr>
          <p:cNvSpPr txBox="1"/>
          <p:nvPr/>
        </p:nvSpPr>
        <p:spPr>
          <a:xfrm>
            <a:off x="1419640" y="1895599"/>
            <a:ext cx="2913105" cy="646331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 algorithms for tracking, monitoring and selection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6A675-67B2-2447-A7F7-868BAD2E094B}"/>
              </a:ext>
            </a:extLst>
          </p:cNvPr>
          <p:cNvSpPr txBox="1"/>
          <p:nvPr/>
        </p:nvSpPr>
        <p:spPr>
          <a:xfrm>
            <a:off x="2286000" y="3601124"/>
            <a:ext cx="2128018" cy="369332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Convert to bitstream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0B06C-7332-C34B-9C69-50F47A7AF33D}"/>
              </a:ext>
            </a:extLst>
          </p:cNvPr>
          <p:cNvSpPr txBox="1"/>
          <p:nvPr/>
        </p:nvSpPr>
        <p:spPr>
          <a:xfrm>
            <a:off x="5067223" y="3191617"/>
            <a:ext cx="2149050" cy="369332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Upload to test bench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679F7-6176-5545-872F-86B4E1D12D16}"/>
              </a:ext>
            </a:extLst>
          </p:cNvPr>
          <p:cNvSpPr txBox="1"/>
          <p:nvPr/>
        </p:nvSpPr>
        <p:spPr>
          <a:xfrm>
            <a:off x="5029200" y="2528997"/>
            <a:ext cx="2225096" cy="369332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Convert to bit pattern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2A7F9-6589-CC4E-B221-16477590E14D}"/>
              </a:ext>
            </a:extLst>
          </p:cNvPr>
          <p:cNvSpPr txBox="1"/>
          <p:nvPr/>
        </p:nvSpPr>
        <p:spPr>
          <a:xfrm>
            <a:off x="431598" y="3115901"/>
            <a:ext cx="1610954" cy="369332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Write firmware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852654-1AE9-0845-8F21-A127EA013F74}"/>
              </a:ext>
            </a:extLst>
          </p:cNvPr>
          <p:cNvSpPr txBox="1"/>
          <p:nvPr/>
        </p:nvSpPr>
        <p:spPr>
          <a:xfrm>
            <a:off x="3004301" y="4504252"/>
            <a:ext cx="3289747" cy="369332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Output decision to rest of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2DE11E-E16F-1044-B91A-0B8ADE040C6E}"/>
              </a:ext>
            </a:extLst>
          </p:cNvPr>
          <p:cNvSpPr txBox="1"/>
          <p:nvPr/>
        </p:nvSpPr>
        <p:spPr>
          <a:xfrm>
            <a:off x="2089919" y="2782111"/>
            <a:ext cx="1572546" cy="369332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Convert to HLS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A56531-11B5-A84D-8919-85D590D65B7B}"/>
              </a:ext>
            </a:extLst>
          </p:cNvPr>
          <p:cNvCxnSpPr>
            <a:stCxn id="7" idx="2"/>
            <a:endCxn id="8" idx="0"/>
          </p:cNvCxnSpPr>
          <p:nvPr/>
        </p:nvCxnSpPr>
        <p:spPr>
          <a:xfrm flipH="1">
            <a:off x="4618830" y="1074470"/>
            <a:ext cx="1" cy="243020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B89D85-C54F-EF40-B97B-15CCAE12FCDC}"/>
              </a:ext>
            </a:extLst>
          </p:cNvPr>
          <p:cNvCxnSpPr>
            <a:cxnSpLocks/>
            <a:stCxn id="8" idx="3"/>
            <a:endCxn id="14" idx="0"/>
          </p:cNvCxnSpPr>
          <p:nvPr/>
        </p:nvCxnSpPr>
        <p:spPr>
          <a:xfrm>
            <a:off x="5636064" y="1502156"/>
            <a:ext cx="505684" cy="1026841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7C310BA-B74D-C241-AC6B-EB82899184E2}"/>
              </a:ext>
            </a:extLst>
          </p:cNvPr>
          <p:cNvCxnSpPr>
            <a:cxnSpLocks/>
            <a:stCxn id="8" idx="1"/>
            <a:endCxn id="9" idx="0"/>
          </p:cNvCxnSpPr>
          <p:nvPr/>
        </p:nvCxnSpPr>
        <p:spPr>
          <a:xfrm flipH="1">
            <a:off x="2876193" y="1502156"/>
            <a:ext cx="725403" cy="393443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ADC75DD-EE2F-144F-8DA1-E6E65EEB76C6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 flipH="1">
            <a:off x="2876192" y="2541930"/>
            <a:ext cx="1" cy="240181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F149DB3-9F55-5149-BD8C-5B91D130DAB7}"/>
              </a:ext>
            </a:extLst>
          </p:cNvPr>
          <p:cNvCxnSpPr>
            <a:cxnSpLocks/>
            <a:stCxn id="17" idx="2"/>
            <a:endCxn id="12" idx="0"/>
          </p:cNvCxnSpPr>
          <p:nvPr/>
        </p:nvCxnSpPr>
        <p:spPr>
          <a:xfrm>
            <a:off x="2876192" y="3151443"/>
            <a:ext cx="473817" cy="449681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CBB25F4-D9AF-E049-8C3A-3AF91D47D61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042552" y="3300567"/>
            <a:ext cx="1287641" cy="262397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B936809-281E-E24A-8162-A73914992D27}"/>
              </a:ext>
            </a:extLst>
          </p:cNvPr>
          <p:cNvCxnSpPr>
            <a:cxnSpLocks/>
            <a:stCxn id="14" idx="2"/>
            <a:endCxn id="13" idx="0"/>
          </p:cNvCxnSpPr>
          <p:nvPr/>
        </p:nvCxnSpPr>
        <p:spPr>
          <a:xfrm>
            <a:off x="6141748" y="2898329"/>
            <a:ext cx="0" cy="293288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B96ECB9-F200-0449-BA4D-EF7141B1CAE4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 flipH="1">
            <a:off x="4649175" y="3560949"/>
            <a:ext cx="1492573" cy="943303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B2AF102-168E-CC4E-96AD-760F0E6598B3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>
            <a:off x="3350009" y="3970456"/>
            <a:ext cx="1299166" cy="533796"/>
          </a:xfrm>
          <a:prstGeom prst="straightConnector1">
            <a:avLst/>
          </a:prstGeom>
          <a:ln w="508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FCE44F63-95ED-AF4B-8114-D9E9E69AF317}"/>
              </a:ext>
            </a:extLst>
          </p:cNvPr>
          <p:cNvSpPr>
            <a:spLocks noChangeAspect="1"/>
          </p:cNvSpPr>
          <p:nvPr/>
        </p:nvSpPr>
        <p:spPr>
          <a:xfrm>
            <a:off x="6055495" y="695221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658390C-B80E-3047-B80A-E7ABA3F155E9}"/>
              </a:ext>
            </a:extLst>
          </p:cNvPr>
          <p:cNvSpPr>
            <a:spLocks noChangeAspect="1"/>
          </p:cNvSpPr>
          <p:nvPr/>
        </p:nvSpPr>
        <p:spPr>
          <a:xfrm>
            <a:off x="5729192" y="1309232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04191F1-1789-C141-8D5B-8C58688F8DEE}"/>
              </a:ext>
            </a:extLst>
          </p:cNvPr>
          <p:cNvSpPr>
            <a:spLocks noChangeAspect="1"/>
          </p:cNvSpPr>
          <p:nvPr/>
        </p:nvSpPr>
        <p:spPr>
          <a:xfrm>
            <a:off x="4379042" y="2023363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8A634A-DDBB-8B4E-8939-5922BB61576C}"/>
              </a:ext>
            </a:extLst>
          </p:cNvPr>
          <p:cNvSpPr>
            <a:spLocks noChangeAspect="1"/>
          </p:cNvSpPr>
          <p:nvPr/>
        </p:nvSpPr>
        <p:spPr>
          <a:xfrm>
            <a:off x="7338445" y="2530930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1628AC0-7C64-1843-8FFB-A637AA4C6B30}"/>
              </a:ext>
            </a:extLst>
          </p:cNvPr>
          <p:cNvSpPr>
            <a:spLocks noChangeAspect="1"/>
          </p:cNvSpPr>
          <p:nvPr/>
        </p:nvSpPr>
        <p:spPr>
          <a:xfrm>
            <a:off x="7338444" y="3171573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AD16F88-591B-3F4F-B187-5BFC9C0A59D7}"/>
              </a:ext>
            </a:extLst>
          </p:cNvPr>
          <p:cNvSpPr>
            <a:spLocks noChangeAspect="1"/>
          </p:cNvSpPr>
          <p:nvPr/>
        </p:nvSpPr>
        <p:spPr>
          <a:xfrm>
            <a:off x="21999" y="3115901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E99866C-309F-5E45-8090-612D5EE17BC6}"/>
              </a:ext>
            </a:extLst>
          </p:cNvPr>
          <p:cNvSpPr>
            <a:spLocks noChangeAspect="1"/>
          </p:cNvSpPr>
          <p:nvPr/>
        </p:nvSpPr>
        <p:spPr>
          <a:xfrm>
            <a:off x="3708321" y="2784126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854630-BCF7-4C4C-8F8E-55AF122B2DB8}"/>
              </a:ext>
            </a:extLst>
          </p:cNvPr>
          <p:cNvSpPr>
            <a:spLocks noChangeAspect="1"/>
          </p:cNvSpPr>
          <p:nvPr/>
        </p:nvSpPr>
        <p:spPr>
          <a:xfrm>
            <a:off x="4478710" y="3601570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A5AF354-F5E7-3441-A0E4-62CC178FEF5E}"/>
              </a:ext>
            </a:extLst>
          </p:cNvPr>
          <p:cNvSpPr>
            <a:spLocks noChangeAspect="1"/>
          </p:cNvSpPr>
          <p:nvPr/>
        </p:nvSpPr>
        <p:spPr>
          <a:xfrm>
            <a:off x="6346656" y="4495994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92BCD26-34F8-FE4C-AE71-55A54BC5C35F}"/>
              </a:ext>
            </a:extLst>
          </p:cNvPr>
          <p:cNvSpPr>
            <a:spLocks noChangeAspect="1"/>
          </p:cNvSpPr>
          <p:nvPr/>
        </p:nvSpPr>
        <p:spPr>
          <a:xfrm>
            <a:off x="7030274" y="1882158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4A47156-EF2F-C443-A4EF-085FAE195352}"/>
              </a:ext>
            </a:extLst>
          </p:cNvPr>
          <p:cNvSpPr>
            <a:spLocks noChangeAspect="1"/>
          </p:cNvSpPr>
          <p:nvPr/>
        </p:nvSpPr>
        <p:spPr>
          <a:xfrm>
            <a:off x="7014528" y="1243185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8B9929-A55C-2644-B540-1BA24D529E79}"/>
              </a:ext>
            </a:extLst>
          </p:cNvPr>
          <p:cNvSpPr>
            <a:spLocks noChangeAspect="1"/>
          </p:cNvSpPr>
          <p:nvPr/>
        </p:nvSpPr>
        <p:spPr>
          <a:xfrm>
            <a:off x="7030274" y="654779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FD1A83-83F0-8A4C-81FB-C07579456AE9}"/>
              </a:ext>
            </a:extLst>
          </p:cNvPr>
          <p:cNvSpPr txBox="1"/>
          <p:nvPr/>
        </p:nvSpPr>
        <p:spPr>
          <a:xfrm>
            <a:off x="7406452" y="180095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Preliminary available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87B4F6-1CDC-974F-AE72-171125195B1D}"/>
              </a:ext>
            </a:extLst>
          </p:cNvPr>
          <p:cNvSpPr txBox="1"/>
          <p:nvPr/>
        </p:nvSpPr>
        <p:spPr>
          <a:xfrm>
            <a:off x="7390052" y="123725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Work started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CD7C7E8-8012-1D43-9D77-86AA0FE9AC4A}"/>
              </a:ext>
            </a:extLst>
          </p:cNvPr>
          <p:cNvSpPr txBox="1"/>
          <p:nvPr/>
        </p:nvSpPr>
        <p:spPr>
          <a:xfrm>
            <a:off x="7390052" y="57303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 not commenced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2F039-43CD-FB41-945B-AC3971FD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0397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9224-0757-D845-92E5-675BC351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5D456-3B0C-184D-AA6C-4CA6DCBFD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66750"/>
            <a:ext cx="8610600" cy="39278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Success stories since proposal approved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Full Geant4 simulations of MVTX and INTT plus Geant4 simulation of EIC detectors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Tracking GNN algorithms are being developed at NJIT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Prototype hardware set up at LANL with host-to-client transfers running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Second lab (FELIX) being set up at MIT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HLS4ML development at Fermilab and MIT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FELIX FW development at ORNL and LANL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06B6F-8E9F-3C4D-A239-FAA124E40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BD7C4-86DF-8A45-A94D-5E698E22D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64F41-9098-B34A-B37D-829FD1BD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7535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E10B7-8468-ED46-93DA-5CA79FDD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3CE44-854B-BB49-A014-30C2CB4F4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42950"/>
            <a:ext cx="8991600" cy="3851673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Aims for the next several months: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Convert simulation output to equivalent bit pattern through G-Link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 initial tracking and selection algorithms</a:t>
            </a:r>
          </a:p>
          <a:p>
            <a:pPr marL="0" indent="0">
              <a:buNone/>
            </a:pPr>
            <a:r>
              <a:rPr lang="en-US" dirty="0"/>
              <a:t>With this we can: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Convert algorithms to HLS code to go on FPGA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Pass simulated data to FPGA as if it were real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Aim to install device in </a:t>
            </a:r>
            <a:r>
              <a:rPr lang="en-US" dirty="0" err="1"/>
              <a:t>sPHENIX</a:t>
            </a:r>
            <a:r>
              <a:rPr lang="en-US" dirty="0"/>
              <a:t> before 2024 (RHIC </a:t>
            </a:r>
            <a:r>
              <a:rPr lang="en-US" i="1" dirty="0"/>
              <a:t>pp</a:t>
            </a:r>
            <a:r>
              <a:rPr lang="en-US" dirty="0"/>
              <a:t> run)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D6A23-E5B1-294A-843B-7E7A35D8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4A4BD-D4E8-434F-822C-14510D62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F8A09-EAB1-5047-9E4E-868C7946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5535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A0F2F2-5777-B649-9210-D7976063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686155"/>
            <a:ext cx="3973636" cy="4023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EDC55E-FEC1-694B-A1A8-DC3EF08C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DOE FOA Call in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B5DC6-C6E2-CE4F-A6CF-6C6A13AC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95350"/>
            <a:ext cx="5486400" cy="3394472"/>
          </a:xfrm>
        </p:spPr>
        <p:txBody>
          <a:bodyPr/>
          <a:lstStyle/>
          <a:p>
            <a:r>
              <a:rPr lang="en-US" dirty="0"/>
              <a:t>Proposals called on 3/16, 2021 </a:t>
            </a:r>
          </a:p>
          <a:p>
            <a:pPr lvl="1"/>
            <a:r>
              <a:rPr lang="en-US" dirty="0"/>
              <a:t>Very short deadline, 4/30/2021</a:t>
            </a:r>
          </a:p>
          <a:p>
            <a:pPr lvl="1"/>
            <a:r>
              <a:rPr lang="en-US" dirty="0"/>
              <a:t>Very intense work </a:t>
            </a:r>
          </a:p>
          <a:p>
            <a:pPr lvl="1"/>
            <a:endParaRPr lang="en-US" dirty="0"/>
          </a:p>
          <a:p>
            <a:r>
              <a:rPr lang="en-US" dirty="0"/>
              <a:t>Initial team of NP, HEP and CS</a:t>
            </a:r>
          </a:p>
          <a:p>
            <a:pPr lvl="1"/>
            <a:r>
              <a:rPr lang="en-US" dirty="0"/>
              <a:t>LANL, MIT, FNAL and NJIT</a:t>
            </a:r>
          </a:p>
          <a:p>
            <a:pPr lvl="2"/>
            <a:r>
              <a:rPr lang="en-US" dirty="0"/>
              <a:t>ORNL, CCNU and NTU joined later</a:t>
            </a:r>
          </a:p>
          <a:p>
            <a:pPr lvl="1"/>
            <a:r>
              <a:rPr lang="en-US" dirty="0"/>
              <a:t>Discussions with BNL experts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C5F4-0F6E-3646-8434-9E67ED21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A914A-43F8-664A-86AA-33AE3E03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B7B98C-DF92-8044-99AC-31DD9C0D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CDEF0-8310-104D-A014-E23786069459}"/>
              </a:ext>
            </a:extLst>
          </p:cNvPr>
          <p:cNvSpPr txBox="1"/>
          <p:nvPr/>
        </p:nvSpPr>
        <p:spPr>
          <a:xfrm>
            <a:off x="533400" y="4019550"/>
            <a:ext cx="19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 of hardworking </a:t>
            </a:r>
          </a:p>
        </p:txBody>
      </p:sp>
    </p:spTree>
    <p:extLst>
      <p:ext uri="{BB962C8B-B14F-4D97-AF65-F5344CB8AC3E}">
        <p14:creationId xmlns:p14="http://schemas.microsoft.com/office/powerpoint/2010/main" val="2785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88E9-8446-A649-8D17-22183D67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604B8-F8AA-AE4B-A1E2-74F31111B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8D95-BE5F-7244-B8E7-41E7C227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5627C-211F-1E43-A4C3-FFBEF423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0269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C95B-C6CD-554D-9864-D3C09CFDF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6147F-3DBB-FF4B-8761-157FE9626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71550"/>
            <a:ext cx="8839200" cy="362307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takes data from 2023</a:t>
            </a:r>
          </a:p>
          <a:p>
            <a:pPr lvl="1"/>
            <a:r>
              <a:rPr lang="en-US" dirty="0"/>
              <a:t>Can be used as a proof-of-principle (as well as a real use case)</a:t>
            </a:r>
          </a:p>
          <a:p>
            <a:r>
              <a:rPr lang="en-US" dirty="0"/>
              <a:t>EIC has lower average multiplicity</a:t>
            </a:r>
          </a:p>
          <a:p>
            <a:pPr lvl="1"/>
            <a:r>
              <a:rPr lang="en-US" dirty="0"/>
              <a:t>relatively easier to select</a:t>
            </a:r>
          </a:p>
          <a:p>
            <a:pPr lvl="1"/>
            <a:r>
              <a:rPr lang="en-US" dirty="0"/>
              <a:t>likely to use similar tracker technology to MVTX (ITS-2 vs ITS-3)</a:t>
            </a:r>
            <a:endParaRPr lang="en-US" b="0" dirty="0"/>
          </a:p>
          <a:p>
            <a:r>
              <a:rPr lang="en-US" dirty="0"/>
              <a:t>Large overlap of team between </a:t>
            </a:r>
            <a:r>
              <a:rPr lang="en-US" dirty="0" err="1"/>
              <a:t>sPHENIX</a:t>
            </a:r>
            <a:r>
              <a:rPr lang="en-US" dirty="0"/>
              <a:t> and EIC/ECCE</a:t>
            </a:r>
          </a:p>
          <a:p>
            <a:pPr lvl="1"/>
            <a:r>
              <a:rPr lang="en-US" dirty="0"/>
              <a:t>knowledge preservation</a:t>
            </a:r>
          </a:p>
          <a:p>
            <a:pPr lvl="1"/>
            <a:r>
              <a:rPr lang="en-US" dirty="0"/>
              <a:t>share a simulation framework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75794-C9D3-454D-AB5B-18F4557F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E0662-A89D-FC43-9326-5903D875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B76BC-347F-E54C-8E08-2011B708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0412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47B5A-1338-0B41-8F3C-508B1B58A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962A2-C1DE-A243-980A-6EA280D4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CED95-5907-184B-94B2-F2E39C7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37CDE0-8534-4B44-B595-F743D29B4DA1}"/>
              </a:ext>
            </a:extLst>
          </p:cNvPr>
          <p:cNvSpPr txBox="1">
            <a:spLocks/>
          </p:cNvSpPr>
          <p:nvPr/>
        </p:nvSpPr>
        <p:spPr>
          <a:xfrm>
            <a:off x="152400" y="571500"/>
            <a:ext cx="8839200" cy="402312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MS PGothic" pitchFamily="34" charset="-128"/>
                <a:cs typeface="Helvetica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Helvetica" pitchFamily="2" charset="0"/>
                <a:ea typeface="MS PGothic" pitchFamily="34" charset="-128"/>
                <a:cs typeface="Helvetica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Helvetica" pitchFamily="2" charset="0"/>
                <a:ea typeface="MS PGothic" pitchFamily="34" charset="-128"/>
                <a:cs typeface="Helvetica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Helvetica" pitchFamily="2" charset="0"/>
                <a:ea typeface="MS PGothic" pitchFamily="34" charset="-128"/>
                <a:cs typeface="Helvetica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Helvetica" pitchFamily="2" charset="0"/>
                <a:ea typeface="MS PGothic" pitchFamily="34" charset="-128"/>
                <a:cs typeface="Helvetica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DOE made a recent call for AI-assisted detector control</a:t>
            </a:r>
          </a:p>
          <a:p>
            <a:r>
              <a:rPr lang="en-US" dirty="0"/>
              <a:t>Successfully developed a proposal for  FY 22 and 23</a:t>
            </a:r>
          </a:p>
          <a:p>
            <a:r>
              <a:rPr lang="en-US" dirty="0"/>
              <a:t>Project will significantly improve </a:t>
            </a:r>
            <a:r>
              <a:rPr lang="en-US" dirty="0" err="1"/>
              <a:t>sPHENIX</a:t>
            </a:r>
            <a:r>
              <a:rPr lang="en-US" dirty="0"/>
              <a:t> HF capabilities</a:t>
            </a:r>
          </a:p>
          <a:p>
            <a:r>
              <a:rPr lang="en-US" dirty="0"/>
              <a:t>Project relies on inner tracker SRO</a:t>
            </a:r>
          </a:p>
          <a:p>
            <a:r>
              <a:rPr lang="en-US" dirty="0"/>
              <a:t>After successful deployment at </a:t>
            </a:r>
            <a:r>
              <a:rPr lang="en-US" dirty="0" err="1"/>
              <a:t>sPHENIX</a:t>
            </a:r>
            <a:r>
              <a:rPr lang="en-US" dirty="0"/>
              <a:t>, focus shifts to future EIC detectors</a:t>
            </a:r>
          </a:p>
          <a:p>
            <a:r>
              <a:rPr lang="en-US" dirty="0"/>
              <a:t>Great progress has already been achieved</a:t>
            </a:r>
            <a:br>
              <a:rPr lang="en-US" dirty="0"/>
            </a:br>
            <a:endParaRPr lang="en-US" dirty="0"/>
          </a:p>
          <a:p>
            <a:pPr marL="0" indent="0" algn="ctr">
              <a:buFont typeface="Arial" pitchFamily="34" charset="0"/>
              <a:buNone/>
            </a:pPr>
            <a:r>
              <a:rPr lang="en-US" dirty="0"/>
              <a:t>Thank you for your attention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D5806-9A39-B440-A319-835D7E06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4720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C292-29A0-5847-9143-F74382984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Constructing ML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31B2-952F-7B49-A832-F9E19198E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5845"/>
            <a:ext cx="8229600" cy="3851673"/>
          </a:xfrm>
        </p:spPr>
        <p:txBody>
          <a:bodyPr/>
          <a:lstStyle/>
          <a:p>
            <a:r>
              <a:rPr lang="en-US" dirty="0"/>
              <a:t>Aim to develop algorithms as Graph Neural Networks (GNN)</a:t>
            </a:r>
          </a:p>
          <a:p>
            <a:r>
              <a:rPr lang="en-US" dirty="0"/>
              <a:t>Advantageous over Convolutional Neural Networks (CNN) by adding edge information</a:t>
            </a:r>
          </a:p>
          <a:p>
            <a:r>
              <a:rPr lang="en-US" dirty="0"/>
              <a:t>Detector and physics knowledge will improve predictions</a:t>
            </a:r>
          </a:p>
          <a:p>
            <a:r>
              <a:rPr lang="en-US" dirty="0"/>
              <a:t>Algorithms deployed at several points: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Fast tracking on FPGA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Topological separation of HF signals on FPGA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Beam-spot and anomaly detection on GPU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b="0" dirty="0"/>
              <a:t>Part of feedback system to improve 1 &amp; 2 plus inform detector operators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D13F-D8A1-1C41-8CF4-D43BD5E43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770C4-A6AA-D545-B76B-F248616D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CAC2D-7B36-944D-9A94-23307BF0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998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C292-29A0-5847-9143-F74382984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Constructing ML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31B2-952F-7B49-A832-F9E19198E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3927873"/>
          </a:xfrm>
        </p:spPr>
        <p:txBody>
          <a:bodyPr/>
          <a:lstStyle/>
          <a:p>
            <a:r>
              <a:rPr lang="en-US" dirty="0"/>
              <a:t>Anomaly detection is important in all experiments</a:t>
            </a:r>
          </a:p>
          <a:p>
            <a:r>
              <a:rPr lang="en-US" dirty="0"/>
              <a:t>RHIC experiments cannot be accessed during beam to fix issues</a:t>
            </a:r>
          </a:p>
          <a:p>
            <a:r>
              <a:rPr lang="en-US" dirty="0"/>
              <a:t>Aim to use variational autoencoders</a:t>
            </a:r>
          </a:p>
          <a:p>
            <a:r>
              <a:rPr lang="en-US" dirty="0"/>
              <a:t>Incoming data can be compared for: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Noisy pixels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Dead strips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in beam spot or alignment</a:t>
            </a:r>
          </a:p>
          <a:p>
            <a:r>
              <a:rPr lang="en-US" dirty="0"/>
              <a:t>Pass info. back to selection system to improve yield</a:t>
            </a:r>
          </a:p>
          <a:p>
            <a:r>
              <a:rPr lang="en-US" dirty="0"/>
              <a:t>Pass back to control room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D13F-D8A1-1C41-8CF4-D43BD5E43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770C4-A6AA-D545-B76B-F248616D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7FDB6-E099-7644-8964-30313993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6845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/>
          <p:cNvSpPr/>
          <p:nvPr/>
        </p:nvSpPr>
        <p:spPr>
          <a:xfrm>
            <a:off x="8600428" y="4932520"/>
            <a:ext cx="146813" cy="1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96"/>
          <p:cNvSpPr/>
          <p:nvPr/>
        </p:nvSpPr>
        <p:spPr>
          <a:xfrm>
            <a:off x="339441" y="134030"/>
            <a:ext cx="8462222" cy="49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are FPGAs programmed?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96"/>
          <p:cNvSpPr/>
          <p:nvPr/>
        </p:nvSpPr>
        <p:spPr>
          <a:xfrm>
            <a:off x="341212" y="1005602"/>
            <a:ext cx="4770900" cy="3421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 Description Languages</a:t>
            </a: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HDLs are programming languages which describe electronic circuits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Level Synthesis</a:t>
            </a: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Compile from C/C++ to VHDL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Pre-processor directives and constraints used to optimize the design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 b="1" i="0" u="sng" strike="noStrike" cap="none">
                <a:solidFill>
                  <a:srgbClr val="7416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Drastic decrease in firmware development time!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Today we’ll use </a:t>
            </a:r>
            <a:r>
              <a:rPr lang="en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Xilinx Vivado HLS [*]</a:t>
            </a: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3665" y="794496"/>
            <a:ext cx="2395259" cy="38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6"/>
          <p:cNvSpPr/>
          <p:nvPr/>
        </p:nvSpPr>
        <p:spPr>
          <a:xfrm>
            <a:off x="389813" y="4582945"/>
            <a:ext cx="79902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[*] </a:t>
            </a:r>
            <a:r>
              <a:rPr lang="en" sz="1050" i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https://www.xilinx.com/support/documentation/sw_manuals/xilinx2020_1/ug902-vivado-high-level-synthesis.pdf</a:t>
            </a:r>
            <a:endParaRPr sz="1100" b="0" i="1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6"/>
          <p:cNvPicPr preferRelativeResize="0"/>
          <p:nvPr/>
        </p:nvPicPr>
        <p:blipFill rotWithShape="1">
          <a:blip r:embed="rId5">
            <a:alphaModFix/>
          </a:blip>
          <a:srcRect t="31514" b="31514"/>
          <a:stretch/>
        </p:blipFill>
        <p:spPr>
          <a:xfrm>
            <a:off x="4649925" y="2108600"/>
            <a:ext cx="1229600" cy="2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853A91-78BA-9E4F-8F63-F5CA4512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DE63F2-CCFB-D344-9550-3A56895A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5F715-3F53-D840-A6E7-DE18790A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3852B-4845-D746-8088-47295219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GNN Progress at NJIT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5A62A-F7AB-9145-ACAD-EEDA36A7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F854C-7C1B-114A-9976-EA74A90F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82E54-9398-5947-A231-2A37CB5B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0090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F3CA-ED5C-C345-A643-73A62D03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AI HF selections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E7DBA0-5B46-3E4F-BF69-A2C7F8833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4377" y="83543"/>
            <a:ext cx="2969711" cy="413716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D461-46BE-7342-AA55-54EB46A0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BA54-2962-FF4A-9562-E0F418D0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7BC94-B324-6242-A274-6212E6A48DD2}"/>
              </a:ext>
            </a:extLst>
          </p:cNvPr>
          <p:cNvSpPr txBox="1"/>
          <p:nvPr/>
        </p:nvSpPr>
        <p:spPr>
          <a:xfrm>
            <a:off x="5791200" y="3308342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" pitchFamily="2" charset="0"/>
              </a:rPr>
              <a:t>Conventional Selection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61D71-E33B-704F-841A-9097C94ACE7E}"/>
              </a:ext>
            </a:extLst>
          </p:cNvPr>
          <p:cNvSpPr txBox="1"/>
          <p:nvPr/>
        </p:nvSpPr>
        <p:spPr>
          <a:xfrm>
            <a:off x="7691142" y="3308342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" pitchFamily="2" charset="0"/>
              </a:rPr>
              <a:t>ML Selection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DF207-4A33-8144-88AA-8F4063BD9FC9}"/>
              </a:ext>
            </a:extLst>
          </p:cNvPr>
          <p:cNvSpPr txBox="1"/>
          <p:nvPr/>
        </p:nvSpPr>
        <p:spPr>
          <a:xfrm>
            <a:off x="5107933" y="3606988"/>
            <a:ext cx="4137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– The signal selection efficiency</a:t>
            </a:r>
          </a:p>
          <a:p>
            <a:r>
              <a:rPr lang="en-US" dirty="0"/>
              <a:t>Red – The background rejection efficiency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5F8CDB-164D-934D-B15A-2DC713C396C9}"/>
                  </a:ext>
                </a:extLst>
              </p:cNvPr>
              <p:cNvSpPr txBox="1"/>
              <p:nvPr/>
            </p:nvSpPr>
            <p:spPr>
              <a:xfrm>
                <a:off x="76200" y="850374"/>
                <a:ext cx="5031733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Several algorithms trained using TMVA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Fast turnaround due to proposal time constraints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Algorithms used “out-of-the-box”, no optimizations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Trained using samples with no HF signal and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/>
                  <a:t> signal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Selection tuned for approx. equal signal efficiency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5F8CDB-164D-934D-B15A-2DC713C39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850374"/>
                <a:ext cx="5031733" cy="3785652"/>
              </a:xfrm>
              <a:prstGeom prst="rect">
                <a:avLst/>
              </a:prstGeom>
              <a:blipFill>
                <a:blip r:embed="rId3"/>
                <a:stretch>
                  <a:fillRect l="-1763" t="-1333" r="-1008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8CDFE-5C60-4149-AEF5-C34786E7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3479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228600" y="-952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What we actually used in Json Data Files?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‘</a:t>
            </a:r>
            <a:r>
              <a:rPr lang="en" dirty="0" err="1"/>
              <a:t>RawHit</a:t>
            </a:r>
            <a:r>
              <a:rPr lang="en" dirty="0"/>
              <a:t>’ contains two part: [</a:t>
            </a:r>
            <a:r>
              <a:rPr lang="en" dirty="0" err="1"/>
              <a:t>u'MVTXHits</a:t>
            </a:r>
            <a:r>
              <a:rPr lang="en" dirty="0"/>
              <a:t>', </a:t>
            </a:r>
            <a:r>
              <a:rPr lang="en" dirty="0" err="1"/>
              <a:t>u'Description</a:t>
            </a:r>
            <a:r>
              <a:rPr lang="en" dirty="0"/>
              <a:t>']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‘</a:t>
            </a:r>
            <a:r>
              <a:rPr lang="en" dirty="0" err="1"/>
              <a:t>MVTXHits</a:t>
            </a:r>
            <a:r>
              <a:rPr lang="en" dirty="0"/>
              <a:t>’ contains all the hits information. 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Each hit contains: [</a:t>
            </a:r>
            <a:r>
              <a:rPr lang="en" dirty="0" err="1"/>
              <a:t>u'</a:t>
            </a:r>
            <a:r>
              <a:rPr lang="en" dirty="0" err="1">
                <a:highlight>
                  <a:schemeClr val="dk1"/>
                </a:highlight>
              </a:rPr>
              <a:t>Coordinate</a:t>
            </a:r>
            <a:r>
              <a:rPr lang="en" dirty="0"/>
              <a:t>', </a:t>
            </a:r>
            <a:r>
              <a:rPr lang="en" dirty="0" err="1"/>
              <a:t>u'ID</a:t>
            </a:r>
            <a:r>
              <a:rPr lang="en" dirty="0"/>
              <a:t>']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‘ID’ contains: [</a:t>
            </a:r>
            <a:r>
              <a:rPr lang="en" dirty="0" err="1"/>
              <a:t>u'</a:t>
            </a:r>
            <a:r>
              <a:rPr lang="en" dirty="0" err="1">
                <a:highlight>
                  <a:schemeClr val="dk1"/>
                </a:highlight>
              </a:rPr>
              <a:t>Layer</a:t>
            </a:r>
            <a:r>
              <a:rPr lang="en" dirty="0"/>
              <a:t>', </a:t>
            </a:r>
            <a:r>
              <a:rPr lang="en" dirty="0" err="1"/>
              <a:t>u'</a:t>
            </a:r>
            <a:r>
              <a:rPr lang="en" dirty="0" err="1">
                <a:highlight>
                  <a:schemeClr val="dk1"/>
                </a:highlight>
              </a:rPr>
              <a:t>PixelZIndex</a:t>
            </a:r>
            <a:r>
              <a:rPr lang="en" dirty="0"/>
              <a:t>', </a:t>
            </a:r>
            <a:r>
              <a:rPr lang="en" dirty="0" err="1"/>
              <a:t>u'</a:t>
            </a:r>
            <a:r>
              <a:rPr lang="en" dirty="0" err="1">
                <a:highlight>
                  <a:srgbClr val="FFFF00"/>
                </a:highlight>
              </a:rPr>
              <a:t>Chip</a:t>
            </a:r>
            <a:r>
              <a:rPr lang="en" dirty="0">
                <a:highlight>
                  <a:srgbClr val="FFFF00"/>
                </a:highlight>
              </a:rPr>
              <a:t>', </a:t>
            </a:r>
            <a:r>
              <a:rPr lang="en" dirty="0" err="1">
                <a:highlight>
                  <a:srgbClr val="FFFF00"/>
                </a:highlight>
              </a:rPr>
              <a:t>u'Stave</a:t>
            </a:r>
            <a:r>
              <a:rPr lang="en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 err="1"/>
              <a:t>u'</a:t>
            </a:r>
            <a:r>
              <a:rPr lang="en" dirty="0" err="1">
                <a:highlight>
                  <a:schemeClr val="dk1"/>
                </a:highlight>
              </a:rPr>
              <a:t>PixelPhiIndexInLayer</a:t>
            </a:r>
            <a:r>
              <a:rPr lang="en" dirty="0"/>
              <a:t>', </a:t>
            </a:r>
            <a:r>
              <a:rPr lang="en" dirty="0" err="1"/>
              <a:t>u'HitSequenceInEvent</a:t>
            </a:r>
            <a:r>
              <a:rPr lang="en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u'</a:t>
            </a:r>
            <a:r>
              <a:rPr lang="en" dirty="0" err="1"/>
              <a:t>PixelPhiIndexInHalfLayer</a:t>
            </a:r>
            <a:r>
              <a:rPr lang="en" dirty="0"/>
              <a:t>',</a:t>
            </a:r>
            <a:r>
              <a:rPr lang="en" dirty="0" err="1"/>
              <a:t>u'PixelHalfLayerIndex</a:t>
            </a:r>
            <a:r>
              <a:rPr lang="en" dirty="0"/>
              <a:t>', </a:t>
            </a:r>
            <a:r>
              <a:rPr lang="en" dirty="0" err="1"/>
              <a:t>u'Pixel</a:t>
            </a:r>
            <a:r>
              <a:rPr lang="en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 err="1"/>
              <a:t>u'</a:t>
            </a:r>
            <a:r>
              <a:rPr lang="en" dirty="0" err="1">
                <a:highlight>
                  <a:schemeClr val="dk1"/>
                </a:highlight>
              </a:rPr>
              <a:t>HalfLayer</a:t>
            </a:r>
            <a:r>
              <a:rPr lang="en" dirty="0">
                <a:highlight>
                  <a:schemeClr val="dk1"/>
                </a:highlight>
              </a:rPr>
              <a:t>'</a:t>
            </a:r>
            <a:r>
              <a:rPr lang="en" dirty="0"/>
              <a:t>]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2CA775-E67C-CE46-BD38-10546D78CD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5419-CC33-5048-AB17-3FD5AF58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66"/>
            <a:ext cx="8229600" cy="537641"/>
          </a:xfrm>
        </p:spPr>
        <p:txBody>
          <a:bodyPr/>
          <a:lstStyle/>
          <a:p>
            <a:r>
              <a:rPr lang="en-US" dirty="0"/>
              <a:t>Training Dashboard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44657-CC8E-CE4E-9074-79CDF929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54AD22A-7CDF-E247-B680-F03969CE09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12581"/>
            <a:ext cx="7847806" cy="459009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FDEC1A-39B0-5742-A8AF-19889250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056AA-3E58-A647-AD73-9A025B24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2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3482-B841-AE4B-BDE7-308CD768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Our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ED9DF-9782-F440-8C19-EC4AA3CCE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06610"/>
            <a:ext cx="7543800" cy="257494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Embed AI/ML algorithms on fast FPGA-based trigger system</a:t>
            </a:r>
          </a:p>
          <a:p>
            <a:pPr lvl="1"/>
            <a:r>
              <a:rPr lang="en-US" dirty="0"/>
              <a:t>Low trigger decision latency ~10us</a:t>
            </a:r>
          </a:p>
          <a:p>
            <a:endParaRPr lang="en-US" dirty="0"/>
          </a:p>
          <a:p>
            <a:r>
              <a:rPr lang="en-US" dirty="0"/>
              <a:t>Streaming readout key inner trackers to FPGAs to identify HF events through track topology</a:t>
            </a:r>
          </a:p>
          <a:p>
            <a:pPr lvl="1"/>
            <a:r>
              <a:rPr lang="en-US" dirty="0"/>
              <a:t>High efficiency in HF tagging with AI/ML</a:t>
            </a:r>
          </a:p>
          <a:p>
            <a:pPr lvl="1"/>
            <a:r>
              <a:rPr lang="en-US" dirty="0"/>
              <a:t>HLS4ML package developed by HEP</a:t>
            </a:r>
          </a:p>
          <a:p>
            <a:endParaRPr lang="en-US" dirty="0"/>
          </a:p>
          <a:p>
            <a:r>
              <a:rPr lang="en-US" dirty="0"/>
              <a:t>Monitor and update beam-spot and detector alignment in real time</a:t>
            </a:r>
          </a:p>
          <a:p>
            <a:pPr lvl="1"/>
            <a:r>
              <a:rPr lang="en-US" dirty="0"/>
              <a:t>Update geometry in real time</a:t>
            </a:r>
          </a:p>
          <a:p>
            <a:endParaRPr lang="en-US" dirty="0"/>
          </a:p>
          <a:p>
            <a:r>
              <a:rPr lang="en-US" dirty="0"/>
              <a:t>Send HF-trigger signal to the rest of other detectors </a:t>
            </a:r>
          </a:p>
          <a:p>
            <a:pPr lvl="1"/>
            <a:r>
              <a:rPr lang="en-US" dirty="0"/>
              <a:t>Initiate readout if not already in the data stream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E8496-322E-3D42-9D51-2C65D8E21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DAAB2-CE62-E64E-A584-C1DDFF42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25ECC9-84A5-BD44-8778-14C48372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5571"/>
            <a:ext cx="7010400" cy="1181100"/>
          </a:xfrm>
          <a:prstGeom prst="rect">
            <a:avLst/>
          </a:prstGeom>
          <a:solidFill>
            <a:srgbClr val="66CCFF"/>
          </a:solidFill>
          <a:ln>
            <a:solidFill>
              <a:srgbClr val="C00000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553AE-A96D-9148-BB2C-BF0E3B31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770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" sz="2800" dirty="0"/>
              <a:t>Init</a:t>
            </a:r>
            <a:r>
              <a:rPr lang="en-US" sz="2800" dirty="0" err="1"/>
              <a:t>i</a:t>
            </a:r>
            <a:r>
              <a:rPr lang="en" sz="2800" dirty="0"/>
              <a:t>al Results </a:t>
            </a:r>
            <a:r>
              <a:rPr lang="en" sz="2700" dirty="0"/>
              <a:t>(Based on Small Test Dataset)</a:t>
            </a:r>
            <a:endParaRPr sz="2700" dirty="0"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we use a test dataset of </a:t>
            </a:r>
            <a:r>
              <a:rPr lang="en" dirty="0">
                <a:highlight>
                  <a:srgbClr val="FFFF00"/>
                </a:highlight>
              </a:rPr>
              <a:t>5000 BG events + 50 HF</a:t>
            </a:r>
            <a:r>
              <a:rPr lang="en" dirty="0"/>
              <a:t> events (100:1):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graphicFrame>
        <p:nvGraphicFramePr>
          <p:cNvPr id="111" name="Google Shape;111;p20"/>
          <p:cNvGraphicFramePr/>
          <p:nvPr>
            <p:extLst>
              <p:ext uri="{D42A27DB-BD31-4B8C-83A1-F6EECF244321}">
                <p14:modId xmlns:p14="http://schemas.microsoft.com/office/powerpoint/2010/main" val="2552464781"/>
              </p:ext>
            </p:extLst>
          </p:nvPr>
        </p:nvGraphicFramePr>
        <p:xfrm>
          <a:off x="838200" y="2475242"/>
          <a:ext cx="72390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Background </a:t>
                      </a:r>
                      <a:r>
                        <a:rPr lang="en" dirty="0" err="1"/>
                        <a:t>Rej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95%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99%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Purity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4.17%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5.18%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6.12%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Efficiency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6%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8EC4B-9B1C-544E-8AFE-955AE8D9C8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77C36-82C0-854A-B02F-D7748093C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 at MIT, 12/2021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AF9A6-7623-0649-BE70-2580019F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0C929-5A05-1447-A34C-298C3032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3B062-E963-1649-85AF-1E03B8EF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2447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5F02EF-CEF5-374C-B2C7-FE48C1268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20371" r="3028" b="21852"/>
          <a:stretch/>
        </p:blipFill>
        <p:spPr>
          <a:xfrm>
            <a:off x="5486400" y="2910573"/>
            <a:ext cx="3505200" cy="1535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D848F-9C34-BC4A-8A63-DCECF1456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at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952B6-6F6B-524D-B43B-D4AB42B7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BDDCA-D14D-EE4D-B75D-5267AB17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8D47A-B761-3E45-B4FA-3FBD95990822}"/>
              </a:ext>
            </a:extLst>
          </p:cNvPr>
          <p:cNvSpPr txBox="1"/>
          <p:nvPr/>
        </p:nvSpPr>
        <p:spPr>
          <a:xfrm>
            <a:off x="133340" y="1232922"/>
            <a:ext cx="5334001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Tracking consists of 3 sub-detectors: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Pixel Vertex Detector (MVTX)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Intermediate Silicon Tracker (INTT)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Time Projection Chamber (TPC)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MVTX and INTT are both capable of streaming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Combined tracking to r = 10.3 cm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1A5AF3-AC5A-4341-AE7D-764F7A18597D}"/>
              </a:ext>
            </a:extLst>
          </p:cNvPr>
          <p:cNvSpPr txBox="1"/>
          <p:nvPr/>
        </p:nvSpPr>
        <p:spPr>
          <a:xfrm>
            <a:off x="7391400" y="2986773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0DFCD-D788-7B49-99B0-6B85041A1632}"/>
              </a:ext>
            </a:extLst>
          </p:cNvPr>
          <p:cNvSpPr txBox="1"/>
          <p:nvPr/>
        </p:nvSpPr>
        <p:spPr>
          <a:xfrm>
            <a:off x="6915313" y="4107162"/>
            <a:ext cx="2069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3 active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9 ASICs/stave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27 cm active length/stave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Pixel detector</a:t>
            </a:r>
          </a:p>
        </p:txBody>
      </p:sp>
      <p:pic>
        <p:nvPicPr>
          <p:cNvPr id="14" name="Picture 30" descr="Picture 30">
            <a:extLst>
              <a:ext uri="{FF2B5EF4-FFF2-40B4-BE49-F238E27FC236}">
                <a16:creationId xmlns:a16="http://schemas.microsoft.com/office/drawing/2014/main" id="{3A66BAB0-6693-1E49-B0CD-3C1487B6E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50" t="4192" r="6250" b="6920"/>
          <a:stretch>
            <a:fillRect/>
          </a:stretch>
        </p:blipFill>
        <p:spPr>
          <a:xfrm>
            <a:off x="5792905" y="571500"/>
            <a:ext cx="3196990" cy="1828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83A3D1-3942-6E47-9E67-1CC9B85E20FF}"/>
              </a:ext>
            </a:extLst>
          </p:cNvPr>
          <p:cNvSpPr txBox="1"/>
          <p:nvPr/>
        </p:nvSpPr>
        <p:spPr>
          <a:xfrm>
            <a:off x="7534352" y="57150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AC3CA-DC75-9243-BB63-DD06F3BE48F4}"/>
              </a:ext>
            </a:extLst>
          </p:cNvPr>
          <p:cNvSpPr txBox="1"/>
          <p:nvPr/>
        </p:nvSpPr>
        <p:spPr>
          <a:xfrm>
            <a:off x="6172200" y="2041476"/>
            <a:ext cx="214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 active double-layers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47 cm active length/ladder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Silicon strip detector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9830-7034-064D-A216-BD2A8D64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7675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905D-73E3-1843-8430-C513237D5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HF Trigger R&amp;D for </a:t>
            </a:r>
            <a:r>
              <a:rPr lang="en-US" sz="3600" dirty="0" err="1"/>
              <a:t>p+p</a:t>
            </a:r>
            <a:r>
              <a:rPr lang="en-US" sz="3600" dirty="0"/>
              <a:t> and </a:t>
            </a:r>
            <a:r>
              <a:rPr lang="en-US" sz="3600" dirty="0" err="1"/>
              <a:t>e+p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DBBE5-AE89-7E44-8579-5E305763D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48" y="839094"/>
            <a:ext cx="5929952" cy="29518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/>
              <a:t>sPHENIX</a:t>
            </a:r>
            <a:r>
              <a:rPr lang="en-US" dirty="0"/>
              <a:t> challenge @200GeV:</a:t>
            </a:r>
          </a:p>
          <a:p>
            <a:pPr>
              <a:buFontTx/>
              <a:buChar char="-"/>
            </a:pPr>
            <a:r>
              <a:rPr lang="en-US" dirty="0"/>
              <a:t>Very high </a:t>
            </a:r>
            <a:r>
              <a:rPr lang="en-US" dirty="0" err="1"/>
              <a:t>p+p</a:t>
            </a:r>
            <a:r>
              <a:rPr lang="en-US" dirty="0"/>
              <a:t> collision rate: ~10MHz</a:t>
            </a:r>
          </a:p>
          <a:p>
            <a:pPr lvl="1">
              <a:buFontTx/>
              <a:buChar char="-"/>
            </a:pPr>
            <a:r>
              <a:rPr lang="en-US" dirty="0"/>
              <a:t>Charm production rate: ~100kHz</a:t>
            </a:r>
          </a:p>
          <a:p>
            <a:pPr lvl="2">
              <a:buFontTx/>
              <a:buChar char="-"/>
            </a:pPr>
            <a:r>
              <a:rPr lang="en-US" dirty="0"/>
              <a:t>0.5mb/42mb ~1%</a:t>
            </a:r>
          </a:p>
          <a:p>
            <a:pPr lvl="1">
              <a:buFontTx/>
              <a:buChar char="-"/>
            </a:pPr>
            <a:r>
              <a:rPr lang="en-US" dirty="0"/>
              <a:t>Beauty production rate: ~ 500Hz</a:t>
            </a:r>
          </a:p>
          <a:p>
            <a:pPr lvl="2">
              <a:buFontTx/>
              <a:buChar char="-"/>
            </a:pPr>
            <a:r>
              <a:rPr lang="en-US" dirty="0"/>
              <a:t>2 </a:t>
            </a:r>
            <a:r>
              <a:rPr lang="en-US" dirty="0" err="1"/>
              <a:t>ub</a:t>
            </a:r>
            <a:r>
              <a:rPr lang="en-US" dirty="0"/>
              <a:t>/42mb ~ 0.05%</a:t>
            </a:r>
          </a:p>
          <a:p>
            <a:pPr>
              <a:buFontTx/>
              <a:buChar char="-"/>
            </a:pPr>
            <a:r>
              <a:rPr lang="en-US" dirty="0"/>
              <a:t>No effective trigger to select low </a:t>
            </a:r>
            <a:r>
              <a:rPr lang="en-US" dirty="0" err="1"/>
              <a:t>pT</a:t>
            </a:r>
            <a:r>
              <a:rPr lang="en-US" dirty="0"/>
              <a:t> HF events </a:t>
            </a:r>
          </a:p>
          <a:p>
            <a:pPr lvl="1">
              <a:buFontTx/>
              <a:buChar char="-"/>
            </a:pPr>
            <a:r>
              <a:rPr lang="en-US" dirty="0"/>
              <a:t>Triggered MB rate ~1kHz &lt;&lt; 10MHz</a:t>
            </a:r>
          </a:p>
          <a:p>
            <a:pPr lvl="1">
              <a:buFontTx/>
              <a:buChar char="-"/>
            </a:pPr>
            <a:r>
              <a:rPr lang="en-US" dirty="0"/>
              <a:t>Lost most of the HF events </a:t>
            </a:r>
          </a:p>
          <a:p>
            <a:pPr>
              <a:buFontTx/>
              <a:buChar char="-"/>
            </a:pPr>
            <a:r>
              <a:rPr lang="en-US" dirty="0"/>
              <a:t>Develop an effective HF trigger for </a:t>
            </a:r>
            <a:r>
              <a:rPr lang="en-US" dirty="0" err="1"/>
              <a:t>p+p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EIC: 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</a:t>
            </a:r>
            <a:r>
              <a:rPr lang="en-US" dirty="0"/>
              <a:t> collisions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E2F79-2757-954F-B2FF-9C73E117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05F5B-59F9-C946-B2A7-60AC6C8B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pic>
        <p:nvPicPr>
          <p:cNvPr id="7" name="Google Shape;108;p18">
            <a:extLst>
              <a:ext uri="{FF2B5EF4-FFF2-40B4-BE49-F238E27FC236}">
                <a16:creationId xmlns:a16="http://schemas.microsoft.com/office/drawing/2014/main" id="{D98A748E-9C5A-0044-8006-313560E0A3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2538" y="821858"/>
            <a:ext cx="3086100" cy="40308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DBE954-D124-0844-BAAF-D64A5943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9474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A6F5-4D3F-594E-AEB0-89F8A3AC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HF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2433B-88D8-E542-AA5F-57AF13F4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66750"/>
            <a:ext cx="8229600" cy="3394472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has great tracking and calorimetry</a:t>
            </a:r>
          </a:p>
          <a:p>
            <a:r>
              <a:rPr lang="en-US" dirty="0"/>
              <a:t>However, limited by calorimetry backend readout rate (15kHz) in triggered mode</a:t>
            </a:r>
          </a:p>
          <a:p>
            <a:r>
              <a:rPr lang="en-US" dirty="0"/>
              <a:t>RHIC pp rate is ~10 MHz</a:t>
            </a:r>
          </a:p>
          <a:p>
            <a:r>
              <a:rPr lang="en-US" dirty="0"/>
              <a:t>Plan: Use tracker SRO to</a:t>
            </a:r>
            <a:br>
              <a:rPr lang="en-US" dirty="0"/>
            </a:br>
            <a:r>
              <a:rPr lang="en-US" dirty="0"/>
              <a:t>recover some heavy flavor</a:t>
            </a:r>
            <a:br>
              <a:rPr lang="en-US" dirty="0"/>
            </a:br>
            <a:r>
              <a:rPr lang="en-US" dirty="0"/>
              <a:t>physics potential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B4247-E912-C44D-8B1E-10C5E866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14B2F-CF31-8D44-BD4B-9F24E609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4CF6A-D026-E54B-9FF1-81FC3863F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08542"/>
            <a:ext cx="4876800" cy="2468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3218CA-87D4-DA40-8757-DC198A5D9C75}"/>
              </a:ext>
            </a:extLst>
          </p:cNvPr>
          <p:cNvSpPr txBox="1"/>
          <p:nvPr/>
        </p:nvSpPr>
        <p:spPr>
          <a:xfrm>
            <a:off x="4114801" y="3977218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beam-use proposal. 5 kHz refers to final rate with triggered readout, 10%-str refers to 10% streaming readout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28C0F-C287-B145-925E-C81CECB0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8269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956" y="152400"/>
            <a:ext cx="858421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/>
        </p:nvSpPr>
        <p:spPr>
          <a:xfrm>
            <a:off x="4464424" y="3731558"/>
            <a:ext cx="47152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~5us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3786434" y="1088539"/>
            <a:ext cx="559288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~10ns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3376345" y="1776019"/>
            <a:ext cx="820177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Rising 1~2us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Width ~5us</a:t>
            </a:r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</a:pPr>
            <a:fld id="{00000000-1234-1234-1234-123412341234}" type="slidenum">
              <a:rPr lang="en-US"/>
              <a:pPr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</a:pPr>
              <a:t>45</a:t>
            </a:fld>
            <a:endParaRPr/>
          </a:p>
        </p:txBody>
      </p:sp>
      <p:sp>
        <p:nvSpPr>
          <p:cNvPr id="134" name="Google Shape;134;p17"/>
          <p:cNvSpPr txBox="1"/>
          <p:nvPr/>
        </p:nvSpPr>
        <p:spPr>
          <a:xfrm>
            <a:off x="5103495" y="3469006"/>
            <a:ext cx="58973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~Readout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  starts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0924C-0C6A-984E-AF4C-C5F4BA01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3C070-E3CF-5540-8269-CE9ECEE8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9C5BF-0BC2-CD49-9547-28894CB63C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25400"/>
            <a:ext cx="7924800" cy="546100"/>
          </a:xfrm>
        </p:spPr>
        <p:txBody>
          <a:bodyPr/>
          <a:lstStyle/>
          <a:p>
            <a:r>
              <a:rPr lang="en-US" sz="3200" dirty="0"/>
              <a:t>DOE Awards Announced 12/2/2021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C64D4-147D-6F4D-9ED3-2ABB047DC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68" y="632338"/>
            <a:ext cx="6057532" cy="4493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9CE9FF-5907-D246-9C53-8FF6561EDD77}"/>
              </a:ext>
            </a:extLst>
          </p:cNvPr>
          <p:cNvSpPr txBox="1"/>
          <p:nvPr/>
        </p:nvSpPr>
        <p:spPr>
          <a:xfrm>
            <a:off x="304800" y="737326"/>
            <a:ext cx="2448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$1.5M for our proposal </a:t>
            </a:r>
          </a:p>
          <a:p>
            <a:r>
              <a:rPr lang="en-US" b="1" dirty="0"/>
              <a:t>in FY22-23</a:t>
            </a:r>
          </a:p>
          <a:p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865FB5-7222-A745-B912-9C88E2728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52" b="29259"/>
          <a:stretch/>
        </p:blipFill>
        <p:spPr>
          <a:xfrm rot="21360734">
            <a:off x="253498" y="1316152"/>
            <a:ext cx="3498282" cy="370145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83EF1F-BBA7-BC4C-A724-5CF3F40E6790}"/>
              </a:ext>
            </a:extLst>
          </p:cNvPr>
          <p:cNvCxnSpPr/>
          <p:nvPr/>
        </p:nvCxnSpPr>
        <p:spPr>
          <a:xfrm>
            <a:off x="4114800" y="4552950"/>
            <a:ext cx="38862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524BFA-B83D-5044-AB46-070FBB56380A}"/>
              </a:ext>
            </a:extLst>
          </p:cNvPr>
          <p:cNvCxnSpPr/>
          <p:nvPr/>
        </p:nvCxnSpPr>
        <p:spPr>
          <a:xfrm>
            <a:off x="4114800" y="4705350"/>
            <a:ext cx="38862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3BFE3BB-7B32-2249-9D39-AE4A86B44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92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505C-0FB0-0D46-9BF2-9D0A54FF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1E9611-9CAB-9E42-A31C-3717999C3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43" y="998339"/>
            <a:ext cx="8229600" cy="339447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LANL (NP)</a:t>
            </a:r>
          </a:p>
          <a:p>
            <a:pPr lvl="1"/>
            <a:r>
              <a:rPr lang="en-US" dirty="0"/>
              <a:t>Yasser Corrales, Cameron Dean, </a:t>
            </a:r>
            <a:r>
              <a:rPr lang="en-US" dirty="0" err="1"/>
              <a:t>Zhaozhong</a:t>
            </a:r>
            <a:r>
              <a:rPr lang="en-US" dirty="0"/>
              <a:t> Shi, Noah </a:t>
            </a:r>
            <a:r>
              <a:rPr lang="en-US" dirty="0" err="1"/>
              <a:t>Wuerfel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Liu, Cesar da Silva, Hugo Pereira da Costa, Ming Liu … new PDs</a:t>
            </a:r>
          </a:p>
          <a:p>
            <a:r>
              <a:rPr lang="en-US" dirty="0"/>
              <a:t>MIT (NP, HEP)</a:t>
            </a:r>
          </a:p>
          <a:p>
            <a:pPr lvl="1"/>
            <a:r>
              <a:rPr lang="en-US" dirty="0"/>
              <a:t>Gunther Roland, Philip Harris (HLS4ML), Yen-</a:t>
            </a:r>
            <a:r>
              <a:rPr lang="en-US" dirty="0" err="1"/>
              <a:t>Jie</a:t>
            </a:r>
            <a:r>
              <a:rPr lang="en-US" dirty="0"/>
              <a:t> Lee, Or Hen, Cristiano Fanelli et al</a:t>
            </a:r>
          </a:p>
          <a:p>
            <a:r>
              <a:rPr lang="en-US" dirty="0"/>
              <a:t>FNAL(HEP)</a:t>
            </a:r>
          </a:p>
          <a:p>
            <a:pPr lvl="1"/>
            <a:r>
              <a:rPr lang="en-US" dirty="0" err="1"/>
              <a:t>Nhan</a:t>
            </a:r>
            <a:r>
              <a:rPr lang="en-US" dirty="0"/>
              <a:t> Tran(HLS4ML), Engineer, Yu-Dai Tsai (Theorist, ML) et al </a:t>
            </a:r>
          </a:p>
          <a:p>
            <a:r>
              <a:rPr lang="en-US" dirty="0"/>
              <a:t>NJIT(CS)</a:t>
            </a:r>
          </a:p>
          <a:p>
            <a:pPr lvl="1"/>
            <a:r>
              <a:rPr lang="en-US" dirty="0" err="1"/>
              <a:t>Dantong</a:t>
            </a:r>
            <a:r>
              <a:rPr lang="en-US" dirty="0"/>
              <a:t> Yu, students + PDs</a:t>
            </a:r>
          </a:p>
          <a:p>
            <a:r>
              <a:rPr lang="en-US" dirty="0"/>
              <a:t>ORNL(NP)</a:t>
            </a:r>
          </a:p>
          <a:p>
            <a:pPr lvl="1"/>
            <a:r>
              <a:rPr lang="en-US" dirty="0"/>
              <a:t>Jo </a:t>
            </a:r>
            <a:r>
              <a:rPr lang="en-US" dirty="0" err="1"/>
              <a:t>Schambach</a:t>
            </a:r>
            <a:endParaRPr lang="en-US" dirty="0"/>
          </a:p>
          <a:p>
            <a:r>
              <a:rPr lang="en-US" dirty="0"/>
              <a:t>CCNU(EE, NP)</a:t>
            </a:r>
          </a:p>
          <a:p>
            <a:pPr lvl="1"/>
            <a:r>
              <a:rPr lang="en-US" dirty="0"/>
              <a:t>Kai Chen(FELIX), </a:t>
            </a:r>
            <a:r>
              <a:rPr lang="en-US" dirty="0" err="1"/>
              <a:t>Yaping</a:t>
            </a:r>
            <a:r>
              <a:rPr lang="en-US" dirty="0"/>
              <a:t> Wang et al</a:t>
            </a:r>
          </a:p>
          <a:p>
            <a:r>
              <a:rPr lang="en-US" dirty="0"/>
              <a:t>NTU (CS)</a:t>
            </a:r>
          </a:p>
          <a:p>
            <a:pPr lvl="1"/>
            <a:r>
              <a:rPr lang="en-US" dirty="0"/>
              <a:t>Fu Song, students + PDs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collaboration with experts from BNL -  </a:t>
            </a:r>
            <a:r>
              <a:rPr lang="en-US" dirty="0" err="1"/>
              <a:t>Jin</a:t>
            </a:r>
            <a:r>
              <a:rPr lang="en-US" dirty="0"/>
              <a:t> Huang, Martin </a:t>
            </a:r>
            <a:r>
              <a:rPr lang="en-US" dirty="0" err="1"/>
              <a:t>Purschke</a:t>
            </a:r>
            <a:r>
              <a:rPr lang="en-US" dirty="0"/>
              <a:t>, John Haggerty et al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177E2-CB04-0E41-9201-1E3FEA99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2EA10-55B5-5444-A226-9A7613375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D228-3784-4241-99AE-C8C698D6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6806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004ADD5-D354-A746-8750-0A478EBB6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" y="996914"/>
            <a:ext cx="9060073" cy="3625569"/>
          </a:xfrm>
          <a:prstGeom prst="rect">
            <a:avLst/>
          </a:prstGeom>
        </p:spPr>
      </p:pic>
      <p:sp>
        <p:nvSpPr>
          <p:cNvPr id="293" name="Google Shape;293;p23"/>
          <p:cNvSpPr txBox="1">
            <a:spLocks noGrp="1"/>
          </p:cNvSpPr>
          <p:nvPr>
            <p:ph type="title"/>
          </p:nvPr>
        </p:nvSpPr>
        <p:spPr>
          <a:xfrm>
            <a:off x="228600" y="13689"/>
            <a:ext cx="8730000" cy="576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2800" dirty="0"/>
              <a:t>HF AI Trigger: </a:t>
            </a:r>
            <a:r>
              <a:rPr lang="en-US" sz="2800" dirty="0" err="1"/>
              <a:t>sPHNEIX</a:t>
            </a:r>
            <a:r>
              <a:rPr lang="en-US" sz="2800" dirty="0"/>
              <a:t> as a Test Ground</a:t>
            </a:r>
            <a:endParaRPr sz="2800" dirty="0"/>
          </a:p>
        </p:txBody>
      </p:sp>
      <p:sp>
        <p:nvSpPr>
          <p:cNvPr id="295" name="Google Shape;295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</a:pPr>
            <a:r>
              <a:rPr lang="en-US"/>
              <a:t>1/6/2022</a:t>
            </a:r>
            <a:endParaRPr/>
          </a:p>
        </p:txBody>
      </p:sp>
      <p:sp>
        <p:nvSpPr>
          <p:cNvPr id="296" name="Google Shape;296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Clr>
                <a:srgbClr val="888888"/>
              </a:buClr>
              <a:buSzPts val="1200"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298" name="Google Shape;298;p23"/>
          <p:cNvSpPr txBox="1"/>
          <p:nvPr/>
        </p:nvSpPr>
        <p:spPr>
          <a:xfrm>
            <a:off x="367069" y="1123950"/>
            <a:ext cx="217741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Sensor hit readout time: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MVTX: ~3us  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INTT: ~0.4us (4 BC)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15DFC-DB67-2E44-A0E8-E25BF639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89F58-1500-9A44-B44A-D064665EE9CF}"/>
              </a:ext>
            </a:extLst>
          </p:cNvPr>
          <p:cNvSpPr txBox="1"/>
          <p:nvPr/>
        </p:nvSpPr>
        <p:spPr>
          <a:xfrm>
            <a:off x="1828800" y="4561880"/>
            <a:ext cx="3459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D60093"/>
                </a:solidFill>
              </a:rPr>
              <a:t>sPHENIX</a:t>
            </a:r>
            <a:r>
              <a:rPr lang="en-US" sz="1400" dirty="0">
                <a:solidFill>
                  <a:srgbClr val="D60093"/>
                </a:solidFill>
              </a:rPr>
              <a:t> DAQ &amp; Trigger integration 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CF8356-CBFC-4845-9099-18C2E67478B5}"/>
              </a:ext>
            </a:extLst>
          </p:cNvPr>
          <p:cNvSpPr txBox="1"/>
          <p:nvPr/>
        </p:nvSpPr>
        <p:spPr>
          <a:xfrm>
            <a:off x="2101461" y="2800350"/>
            <a:ext cx="56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DF1C-0798-294B-A8F4-E0538331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73F07-D2DA-A248-AC38-ACBBB97B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77F6-3295-B945-AE56-2512690F3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E70FF0-D04B-4C43-BD90-FE011989DA38}"/>
              </a:ext>
            </a:extLst>
          </p:cNvPr>
          <p:cNvGrpSpPr/>
          <p:nvPr/>
        </p:nvGrpSpPr>
        <p:grpSpPr>
          <a:xfrm>
            <a:off x="133151" y="1200150"/>
            <a:ext cx="8877697" cy="0"/>
            <a:chOff x="152400" y="1200150"/>
            <a:chExt cx="8877697" cy="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43FCA2E-2398-6544-9CE8-E4EA21200A44}"/>
                </a:ext>
              </a:extLst>
            </p:cNvPr>
            <p:cNvCxnSpPr>
              <a:cxnSpLocks/>
            </p:cNvCxnSpPr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ln w="127000">
              <a:solidFill>
                <a:srgbClr val="008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D0368F0-53FB-5A4A-8230-5E32FA9CB18E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ln w="127000">
              <a:solidFill>
                <a:srgbClr val="008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7BBA01F-51BC-1243-8547-4938DA8D566A}"/>
                </a:ext>
              </a:extLst>
            </p:cNvPr>
            <p:cNvCxnSpPr>
              <a:cxnSpLocks/>
            </p:cNvCxnSpPr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ln w="127000">
              <a:solidFill>
                <a:srgbClr val="008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D09610C-A0A2-B64B-81D5-C21CF3347A57}"/>
                </a:ext>
              </a:extLst>
            </p:cNvPr>
            <p:cNvCxnSpPr>
              <a:cxnSpLocks/>
            </p:cNvCxnSpPr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ln w="127000">
              <a:solidFill>
                <a:srgbClr val="008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D391ED8-8AE6-6947-9C70-25EA3627A781}"/>
                </a:ext>
              </a:extLst>
            </p:cNvPr>
            <p:cNvCxnSpPr>
              <a:cxnSpLocks/>
            </p:cNvCxnSpPr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ln w="127000">
              <a:solidFill>
                <a:srgbClr val="008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748427F-0831-EE48-9EAC-C7C54D254A38}"/>
                </a:ext>
              </a:extLst>
            </p:cNvPr>
            <p:cNvCxnSpPr>
              <a:cxnSpLocks/>
            </p:cNvCxnSpPr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ln w="127000">
              <a:solidFill>
                <a:srgbClr val="008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F4A0D1B-0DF4-5445-94A2-A532809300C1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ln w="127000">
              <a:solidFill>
                <a:srgbClr val="008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43F6238-5D88-3744-9917-4DC96141CBB2}"/>
                </a:ext>
              </a:extLst>
            </p:cNvPr>
            <p:cNvCxnSpPr>
              <a:cxnSpLocks/>
            </p:cNvCxnSpPr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ln w="127000">
              <a:solidFill>
                <a:srgbClr val="008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92BC49-A347-CD49-9DF3-6E60D89E0541}"/>
              </a:ext>
            </a:extLst>
          </p:cNvPr>
          <p:cNvSpPr txBox="1"/>
          <p:nvPr/>
        </p:nvSpPr>
        <p:spPr>
          <a:xfrm>
            <a:off x="335826" y="7333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A0AB96-3571-E343-B0AE-DCB0E7269573}"/>
              </a:ext>
            </a:extLst>
          </p:cNvPr>
          <p:cNvSpPr txBox="1"/>
          <p:nvPr/>
        </p:nvSpPr>
        <p:spPr>
          <a:xfrm>
            <a:off x="1905000" y="7333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02990F-3EDA-7741-9F19-B3841D67D320}"/>
              </a:ext>
            </a:extLst>
          </p:cNvPr>
          <p:cNvSpPr txBox="1"/>
          <p:nvPr/>
        </p:nvSpPr>
        <p:spPr>
          <a:xfrm>
            <a:off x="3474174" y="7333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1A3703-BB77-5B45-86BD-114068E59070}"/>
              </a:ext>
            </a:extLst>
          </p:cNvPr>
          <p:cNvSpPr txBox="1"/>
          <p:nvPr/>
        </p:nvSpPr>
        <p:spPr>
          <a:xfrm>
            <a:off x="5043348" y="7333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AB3673-2587-C845-A828-CA704ACA0C25}"/>
              </a:ext>
            </a:extLst>
          </p:cNvPr>
          <p:cNvSpPr txBox="1"/>
          <p:nvPr/>
        </p:nvSpPr>
        <p:spPr>
          <a:xfrm>
            <a:off x="8153910" y="701159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2030+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029DB9-B1CE-1846-902D-F0E4A9575F18}"/>
              </a:ext>
            </a:extLst>
          </p:cNvPr>
          <p:cNvSpPr txBox="1"/>
          <p:nvPr/>
        </p:nvSpPr>
        <p:spPr>
          <a:xfrm>
            <a:off x="0" y="1417588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simulations constructed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data for algorithm training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2C2A04-23FD-F645-8319-33770F87852E}"/>
              </a:ext>
            </a:extLst>
          </p:cNvPr>
          <p:cNvSpPr txBox="1"/>
          <p:nvPr/>
        </p:nvSpPr>
        <p:spPr>
          <a:xfrm>
            <a:off x="1721574" y="1399329"/>
            <a:ext cx="1752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MVTX &amp; INTT SRO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 tracking algorithms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GPU feedback machine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Initial FPGA bitstream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FCB5C0-F870-C442-8102-73198752CD04}"/>
              </a:ext>
            </a:extLst>
          </p:cNvPr>
          <p:cNvSpPr txBox="1"/>
          <p:nvPr/>
        </p:nvSpPr>
        <p:spPr>
          <a:xfrm>
            <a:off x="3366108" y="1399329"/>
            <a:ext cx="1905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Refine interface between system and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 algorithms with latest data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Pre-commissioning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5D1CC-9FFA-2B49-9F91-97E908566A56}"/>
              </a:ext>
            </a:extLst>
          </p:cNvPr>
          <p:cNvSpPr txBox="1"/>
          <p:nvPr/>
        </p:nvSpPr>
        <p:spPr>
          <a:xfrm>
            <a:off x="5081151" y="1399329"/>
            <a:ext cx="1328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Deploy device at </a:t>
            </a:r>
            <a:r>
              <a:rPr lang="en-US" sz="1600" dirty="0" err="1"/>
              <a:t>sPHENIX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pp/</a:t>
            </a:r>
            <a:r>
              <a:rPr lang="en-US" sz="1600" dirty="0" err="1"/>
              <a:t>pA</a:t>
            </a:r>
            <a:r>
              <a:rPr lang="en-US" sz="1600" dirty="0"/>
              <a:t> run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A98393-63D0-0F48-9A4B-601D00D80EB4}"/>
              </a:ext>
            </a:extLst>
          </p:cNvPr>
          <p:cNvSpPr txBox="1"/>
          <p:nvPr/>
        </p:nvSpPr>
        <p:spPr>
          <a:xfrm>
            <a:off x="6296069" y="1419070"/>
            <a:ext cx="175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Design updated system for EIC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Take advantage of new technology if required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FF0839-6AA9-0546-BA33-0DDB77E00F5F}"/>
              </a:ext>
            </a:extLst>
          </p:cNvPr>
          <p:cNvSpPr txBox="1"/>
          <p:nvPr/>
        </p:nvSpPr>
        <p:spPr>
          <a:xfrm>
            <a:off x="7924800" y="1420791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Deploy device at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D9A04-1A07-E148-8B38-E115C162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5876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E0C8-6779-F246-9A5C-313E6E91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 dirty="0"/>
              <a:t>A Prototype Implementation Proposal 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821D8-96FC-7145-911B-C4336E1C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1/6/2022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C30B6-1D25-6047-B61D-60D172AE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Fast-ML for sPHENIX &amp; EIC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1068D-E8D0-1940-A0A7-41376446A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1" y="619294"/>
            <a:ext cx="7670800" cy="4314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8CC993-8D0F-E44F-A9F8-E486BA062BA0}"/>
              </a:ext>
            </a:extLst>
          </p:cNvPr>
          <p:cNvSpPr/>
          <p:nvPr/>
        </p:nvSpPr>
        <p:spPr>
          <a:xfrm>
            <a:off x="2819400" y="2876550"/>
            <a:ext cx="3810000" cy="203835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FD40D-7664-4E44-B987-1CBF0F1F9D3F}"/>
              </a:ext>
            </a:extLst>
          </p:cNvPr>
          <p:cNvSpPr txBox="1"/>
          <p:nvPr/>
        </p:nvSpPr>
        <p:spPr>
          <a:xfrm>
            <a:off x="6659827" y="4564787"/>
            <a:ext cx="208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FELIX/DAM </a:t>
            </a:r>
            <a:r>
              <a:rPr lang="en-US" dirty="0" err="1">
                <a:solidFill>
                  <a:srgbClr val="C00000"/>
                </a:solidFill>
              </a:rPr>
              <a:t>sPHENIX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57C1B-1E9E-0044-B5BD-7F09EA96B776}"/>
              </a:ext>
            </a:extLst>
          </p:cNvPr>
          <p:cNvSpPr txBox="1"/>
          <p:nvPr/>
        </p:nvSpPr>
        <p:spPr>
          <a:xfrm>
            <a:off x="7268053" y="895350"/>
            <a:ext cx="18735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Trigger boards, TBD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432FF"/>
                </a:solidFill>
              </a:rPr>
              <a:t>FELIX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432FF"/>
                </a:solidFill>
              </a:rPr>
              <a:t>CMS trigger boards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071025-96F2-9540-9E1D-99E4B229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003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L_with_SRO_C_Dean_20211210" id="{2DC691F5-2936-B845-992B-5F069699CBD5}" vid="{B63443E9-F1DD-D449-BE09-CB39611744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3852</TotalTime>
  <Words>2577</Words>
  <Application>Microsoft Macintosh PowerPoint</Application>
  <PresentationFormat>On-screen Show (16:9)</PresentationFormat>
  <Paragraphs>521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Cambria Math</vt:lpstr>
      <vt:lpstr>Helvetica</vt:lpstr>
      <vt:lpstr>Helvetica Neue</vt:lpstr>
      <vt:lpstr>Helvetica Neue Light</vt:lpstr>
      <vt:lpstr>Open Sans</vt:lpstr>
      <vt:lpstr>Roboto</vt:lpstr>
      <vt:lpstr>Times</vt:lpstr>
      <vt:lpstr>Office Theme</vt:lpstr>
      <vt:lpstr>Intelligent Experiment Through Real-Time AI:  Fast Data Processing and Autonomous Detector Control for sPHENIX and Future EIC Detectors</vt:lpstr>
      <vt:lpstr>The Problem  – Rare events hard to trigger by conventional methods </vt:lpstr>
      <vt:lpstr>The DOE FOA Call in 2021</vt:lpstr>
      <vt:lpstr>Our Proposal</vt:lpstr>
      <vt:lpstr>DOE Awards Announced 12/2/2021</vt:lpstr>
      <vt:lpstr>The Team</vt:lpstr>
      <vt:lpstr>HF AI Trigger: sPHNEIX as a Test Ground</vt:lpstr>
      <vt:lpstr>Timeline</vt:lpstr>
      <vt:lpstr>A Prototype Implementation Proposal </vt:lpstr>
      <vt:lpstr>Physics and Detector Simulations</vt:lpstr>
      <vt:lpstr>MVTX + INTT: 3 + 2 layers </vt:lpstr>
      <vt:lpstr>PowerPoint Presentation</vt:lpstr>
      <vt:lpstr>Simulating events (sPHENIX)</vt:lpstr>
      <vt:lpstr>Case study: AI HF selections</vt:lpstr>
      <vt:lpstr>PowerPoint Presentation</vt:lpstr>
      <vt:lpstr>Event Data Descriptions – NJIT/LANL</vt:lpstr>
      <vt:lpstr>Trigger Algorithm R&amp;D – NJIT/LANL</vt:lpstr>
      <vt:lpstr>Initial Study: Accuracy and Throughput </vt:lpstr>
      <vt:lpstr>Initial Results – Work in Progress </vt:lpstr>
      <vt:lpstr>Translating to FPGA Firmware, FNAL/MIT</vt:lpstr>
      <vt:lpstr>Trigger AI SW/FW Pipeline - Status</vt:lpstr>
      <vt:lpstr>Hardware and Computing </vt:lpstr>
      <vt:lpstr>A Toy Model – Hardware Implementation</vt:lpstr>
      <vt:lpstr>Realizing in Firmware</vt:lpstr>
      <vt:lpstr>The Electron-Ion Collider</vt:lpstr>
      <vt:lpstr>Simulating events (ECCE)</vt:lpstr>
      <vt:lpstr>Workflow Status</vt:lpstr>
      <vt:lpstr>Summary (I)</vt:lpstr>
      <vt:lpstr>Summary (II)</vt:lpstr>
      <vt:lpstr>Backup </vt:lpstr>
      <vt:lpstr>Outlook</vt:lpstr>
      <vt:lpstr>Conclusions</vt:lpstr>
      <vt:lpstr>Constructing ML algorithms</vt:lpstr>
      <vt:lpstr>Constructing ML algorithms</vt:lpstr>
      <vt:lpstr>PowerPoint Presentation</vt:lpstr>
      <vt:lpstr>GNN Progress at NJIT</vt:lpstr>
      <vt:lpstr>Case study: AI HF selections</vt:lpstr>
      <vt:lpstr>What we actually used in Json Data Files? </vt:lpstr>
      <vt:lpstr>Training Dashboard</vt:lpstr>
      <vt:lpstr>Initial Results (Based on Small Test Dataset)</vt:lpstr>
      <vt:lpstr>Discussions at MIT, 12/2021</vt:lpstr>
      <vt:lpstr>Tracking at sPHENIX</vt:lpstr>
      <vt:lpstr>HF Trigger R&amp;D for p+p and e+p</vt:lpstr>
      <vt:lpstr>sPHENIX HF constraints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HF Identification</dc:title>
  <dc:creator>Dean, Cameron</dc:creator>
  <cp:lastModifiedBy>Ming Liu</cp:lastModifiedBy>
  <cp:revision>89</cp:revision>
  <cp:lastPrinted>2015-10-28T19:08:40Z</cp:lastPrinted>
  <dcterms:created xsi:type="dcterms:W3CDTF">2021-12-07T15:13:54Z</dcterms:created>
  <dcterms:modified xsi:type="dcterms:W3CDTF">2022-01-06T04:34:06Z</dcterms:modified>
</cp:coreProperties>
</file>