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120db784db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1120db784db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120db784db_1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1120db784db_1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F971E2B-AC50-FB44-B695-51475535733C}"/>
              </a:ext>
            </a:extLst>
          </p:cNvPr>
          <p:cNvGrpSpPr/>
          <p:nvPr/>
        </p:nvGrpSpPr>
        <p:grpSpPr>
          <a:xfrm>
            <a:off x="187832" y="0"/>
            <a:ext cx="11400918" cy="6273800"/>
            <a:chOff x="187832" y="0"/>
            <a:chExt cx="11400918" cy="6273800"/>
          </a:xfrm>
        </p:grpSpPr>
        <p:pic>
          <p:nvPicPr>
            <p:cNvPr id="84" name="Google Shape;84;p13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187832" y="0"/>
              <a:ext cx="11400918" cy="62738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5" name="Google Shape;85;p13"/>
            <p:cNvSpPr txBox="1"/>
            <p:nvPr/>
          </p:nvSpPr>
          <p:spPr>
            <a:xfrm>
              <a:off x="2483375" y="1675382"/>
              <a:ext cx="3572400" cy="831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dirty="0">
                  <a:latin typeface="Calibri"/>
                  <a:ea typeface="Calibri"/>
                  <a:cs typeface="Calibri"/>
                  <a:sym typeface="Calibri"/>
                </a:rPr>
                <a:t>the overlapped region is not affected much? </a:t>
              </a:r>
              <a:endParaRPr dirty="0">
                <a:latin typeface="Calibri"/>
                <a:ea typeface="Calibri"/>
                <a:cs typeface="Calibri"/>
                <a:sym typeface="Calibri"/>
              </a:endParaRPr>
            </a:p>
            <a:p>
              <a:pPr marL="457200" lvl="0" indent="-317500" algn="l" rtl="0">
                <a:spcBef>
                  <a:spcPts val="0"/>
                </a:spcBef>
                <a:spcAft>
                  <a:spcPts val="0"/>
                </a:spcAft>
                <a:buSzPts val="1400"/>
                <a:buFont typeface="Calibri"/>
                <a:buChar char="-"/>
              </a:pPr>
              <a:r>
                <a:rPr lang="en-US" dirty="0">
                  <a:latin typeface="Calibri"/>
                  <a:ea typeface="Calibri"/>
                  <a:cs typeface="Calibri"/>
                  <a:sym typeface="Calibri"/>
                </a:rPr>
                <a:t>2nd order effects?</a:t>
              </a:r>
              <a:endParaRPr dirty="0">
                <a:latin typeface="Calibri"/>
                <a:ea typeface="Calibri"/>
                <a:cs typeface="Calibri"/>
                <a:sym typeface="Calibri"/>
              </a:endParaRPr>
            </a:p>
            <a:p>
              <a:pPr marL="457200" lvl="0" indent="-317500" algn="l" rtl="0">
                <a:spcBef>
                  <a:spcPts val="0"/>
                </a:spcBef>
                <a:spcAft>
                  <a:spcPts val="0"/>
                </a:spcAft>
                <a:buSzPts val="1400"/>
                <a:buFont typeface="Calibri"/>
                <a:buChar char="-"/>
              </a:pPr>
              <a:r>
                <a:rPr lang="en-US" dirty="0">
                  <a:latin typeface="Calibri"/>
                  <a:ea typeface="Calibri"/>
                  <a:cs typeface="Calibri"/>
                  <a:sym typeface="Calibri"/>
                </a:rPr>
                <a:t>check with CAD model ? </a:t>
              </a:r>
              <a:endParaRPr dirty="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" name="Google Shape;86;p13"/>
            <p:cNvSpPr txBox="1"/>
            <p:nvPr/>
          </p:nvSpPr>
          <p:spPr>
            <a:xfrm>
              <a:off x="6896225" y="911525"/>
              <a:ext cx="955200" cy="692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300">
                  <a:latin typeface="Calibri"/>
                  <a:ea typeface="Calibri"/>
                  <a:cs typeface="Calibri"/>
                  <a:sym typeface="Calibri"/>
                </a:rPr>
                <a:t>R</a:t>
              </a:r>
              <a:endParaRPr sz="3300"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87" name="Google Shape;87;p13"/>
            <p:cNvCxnSpPr/>
            <p:nvPr/>
          </p:nvCxnSpPr>
          <p:spPr>
            <a:xfrm>
              <a:off x="5998350" y="1452475"/>
              <a:ext cx="3572400" cy="19200"/>
            </a:xfrm>
            <a:prstGeom prst="straightConnector1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stealth" w="med" len="med"/>
              <a:tailEnd type="stealth" w="med" len="med"/>
            </a:ln>
          </p:spPr>
        </p:cxnSp>
        <p:cxnSp>
          <p:nvCxnSpPr>
            <p:cNvPr id="88" name="Google Shape;88;p13"/>
            <p:cNvCxnSpPr/>
            <p:nvPr/>
          </p:nvCxnSpPr>
          <p:spPr>
            <a:xfrm rot="10800000" flipH="1">
              <a:off x="9873175" y="1451675"/>
              <a:ext cx="1187400" cy="600"/>
            </a:xfrm>
            <a:prstGeom prst="straightConnector1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stealth" w="med" len="med"/>
              <a:tailEnd type="stealth" w="med" len="med"/>
            </a:ln>
          </p:spPr>
        </p:cxnSp>
        <p:sp>
          <p:nvSpPr>
            <p:cNvPr id="89" name="Google Shape;89;p13"/>
            <p:cNvSpPr txBox="1"/>
            <p:nvPr/>
          </p:nvSpPr>
          <p:spPr>
            <a:xfrm>
              <a:off x="10105375" y="911525"/>
              <a:ext cx="955200" cy="692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300">
                  <a:latin typeface="Calibri"/>
                  <a:ea typeface="Calibri"/>
                  <a:cs typeface="Calibri"/>
                  <a:sym typeface="Calibri"/>
                </a:rPr>
                <a:t>dR</a:t>
              </a:r>
              <a:endParaRPr sz="330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" name="Google Shape;96;p14">
              <a:extLst>
                <a:ext uri="{FF2B5EF4-FFF2-40B4-BE49-F238E27FC236}">
                  <a16:creationId xmlns:a16="http://schemas.microsoft.com/office/drawing/2014/main" id="{66E75838-AC12-5340-A26C-0FDA1B45ACB0}"/>
                </a:ext>
              </a:extLst>
            </p:cNvPr>
            <p:cNvSpPr txBox="1"/>
            <p:nvPr/>
          </p:nvSpPr>
          <p:spPr>
            <a:xfrm>
              <a:off x="3386610" y="2748607"/>
              <a:ext cx="4107300" cy="1062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900" dirty="0">
                  <a:latin typeface="Calibri"/>
                  <a:ea typeface="Calibri"/>
                  <a:cs typeface="Calibri"/>
                  <a:sym typeface="Calibri"/>
                </a:rPr>
                <a:t>L0: </a:t>
              </a:r>
              <a:r>
                <a:rPr lang="en-US" sz="1900" dirty="0" err="1">
                  <a:latin typeface="Calibri"/>
                  <a:ea typeface="Calibri"/>
                  <a:cs typeface="Calibri"/>
                  <a:sym typeface="Calibri"/>
                </a:rPr>
                <a:t>dR</a:t>
              </a:r>
              <a:r>
                <a:rPr lang="en-US" sz="1900" dirty="0">
                  <a:latin typeface="Calibri"/>
                  <a:ea typeface="Calibri"/>
                  <a:cs typeface="Calibri"/>
                  <a:sym typeface="Calibri"/>
                </a:rPr>
                <a:t>/R =  0.069/30.970 = 0.22%</a:t>
              </a:r>
              <a:endParaRPr sz="1900" dirty="0">
                <a:latin typeface="Calibri"/>
                <a:ea typeface="Calibri"/>
                <a:cs typeface="Calibri"/>
                <a:sym typeface="Calibri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900" dirty="0">
                  <a:latin typeface="Calibri"/>
                  <a:ea typeface="Calibri"/>
                  <a:cs typeface="Calibri"/>
                  <a:sym typeface="Calibri"/>
                </a:rPr>
                <a:t>L1: </a:t>
              </a:r>
              <a:r>
                <a:rPr lang="en-US" sz="1900" dirty="0" err="1">
                  <a:latin typeface="Calibri"/>
                  <a:ea typeface="Calibri"/>
                  <a:cs typeface="Calibri"/>
                  <a:sym typeface="Calibri"/>
                </a:rPr>
                <a:t>dR</a:t>
              </a:r>
              <a:r>
                <a:rPr lang="en-US" sz="1900" dirty="0">
                  <a:latin typeface="Calibri"/>
                  <a:ea typeface="Calibri"/>
                  <a:cs typeface="Calibri"/>
                  <a:sym typeface="Calibri"/>
                </a:rPr>
                <a:t>/R =  0.130/38.990 = 0.33%</a:t>
              </a:r>
              <a:endParaRPr sz="1900" dirty="0">
                <a:latin typeface="Calibri"/>
                <a:ea typeface="Calibri"/>
                <a:cs typeface="Calibri"/>
                <a:sym typeface="Calibri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900" dirty="0">
                  <a:latin typeface="Calibri"/>
                  <a:ea typeface="Calibri"/>
                  <a:cs typeface="Calibri"/>
                  <a:sym typeface="Calibri"/>
                </a:rPr>
                <a:t>L2: </a:t>
              </a:r>
              <a:r>
                <a:rPr lang="en-US" sz="1900" dirty="0" err="1">
                  <a:latin typeface="Calibri"/>
                  <a:ea typeface="Calibri"/>
                  <a:cs typeface="Calibri"/>
                  <a:sym typeface="Calibri"/>
                </a:rPr>
                <a:t>dR</a:t>
              </a:r>
              <a:r>
                <a:rPr lang="en-US" sz="1900" dirty="0">
                  <a:latin typeface="Calibri"/>
                  <a:ea typeface="Calibri"/>
                  <a:cs typeface="Calibri"/>
                  <a:sym typeface="Calibri"/>
                </a:rPr>
                <a:t>/R =  0.142/46.740 = 0.30%</a:t>
              </a:r>
              <a:endParaRPr sz="1900" dirty="0"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from MIT</a:t>
            </a:r>
            <a:endParaRPr/>
          </a:p>
        </p:txBody>
      </p:sp>
      <p:pic>
        <p:nvPicPr>
          <p:cNvPr id="95" name="Google Shape;9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98925" y="0"/>
            <a:ext cx="6113303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4"/>
          <p:cNvSpPr txBox="1"/>
          <p:nvPr/>
        </p:nvSpPr>
        <p:spPr>
          <a:xfrm>
            <a:off x="458475" y="2177750"/>
            <a:ext cx="4107300" cy="10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latin typeface="Calibri"/>
                <a:ea typeface="Calibri"/>
                <a:cs typeface="Calibri"/>
                <a:sym typeface="Calibri"/>
              </a:rPr>
              <a:t>L0: </a:t>
            </a:r>
            <a:r>
              <a:rPr lang="en-US" sz="1900" dirty="0" err="1">
                <a:latin typeface="Calibri"/>
                <a:ea typeface="Calibri"/>
                <a:cs typeface="Calibri"/>
                <a:sym typeface="Calibri"/>
              </a:rPr>
              <a:t>dR</a:t>
            </a:r>
            <a:r>
              <a:rPr lang="en-US" sz="1900" dirty="0">
                <a:latin typeface="Calibri"/>
                <a:ea typeface="Calibri"/>
                <a:cs typeface="Calibri"/>
                <a:sym typeface="Calibri"/>
              </a:rPr>
              <a:t>/R =  0.069/30.970 = 0.22%</a:t>
            </a:r>
            <a:endParaRPr sz="19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latin typeface="Calibri"/>
                <a:ea typeface="Calibri"/>
                <a:cs typeface="Calibri"/>
                <a:sym typeface="Calibri"/>
              </a:rPr>
              <a:t>L1: </a:t>
            </a:r>
            <a:r>
              <a:rPr lang="en-US" sz="1900" dirty="0" err="1">
                <a:latin typeface="Calibri"/>
                <a:ea typeface="Calibri"/>
                <a:cs typeface="Calibri"/>
                <a:sym typeface="Calibri"/>
              </a:rPr>
              <a:t>dR</a:t>
            </a:r>
            <a:r>
              <a:rPr lang="en-US" sz="1900" dirty="0">
                <a:latin typeface="Calibri"/>
                <a:ea typeface="Calibri"/>
                <a:cs typeface="Calibri"/>
                <a:sym typeface="Calibri"/>
              </a:rPr>
              <a:t>/R =  0.130/38.990 = 0.33%</a:t>
            </a:r>
            <a:endParaRPr sz="19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latin typeface="Calibri"/>
                <a:ea typeface="Calibri"/>
                <a:cs typeface="Calibri"/>
                <a:sym typeface="Calibri"/>
              </a:rPr>
              <a:t>L2: </a:t>
            </a:r>
            <a:r>
              <a:rPr lang="en-US" sz="1900" dirty="0" err="1">
                <a:latin typeface="Calibri"/>
                <a:ea typeface="Calibri"/>
                <a:cs typeface="Calibri"/>
                <a:sym typeface="Calibri"/>
              </a:rPr>
              <a:t>dR</a:t>
            </a:r>
            <a:r>
              <a:rPr lang="en-US" sz="1900" dirty="0">
                <a:latin typeface="Calibri"/>
                <a:ea typeface="Calibri"/>
                <a:cs typeface="Calibri"/>
                <a:sym typeface="Calibri"/>
              </a:rPr>
              <a:t>/R =  0.142/46.740 = 0.30%</a:t>
            </a:r>
            <a:endParaRPr sz="19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Slides from LBNL Updates, Feb. 3, 2022</a:t>
            </a:r>
            <a:endParaRPr/>
          </a:p>
        </p:txBody>
      </p:sp>
      <p:sp>
        <p:nvSpPr>
          <p:cNvPr id="102" name="Google Shape;102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https://docs.google.com/presentation/d/19bHrFrtd5A5bDs_U4JckvNtN_kBB315EH8V-WvBNsso/edit?pli=1#slide=id.g11018c35548_0_85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Macintosh PowerPoint</Application>
  <PresentationFormat>Widescreen</PresentationFormat>
  <Paragraphs>14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from MIT</vt:lpstr>
      <vt:lpstr>Slides from LBNL Updates, Feb. 3,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Ming Liu</cp:lastModifiedBy>
  <cp:revision>1</cp:revision>
  <dcterms:modified xsi:type="dcterms:W3CDTF">2022-02-14T04:29:02Z</dcterms:modified>
</cp:coreProperties>
</file>