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4"/>
  </p:notesMasterIdLst>
  <p:sldIdLst>
    <p:sldId id="283" r:id="rId2"/>
    <p:sldId id="287" r:id="rId3"/>
    <p:sldId id="293" r:id="rId4"/>
    <p:sldId id="294" r:id="rId5"/>
    <p:sldId id="288" r:id="rId6"/>
    <p:sldId id="292" r:id="rId7"/>
    <p:sldId id="295" r:id="rId8"/>
    <p:sldId id="303" r:id="rId9"/>
    <p:sldId id="296" r:id="rId10"/>
    <p:sldId id="298" r:id="rId11"/>
    <p:sldId id="299" r:id="rId12"/>
    <p:sldId id="300" r:id="rId13"/>
    <p:sldId id="301" r:id="rId14"/>
    <p:sldId id="302" r:id="rId15"/>
    <p:sldId id="304" r:id="rId16"/>
    <p:sldId id="305" r:id="rId17"/>
    <p:sldId id="306" r:id="rId18"/>
    <p:sldId id="307" r:id="rId19"/>
    <p:sldId id="286" r:id="rId20"/>
    <p:sldId id="285" r:id="rId21"/>
    <p:sldId id="284" r:id="rId22"/>
    <p:sldId id="289" r:id="rId23"/>
    <p:sldId id="290" r:id="rId24"/>
    <p:sldId id="291" r:id="rId25"/>
    <p:sldId id="256" r:id="rId26"/>
    <p:sldId id="297" r:id="rId27"/>
    <p:sldId id="258" r:id="rId28"/>
    <p:sldId id="257" r:id="rId29"/>
    <p:sldId id="259" r:id="rId30"/>
    <p:sldId id="260" r:id="rId31"/>
    <p:sldId id="261" r:id="rId32"/>
    <p:sldId id="262" r:id="rId3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43"/>
    <p:restoredTop sz="94692"/>
  </p:normalViewPr>
  <p:slideViewPr>
    <p:cSldViewPr snapToGrid="0" snapToObjects="1">
      <p:cViewPr varScale="1">
        <p:scale>
          <a:sx n="103" d="100"/>
          <a:sy n="103" d="100"/>
        </p:scale>
        <p:origin x="192" y="1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1415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9049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7694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e06c98964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e06c989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9948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7058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2693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e06c98964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e06c989643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e06c989643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8640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06c989643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e06c98964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962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06c989643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e06c98964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5066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e06c989643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e06c98964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6316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06c989643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e06c989643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5304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e06c989643_0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e06c989643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159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6/28/2021</a:t>
            </a: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Ming @Team Meeting</a:t>
            </a: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6/28/2021</a:t>
            </a: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Ming @Team Meeting</a:t>
            </a:r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6/28/2021</a:t>
            </a:r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Ming @Team Meeting</a:t>
            </a:r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6/28/2021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Ming @Team Meeting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6/28/2021</a:t>
            </a: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Ming @Team Meeting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6/28/2021</a:t>
            </a: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Ming @Team Meeting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6/28/2021</a:t>
            </a:r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Ming @Team Meeting</a:t>
            </a: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6/28/2021</a:t>
            </a:r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Ming @Team Meeting</a:t>
            </a:r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6/28/2021</a:t>
            </a:r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Ming @Team Meeting</a:t>
            </a:r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6/28/2021</a:t>
            </a:r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Ming @Team Meeting</a:t>
            </a:r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6/28/2021</a:t>
            </a:r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Ming @Team Meeting</a:t>
            </a:r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6/28/2021</a:t>
            </a: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Ming @Team Meeting</a:t>
            </a: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RfGBSAF3ZumQVzMSGUHD9o0kHrZvVKORq65zpBUhv9o/edit?usp=sharin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89C20-8D28-F844-9AD4-8967A1925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Using ML to Tag HF/Muons in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5796E-02D9-034E-8DBD-9F010E985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895" y="1528970"/>
            <a:ext cx="4896805" cy="4351338"/>
          </a:xfrm>
        </p:spPr>
        <p:txBody>
          <a:bodyPr/>
          <a:lstStyle/>
          <a:p>
            <a:r>
              <a:rPr lang="en-US" dirty="0"/>
              <a:t>Expand PHENIX capability </a:t>
            </a:r>
          </a:p>
          <a:p>
            <a:pPr marL="571500" lvl="1" indent="0">
              <a:buNone/>
            </a:pPr>
            <a:r>
              <a:rPr lang="en-US" dirty="0"/>
              <a:t>-  Explore muon potentials for</a:t>
            </a:r>
          </a:p>
          <a:p>
            <a:pPr marL="571500" lvl="1" indent="0">
              <a:buNone/>
            </a:pPr>
            <a:r>
              <a:rPr lang="en-US" dirty="0"/>
              <a:t>open HFs and </a:t>
            </a:r>
            <a:r>
              <a:rPr lang="en-US" dirty="0" err="1"/>
              <a:t>quarkonia</a:t>
            </a:r>
            <a:r>
              <a:rPr lang="en-US" dirty="0"/>
              <a:t>   </a:t>
            </a:r>
          </a:p>
          <a:p>
            <a:pPr marL="571500" lvl="1" indent="0">
              <a:buNone/>
            </a:pPr>
            <a:r>
              <a:rPr lang="en-US" dirty="0"/>
              <a:t> </a:t>
            </a:r>
          </a:p>
          <a:p>
            <a:r>
              <a:rPr lang="en-US" dirty="0" err="1"/>
              <a:t>sPHENIX</a:t>
            </a:r>
            <a:r>
              <a:rPr lang="en-US" dirty="0"/>
              <a:t> Detector</a:t>
            </a:r>
          </a:p>
          <a:p>
            <a:pPr lvl="1"/>
            <a:r>
              <a:rPr lang="en-US" dirty="0"/>
              <a:t>Tracking </a:t>
            </a:r>
          </a:p>
          <a:p>
            <a:pPr lvl="1"/>
            <a:r>
              <a:rPr lang="en-US" dirty="0" err="1"/>
              <a:t>EMCal</a:t>
            </a:r>
            <a:endParaRPr lang="en-US" dirty="0"/>
          </a:p>
          <a:p>
            <a:pPr lvl="1"/>
            <a:r>
              <a:rPr lang="en-US" dirty="0" err="1"/>
              <a:t>IHCal</a:t>
            </a:r>
            <a:endParaRPr lang="en-US" dirty="0"/>
          </a:p>
          <a:p>
            <a:pPr lvl="1"/>
            <a:r>
              <a:rPr lang="en-US" dirty="0" err="1"/>
              <a:t>OHcal</a:t>
            </a:r>
            <a:endParaRPr lang="en-US" dirty="0"/>
          </a:p>
          <a:p>
            <a:pPr marL="5715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3CA88-DF9D-4445-8403-F2328E2B25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A3290-6C11-4845-BC03-59A3E75EC4E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6/28/2021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9E87D2-EF19-9D44-8878-8C66B1A05D6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Ming @Team Meeting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D0B78C-DAF9-C34F-A35C-82B6FE6C0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558" y="2779999"/>
            <a:ext cx="5001442" cy="31003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ED8D0-9D37-B740-BAD6-7217C88AC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757"/>
          <a:stretch/>
        </p:blipFill>
        <p:spPr>
          <a:xfrm>
            <a:off x="4265140" y="2604393"/>
            <a:ext cx="3060700" cy="375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01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70463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200" dirty="0"/>
              <a:t>Muons: 3 &lt; p &lt;20 GeV:</a:t>
            </a:r>
            <a:br>
              <a:rPr lang="en-US" sz="3200" dirty="0"/>
            </a:br>
            <a:r>
              <a:rPr lang="en-US" sz="3200" dirty="0"/>
              <a:t>Extreme Gradient Boosted Tree Classifier with Early Stopping </a:t>
            </a:r>
            <a:endParaRPr sz="3200" dirty="0"/>
          </a:p>
        </p:txBody>
      </p:sp>
      <p:sp>
        <p:nvSpPr>
          <p:cNvPr id="173" name="Google Shape;17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76" name="Google Shape;176;p22"/>
          <p:cNvSpPr txBox="1"/>
          <p:nvPr/>
        </p:nvSpPr>
        <p:spPr>
          <a:xfrm>
            <a:off x="7970520" y="4706970"/>
            <a:ext cx="2589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Purity: 530/573= 92.5%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Eff. = 530/2287 = 23.2%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FoM = Purity* Eff = 21.5%</a:t>
            </a:r>
            <a:endParaRPr/>
          </a:p>
        </p:txBody>
      </p:sp>
      <p:pic>
        <p:nvPicPr>
          <p:cNvPr id="177" name="Google Shape;177;p2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500" y="1488525"/>
            <a:ext cx="10586588" cy="458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 txBox="1"/>
          <p:nvPr/>
        </p:nvSpPr>
        <p:spPr>
          <a:xfrm>
            <a:off x="6528227" y="4151052"/>
            <a:ext cx="3563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Purity: 805/2075= 70.6%</a:t>
            </a:r>
            <a:endParaRPr dirty="0">
              <a:solidFill>
                <a:srgbClr val="FFFF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Eff. = 530/2287 = 38.8%</a:t>
            </a:r>
            <a:endParaRPr dirty="0">
              <a:solidFill>
                <a:srgbClr val="FFFF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FoM</a:t>
            </a:r>
            <a:r>
              <a:rPr lang="en-US" sz="18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= Purity* Eff = 27.4%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C5EC578-9B49-CD4C-AA05-B42AC62716AE}"/>
              </a:ext>
            </a:extLst>
          </p:cNvPr>
          <p:cNvSpPr/>
          <p:nvPr/>
        </p:nvSpPr>
        <p:spPr>
          <a:xfrm>
            <a:off x="422500" y="2184400"/>
            <a:ext cx="2669950" cy="5143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086A05-3E27-104E-B023-8AB9A63CE0C3}"/>
              </a:ext>
            </a:extLst>
          </p:cNvPr>
          <p:cNvSpPr/>
          <p:nvPr/>
        </p:nvSpPr>
        <p:spPr>
          <a:xfrm>
            <a:off x="6741270" y="2841304"/>
            <a:ext cx="3202830" cy="9607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56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>
            <a:spLocks noGrp="1"/>
          </p:cNvSpPr>
          <p:nvPr>
            <p:ph type="title"/>
          </p:nvPr>
        </p:nvSpPr>
        <p:spPr>
          <a:xfrm>
            <a:off x="70463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Key features: Extreme Gradient Boosted Trees  </a:t>
            </a:r>
            <a:endParaRPr sz="4000" dirty="0"/>
          </a:p>
        </p:txBody>
      </p:sp>
      <p:sp>
        <p:nvSpPr>
          <p:cNvPr id="184" name="Google Shape;18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186" name="Google Shape;18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87" name="Google Shape;187;p23"/>
          <p:cNvSpPr txBox="1"/>
          <p:nvPr/>
        </p:nvSpPr>
        <p:spPr>
          <a:xfrm>
            <a:off x="7970520" y="4706970"/>
            <a:ext cx="2589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Purity: 530/573= 92.5%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Eff. = 530/2287 = 23.2%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FoM = Purity* Eff = 21.5%</a:t>
            </a:r>
            <a:endParaRPr/>
          </a:p>
        </p:txBody>
      </p:sp>
      <p:pic>
        <p:nvPicPr>
          <p:cNvPr id="188" name="Google Shape;188;p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725" y="1219925"/>
            <a:ext cx="11504174" cy="500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0D2EAF-8EB0-1747-A2A4-562E734725F4}"/>
              </a:ext>
            </a:extLst>
          </p:cNvPr>
          <p:cNvSpPr txBox="1"/>
          <p:nvPr/>
        </p:nvSpPr>
        <p:spPr>
          <a:xfrm>
            <a:off x="3327400" y="5153381"/>
            <a:ext cx="4374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&lt; --- Expect </a:t>
            </a:r>
            <a:r>
              <a:rPr lang="en-US" dirty="0" err="1">
                <a:solidFill>
                  <a:srgbClr val="FFFF00"/>
                </a:solidFill>
              </a:rPr>
              <a:t>trk_IP</a:t>
            </a:r>
            <a:r>
              <a:rPr lang="en-US" dirty="0">
                <a:solidFill>
                  <a:srgbClr val="FFFF00"/>
                </a:solidFill>
              </a:rPr>
              <a:t> important to reject prompt hadrons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43E599-768C-4946-81A7-0839BCB1B554}"/>
              </a:ext>
            </a:extLst>
          </p:cNvPr>
          <p:cNvSpPr txBox="1"/>
          <p:nvPr/>
        </p:nvSpPr>
        <p:spPr>
          <a:xfrm>
            <a:off x="8346857" y="3429000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dE_oHCal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144B7A-50D0-0B47-B4CB-07F2B055D647}"/>
              </a:ext>
            </a:extLst>
          </p:cNvPr>
          <p:cNvSpPr txBox="1"/>
          <p:nvPr/>
        </p:nvSpPr>
        <p:spPr>
          <a:xfrm>
            <a:off x="5768858" y="3722662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dE_EMCal</a:t>
            </a:r>
            <a:r>
              <a:rPr lang="en-US" dirty="0">
                <a:solidFill>
                  <a:srgbClr val="FFFF00"/>
                </a:solidFill>
              </a:rPr>
              <a:t>/p</a:t>
            </a:r>
          </a:p>
        </p:txBody>
      </p:sp>
    </p:spTree>
    <p:extLst>
      <p:ext uri="{BB962C8B-B14F-4D97-AF65-F5344CB8AC3E}">
        <p14:creationId xmlns:p14="http://schemas.microsoft.com/office/powerpoint/2010/main" val="1697093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70463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Muons: 3 &lt; p &lt;20 GeV: </a:t>
            </a:r>
            <a:br>
              <a:rPr lang="en-US" dirty="0"/>
            </a:br>
            <a:r>
              <a:rPr lang="en-US" dirty="0"/>
              <a:t>AVG Blender Model </a:t>
            </a:r>
            <a:endParaRPr dirty="0"/>
          </a:p>
        </p:txBody>
      </p:sp>
      <p:sp>
        <p:nvSpPr>
          <p:cNvPr id="194" name="Google Shape;19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97" name="Google Shape;197;p24"/>
          <p:cNvSpPr txBox="1"/>
          <p:nvPr/>
        </p:nvSpPr>
        <p:spPr>
          <a:xfrm>
            <a:off x="7970520" y="4706970"/>
            <a:ext cx="2589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Purity: 530/573= 92.5%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Eff. = 530/2287 = 23.2%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FoM = Purity* Eff = 21.5%</a:t>
            </a:r>
            <a:endParaRPr/>
          </a:p>
        </p:txBody>
      </p:sp>
      <p:pic>
        <p:nvPicPr>
          <p:cNvPr id="198" name="Google Shape;198;p2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75" y="1604400"/>
            <a:ext cx="11662976" cy="50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/>
          <p:nvPr/>
        </p:nvSpPr>
        <p:spPr>
          <a:xfrm>
            <a:off x="6996427" y="4328502"/>
            <a:ext cx="3563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Purity: 594/873= 68.0%</a:t>
            </a:r>
            <a:endParaRPr>
              <a:solidFill>
                <a:srgbClr val="FFFF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Eff. = 594/1661 = 35.8%</a:t>
            </a:r>
            <a:endParaRPr>
              <a:solidFill>
                <a:srgbClr val="FFFF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FoM = Purity* Eff = 24.3%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AA759F-9A6E-9948-A95A-3323E01BD289}"/>
              </a:ext>
            </a:extLst>
          </p:cNvPr>
          <p:cNvSpPr/>
          <p:nvPr/>
        </p:nvSpPr>
        <p:spPr>
          <a:xfrm>
            <a:off x="376475" y="2272323"/>
            <a:ext cx="2669950" cy="5143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A17BC2-E76A-C746-A2E3-4B56ED67DA1E}"/>
              </a:ext>
            </a:extLst>
          </p:cNvPr>
          <p:cNvSpPr/>
          <p:nvPr/>
        </p:nvSpPr>
        <p:spPr>
          <a:xfrm>
            <a:off x="7622345" y="3105714"/>
            <a:ext cx="3202830" cy="9607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70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70463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Muons: 3 &lt; p &lt;20 GeV: </a:t>
            </a:r>
            <a:br>
              <a:rPr lang="en-US" dirty="0"/>
            </a:br>
            <a:r>
              <a:rPr lang="en-US" dirty="0" err="1"/>
              <a:t>Keras</a:t>
            </a:r>
            <a:r>
              <a:rPr lang="en-US" dirty="0"/>
              <a:t> Slim Residual Neural Network</a:t>
            </a:r>
            <a:endParaRPr dirty="0"/>
          </a:p>
        </p:txBody>
      </p:sp>
      <p:sp>
        <p:nvSpPr>
          <p:cNvPr id="205" name="Google Shape;20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207" name="Google Shape;20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08" name="Google Shape;208;p25"/>
          <p:cNvSpPr txBox="1"/>
          <p:nvPr/>
        </p:nvSpPr>
        <p:spPr>
          <a:xfrm>
            <a:off x="7970520" y="4706970"/>
            <a:ext cx="2589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Purity: 530/573= 92.5%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Eff. = 530/2287 = 23.2%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FoM = Purity* Eff = 21.5%</a:t>
            </a:r>
            <a:endParaRPr/>
          </a:p>
        </p:txBody>
      </p:sp>
      <p:pic>
        <p:nvPicPr>
          <p:cNvPr id="209" name="Google Shape;209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13" y="1325700"/>
            <a:ext cx="12061773" cy="527651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5"/>
          <p:cNvSpPr txBox="1"/>
          <p:nvPr/>
        </p:nvSpPr>
        <p:spPr>
          <a:xfrm>
            <a:off x="6880502" y="4528127"/>
            <a:ext cx="3563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Purity:  487/775= 62.8%</a:t>
            </a:r>
            <a:endParaRPr>
              <a:solidFill>
                <a:srgbClr val="FFFF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Eff. = 487/1661 = 29.3%</a:t>
            </a:r>
            <a:endParaRPr>
              <a:solidFill>
                <a:srgbClr val="FFFF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FoM = Purity* Eff = 18.4%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E261F8-E5AA-5F47-BBE2-16BCA011DB5E}"/>
              </a:ext>
            </a:extLst>
          </p:cNvPr>
          <p:cNvSpPr/>
          <p:nvPr/>
        </p:nvSpPr>
        <p:spPr>
          <a:xfrm>
            <a:off x="47850" y="2028666"/>
            <a:ext cx="3793900" cy="5143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1A31A0C-8DE4-0A43-9898-56FCE93AE12A}"/>
              </a:ext>
            </a:extLst>
          </p:cNvPr>
          <p:cNvSpPr/>
          <p:nvPr/>
        </p:nvSpPr>
        <p:spPr>
          <a:xfrm>
            <a:off x="7226300" y="2952037"/>
            <a:ext cx="3691422" cy="9607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40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>
            <a:spLocks noGrp="1"/>
          </p:cNvSpPr>
          <p:nvPr>
            <p:ph type="title"/>
          </p:nvPr>
        </p:nvSpPr>
        <p:spPr>
          <a:xfrm>
            <a:off x="70463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Key features: Keras Slim Residual Neural Network</a:t>
            </a:r>
            <a:endParaRPr/>
          </a:p>
        </p:txBody>
      </p:sp>
      <p:sp>
        <p:nvSpPr>
          <p:cNvPr id="216" name="Google Shape;2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217" name="Google Shape;2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218" name="Google Shape;2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19" name="Google Shape;219;p26"/>
          <p:cNvSpPr txBox="1"/>
          <p:nvPr/>
        </p:nvSpPr>
        <p:spPr>
          <a:xfrm>
            <a:off x="7970520" y="4706970"/>
            <a:ext cx="2589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Purity: 530/573= 92.5%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Eff. = 530/2287 = 23.2%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FoM = Purity* Eff = 21.5%</a:t>
            </a:r>
            <a:endParaRPr/>
          </a:p>
        </p:txBody>
      </p:sp>
      <p:pic>
        <p:nvPicPr>
          <p:cNvPr id="220" name="Google Shape;220;p2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00" y="1434350"/>
            <a:ext cx="10708101" cy="47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FEEFBB-35D5-D149-BE0D-DC517C2C058E}"/>
              </a:ext>
            </a:extLst>
          </p:cNvPr>
          <p:cNvSpPr txBox="1"/>
          <p:nvPr/>
        </p:nvSpPr>
        <p:spPr>
          <a:xfrm>
            <a:off x="8359557" y="3575050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dE_oHCal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4E2C6-7869-7C41-BE79-9B387F92131E}"/>
              </a:ext>
            </a:extLst>
          </p:cNvPr>
          <p:cNvSpPr txBox="1"/>
          <p:nvPr/>
        </p:nvSpPr>
        <p:spPr>
          <a:xfrm>
            <a:off x="7197507" y="3809762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dE_oHCal</a:t>
            </a:r>
            <a:r>
              <a:rPr lang="en-US" dirty="0">
                <a:solidFill>
                  <a:srgbClr val="FFFF00"/>
                </a:solidFill>
              </a:rPr>
              <a:t>/p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0E6631-4394-3E4C-AE46-86436A8DECA5}"/>
              </a:ext>
            </a:extLst>
          </p:cNvPr>
          <p:cNvSpPr txBox="1"/>
          <p:nvPr/>
        </p:nvSpPr>
        <p:spPr>
          <a:xfrm>
            <a:off x="1314450" y="5423650"/>
            <a:ext cx="4374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&lt; --- Expect </a:t>
            </a:r>
            <a:r>
              <a:rPr lang="en-US" dirty="0" err="1">
                <a:solidFill>
                  <a:srgbClr val="FFFF00"/>
                </a:solidFill>
              </a:rPr>
              <a:t>trk_IP</a:t>
            </a:r>
            <a:r>
              <a:rPr lang="en-US" dirty="0">
                <a:solidFill>
                  <a:srgbClr val="FFFF00"/>
                </a:solidFill>
              </a:rPr>
              <a:t> important to reject prompt hadrons</a:t>
            </a:r>
          </a:p>
        </p:txBody>
      </p:sp>
    </p:spTree>
    <p:extLst>
      <p:ext uri="{BB962C8B-B14F-4D97-AF65-F5344CB8AC3E}">
        <p14:creationId xmlns:p14="http://schemas.microsoft.com/office/powerpoint/2010/main" val="3461584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6F36B-1A75-8141-B69C-C61679AD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 looked at the electrons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E9B0D-A9C1-C345-B2B7-7328DE7B69D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6/28/2021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E36E4-BB77-C146-9DF2-59EA8C0AA89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Ming @Team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09C12-B508-B043-87DD-2B8E31155B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59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>
            <a:spLocks noGrp="1"/>
          </p:cNvSpPr>
          <p:nvPr>
            <p:ph type="title"/>
          </p:nvPr>
        </p:nvSpPr>
        <p:spPr>
          <a:xfrm>
            <a:off x="704635" y="0"/>
            <a:ext cx="10515600" cy="96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dirty="0"/>
              <a:t>Electrons: p&gt; 3GeV: </a:t>
            </a:r>
            <a:br>
              <a:rPr lang="en-US" sz="3600" dirty="0"/>
            </a:br>
            <a:r>
              <a:rPr lang="en-US" sz="3600" dirty="0"/>
              <a:t>from </a:t>
            </a:r>
            <a:r>
              <a:rPr lang="en-US" sz="3600" dirty="0" err="1"/>
              <a:t>RandomForest</a:t>
            </a:r>
            <a:endParaRPr sz="3600" dirty="0"/>
          </a:p>
        </p:txBody>
      </p:sp>
      <p:sp>
        <p:nvSpPr>
          <p:cNvPr id="116" name="Google Shape;11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119" name="Google Shape;119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1" y="1241422"/>
            <a:ext cx="12188200" cy="519907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7874000" y="4415365"/>
            <a:ext cx="258936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Purity: 932/1047=89.0%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Eff. = 932/2858 = 32.6%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FoM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Purity* Eff = 29.0%</a:t>
            </a:r>
            <a:endParaRPr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555E5B-180D-6448-9498-3CBA4066FAD4}"/>
              </a:ext>
            </a:extLst>
          </p:cNvPr>
          <p:cNvSpPr/>
          <p:nvPr/>
        </p:nvSpPr>
        <p:spPr>
          <a:xfrm>
            <a:off x="47850" y="1965166"/>
            <a:ext cx="2231800" cy="5143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AE1D45-DC6F-1B47-B5DA-736B3D206E18}"/>
              </a:ext>
            </a:extLst>
          </p:cNvPr>
          <p:cNvSpPr/>
          <p:nvPr/>
        </p:nvSpPr>
        <p:spPr>
          <a:xfrm>
            <a:off x="7226300" y="2888537"/>
            <a:ext cx="3691422" cy="9607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27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766638" y="0"/>
            <a:ext cx="10515600" cy="1246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dirty="0"/>
              <a:t>Features’ Impacts: electron ID, </a:t>
            </a:r>
            <a:br>
              <a:rPr lang="en-US" dirty="0"/>
            </a:br>
            <a:r>
              <a:rPr lang="en-US" dirty="0"/>
              <a:t>from </a:t>
            </a:r>
            <a:r>
              <a:rPr lang="en-US" dirty="0" err="1"/>
              <a:t>RandomForest</a:t>
            </a:r>
            <a:r>
              <a:rPr lang="en-US" dirty="0"/>
              <a:t> Classifier </a:t>
            </a:r>
            <a:endParaRPr dirty="0"/>
          </a:p>
        </p:txBody>
      </p:sp>
      <p:pic>
        <p:nvPicPr>
          <p:cNvPr id="126" name="Google Shape;126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73" y="1246344"/>
            <a:ext cx="12217146" cy="547513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7974AE-C340-4444-AEEF-4784B89AC9E0}"/>
              </a:ext>
            </a:extLst>
          </p:cNvPr>
          <p:cNvSpPr txBox="1"/>
          <p:nvPr/>
        </p:nvSpPr>
        <p:spPr>
          <a:xfrm>
            <a:off x="7232650" y="4260850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EMCal</a:t>
            </a:r>
            <a:r>
              <a:rPr lang="en-US" dirty="0">
                <a:solidFill>
                  <a:srgbClr val="FFFF00"/>
                </a:solidFill>
              </a:rPr>
              <a:t>/p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DC6BF2-21D5-584C-83F0-A8C5835E461C}"/>
              </a:ext>
            </a:extLst>
          </p:cNvPr>
          <p:cNvSpPr txBox="1"/>
          <p:nvPr/>
        </p:nvSpPr>
        <p:spPr>
          <a:xfrm>
            <a:off x="3536950" y="456862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EMCal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FD28F6-D2CA-8549-8A41-5947AAA8DD06}"/>
              </a:ext>
            </a:extLst>
          </p:cNvPr>
          <p:cNvSpPr txBox="1"/>
          <p:nvPr/>
        </p:nvSpPr>
        <p:spPr>
          <a:xfrm>
            <a:off x="2813675" y="487640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Trk_IP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33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C3F56-585A-4842-906B-6CD2FB887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1325563"/>
          </a:xfrm>
        </p:spPr>
        <p:txBody>
          <a:bodyPr/>
          <a:lstStyle/>
          <a:p>
            <a:r>
              <a:rPr lang="en-US" dirty="0"/>
              <a:t>What’s next?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63E6AF-2C30-6C4D-813D-638B00AC7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600" y="1476375"/>
            <a:ext cx="10515600" cy="4351338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Muon ID in </a:t>
            </a:r>
            <a:r>
              <a:rPr lang="en-US" dirty="0" err="1">
                <a:solidFill>
                  <a:schemeClr val="tx1"/>
                </a:solidFill>
              </a:rPr>
              <a:t>sPHENIC</a:t>
            </a:r>
            <a:r>
              <a:rPr lang="en-US" dirty="0">
                <a:solidFill>
                  <a:schemeClr val="tx1"/>
                </a:solidFill>
              </a:rPr>
              <a:t> could have high impact on both open HF and heavy </a:t>
            </a:r>
            <a:r>
              <a:rPr lang="en-US" dirty="0" err="1">
                <a:solidFill>
                  <a:schemeClr val="tx1"/>
                </a:solidFill>
              </a:rPr>
              <a:t>quarkonia</a:t>
            </a:r>
            <a:r>
              <a:rPr lang="en-US" dirty="0">
                <a:solidFill>
                  <a:schemeClr val="tx1"/>
                </a:solidFill>
              </a:rPr>
              <a:t> programs!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Implement such tools in </a:t>
            </a:r>
            <a:r>
              <a:rPr lang="en-US" dirty="0" err="1">
                <a:solidFill>
                  <a:schemeClr val="tx1"/>
                </a:solidFill>
              </a:rPr>
              <a:t>sPHENIX</a:t>
            </a:r>
            <a:r>
              <a:rPr lang="en-US" dirty="0">
                <a:solidFill>
                  <a:schemeClr val="tx1"/>
                </a:solidFill>
              </a:rPr>
              <a:t> offline framework </a:t>
            </a:r>
          </a:p>
          <a:p>
            <a:pPr marL="571500" lvl="1" indent="0">
              <a:buNone/>
            </a:pPr>
            <a:r>
              <a:rPr lang="en-US" dirty="0">
                <a:solidFill>
                  <a:schemeClr val="tx1"/>
                </a:solidFill>
              </a:rPr>
              <a:t>     - </a:t>
            </a:r>
            <a:r>
              <a:rPr lang="en-US" dirty="0" err="1">
                <a:solidFill>
                  <a:schemeClr val="tx1"/>
                </a:solidFill>
              </a:rPr>
              <a:t>PyTorch</a:t>
            </a:r>
            <a:r>
              <a:rPr lang="en-US" dirty="0">
                <a:solidFill>
                  <a:schemeClr val="tx1"/>
                </a:solidFill>
              </a:rPr>
              <a:t> and other tools, ROOT TMVA etc. </a:t>
            </a:r>
          </a:p>
          <a:p>
            <a:r>
              <a:rPr lang="en-US" dirty="0">
                <a:solidFill>
                  <a:schemeClr val="tx1"/>
                </a:solidFill>
              </a:rPr>
              <a:t>Can we trigger on “J/Psi” -&gt; dimuons?  (or di-electrons?)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B-&gt;J/psi + X in pp and </a:t>
            </a:r>
            <a:r>
              <a:rPr lang="en-US" dirty="0" err="1">
                <a:solidFill>
                  <a:schemeClr val="tx1"/>
                </a:solidFill>
              </a:rPr>
              <a:t>pA</a:t>
            </a:r>
            <a:r>
              <a:rPr lang="en-US" dirty="0">
                <a:solidFill>
                  <a:schemeClr val="tx1"/>
                </a:solidFill>
              </a:rPr>
              <a:t> collisions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Could sample the whole pp and </a:t>
            </a:r>
            <a:r>
              <a:rPr lang="en-US" dirty="0" err="1">
                <a:solidFill>
                  <a:schemeClr val="tx1"/>
                </a:solidFill>
              </a:rPr>
              <a:t>pA</a:t>
            </a:r>
            <a:r>
              <a:rPr lang="en-US" dirty="0">
                <a:solidFill>
                  <a:schemeClr val="tx1"/>
                </a:solidFill>
              </a:rPr>
              <a:t> luminosities !!! (currently ~0)</a:t>
            </a:r>
          </a:p>
          <a:p>
            <a:pPr marL="57150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Apply ML to other applications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AI-based HF trigger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2C4955-0BD5-9849-85AB-A0CE30F31FE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6/28/2021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5C92-8D37-C549-9163-2D6F769203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Ming @Team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834A1-A864-3C43-B6AC-5A6A37977E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279F70-2004-F246-850C-AB86D581CEF0}"/>
              </a:ext>
            </a:extLst>
          </p:cNvPr>
          <p:cNvSpPr txBox="1"/>
          <p:nvPr/>
        </p:nvSpPr>
        <p:spPr>
          <a:xfrm>
            <a:off x="8465344" y="461496"/>
            <a:ext cx="281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LANL </a:t>
            </a:r>
            <a:r>
              <a:rPr lang="en-US" b="1" dirty="0" err="1"/>
              <a:t>PYTorch</a:t>
            </a:r>
            <a:r>
              <a:rPr lang="en-US" b="1" dirty="0"/>
              <a:t> Training class: </a:t>
            </a:r>
          </a:p>
          <a:p>
            <a:r>
              <a:rPr lang="en-US" b="1" dirty="0"/>
              <a:t>this Tue-Wed.  1 – 3 PM</a:t>
            </a:r>
          </a:p>
        </p:txBody>
      </p:sp>
    </p:spTree>
    <p:extLst>
      <p:ext uri="{BB962C8B-B14F-4D97-AF65-F5344CB8AC3E}">
        <p14:creationId xmlns:p14="http://schemas.microsoft.com/office/powerpoint/2010/main" val="855930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E507E-BB24-E24C-B358-B82327EDE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37"/>
            <a:ext cx="10515600" cy="1325563"/>
          </a:xfrm>
        </p:spPr>
        <p:txBody>
          <a:bodyPr/>
          <a:lstStyle/>
          <a:p>
            <a:r>
              <a:rPr lang="en-US" dirty="0"/>
              <a:t>ML and HF Trigger for </a:t>
            </a:r>
            <a:r>
              <a:rPr lang="en-US" dirty="0" err="1"/>
              <a:t>sPHENIX</a:t>
            </a:r>
            <a:r>
              <a:rPr lang="en-US" dirty="0"/>
              <a:t> (and EIC)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27DC85-9AD8-A04A-BB75-35F881A6929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6/28/2021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14856-F7F5-3B43-BA10-1EA62ADB69D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Ming @Team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5522F-B498-8D4E-AD2D-937511DB6C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28FE8-B2DE-F548-9DCA-4ACD80845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3367207"/>
            <a:ext cx="5190513" cy="2300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7030E5-0B45-3E4D-A30E-42F41F60B7D9}"/>
              </a:ext>
            </a:extLst>
          </p:cNvPr>
          <p:cNvSpPr txBox="1"/>
          <p:nvPr/>
        </p:nvSpPr>
        <p:spPr>
          <a:xfrm>
            <a:off x="449086" y="1190624"/>
            <a:ext cx="740459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MVTX+INTT:  </a:t>
            </a:r>
          </a:p>
          <a:p>
            <a:pPr marL="285750" indent="-285750">
              <a:buFontTx/>
              <a:buChar char="-"/>
            </a:pPr>
            <a:r>
              <a:rPr lang="en-US" dirty="0"/>
              <a:t>Streaming readout through FELIX </a:t>
            </a:r>
          </a:p>
          <a:p>
            <a:pPr marL="285750" indent="-285750">
              <a:buFontTx/>
              <a:buChar char="-"/>
            </a:pPr>
            <a:r>
              <a:rPr lang="en-US" dirty="0"/>
              <a:t>FPGA-accelerated AI </a:t>
            </a:r>
            <a:r>
              <a:rPr lang="en-US" dirty="0">
                <a:sym typeface="Wingdings" pitchFamily="2" charset="2"/>
              </a:rPr>
              <a:t> i</a:t>
            </a:r>
            <a:r>
              <a:rPr lang="en-US" dirty="0"/>
              <a:t>dentify HF events, “HF trigger” for TPC and other subsystems </a:t>
            </a:r>
          </a:p>
          <a:p>
            <a:pPr lvl="5"/>
            <a:endParaRPr lang="en-US" dirty="0"/>
          </a:p>
          <a:p>
            <a:pPr lvl="5"/>
            <a:r>
              <a:rPr lang="en-US" dirty="0"/>
              <a:t>Fast HF Triggers to initiate TPC (and </a:t>
            </a:r>
            <a:r>
              <a:rPr lang="en-US" dirty="0" err="1"/>
              <a:t>EMCal</a:t>
            </a:r>
            <a:r>
              <a:rPr lang="en-US" dirty="0"/>
              <a:t> + </a:t>
            </a:r>
            <a:r>
              <a:rPr lang="en-US" dirty="0" err="1"/>
              <a:t>HCal</a:t>
            </a:r>
            <a:r>
              <a:rPr lang="en-US" dirty="0"/>
              <a:t> when available) readout</a:t>
            </a:r>
          </a:p>
          <a:p>
            <a:endParaRPr lang="en-US" dirty="0"/>
          </a:p>
          <a:p>
            <a:r>
              <a:rPr lang="en-US" dirty="0"/>
              <a:t>Full HF program with tracking and </a:t>
            </a:r>
            <a:r>
              <a:rPr lang="en-US" dirty="0" err="1"/>
              <a:t>EMCal</a:t>
            </a:r>
            <a:r>
              <a:rPr lang="en-US" dirty="0"/>
              <a:t>/</a:t>
            </a:r>
            <a:r>
              <a:rPr lang="en-US" dirty="0" err="1"/>
              <a:t>Hcal</a:t>
            </a:r>
            <a:r>
              <a:rPr lang="en-US" dirty="0"/>
              <a:t> for pp and </a:t>
            </a:r>
            <a:r>
              <a:rPr lang="en-US" dirty="0" err="1"/>
              <a:t>pA</a:t>
            </a:r>
            <a:r>
              <a:rPr lang="en-US" dirty="0"/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C4990F-0C56-0145-A86D-6196A6B0D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814" y="2762549"/>
            <a:ext cx="6240286" cy="35871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8187D9-F121-3749-843D-6F7F214AD3DF}"/>
              </a:ext>
            </a:extLst>
          </p:cNvPr>
          <p:cNvSpPr txBox="1"/>
          <p:nvPr/>
        </p:nvSpPr>
        <p:spPr>
          <a:xfrm>
            <a:off x="8975606" y="2165350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DOE FOA-0002490 Proposal</a:t>
            </a:r>
          </a:p>
          <a:p>
            <a:r>
              <a:rPr lang="en-US" dirty="0"/>
              <a:t>(LANL, MIT, Fermilab, NJIT) </a:t>
            </a:r>
          </a:p>
        </p:txBody>
      </p:sp>
    </p:spTree>
    <p:extLst>
      <p:ext uri="{BB962C8B-B14F-4D97-AF65-F5344CB8AC3E}">
        <p14:creationId xmlns:p14="http://schemas.microsoft.com/office/powerpoint/2010/main" val="3479471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14FFB-0C41-5640-B067-A2FF90FC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136525"/>
            <a:ext cx="10515600" cy="743744"/>
          </a:xfrm>
        </p:spPr>
        <p:txBody>
          <a:bodyPr>
            <a:noAutofit/>
          </a:bodyPr>
          <a:lstStyle/>
          <a:p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test: can we do muon identification with “E” and “p” alone ?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930935-178B-BE49-9E93-317D70C07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808761"/>
            <a:ext cx="10515600" cy="1050131"/>
          </a:xfrm>
        </p:spPr>
        <p:txBody>
          <a:bodyPr>
            <a:normAutofit/>
          </a:bodyPr>
          <a:lstStyle/>
          <a:p>
            <a:r>
              <a:rPr lang="en-US" sz="1800" dirty="0" err="1"/>
              <a:t>sPHENIX</a:t>
            </a:r>
            <a:r>
              <a:rPr lang="en-US" sz="1800" dirty="0"/>
              <a:t> MDC-1 data samples: </a:t>
            </a:r>
            <a:r>
              <a:rPr lang="en-US" sz="1800" dirty="0" err="1"/>
              <a:t>p+p</a:t>
            </a:r>
            <a:r>
              <a:rPr lang="en-US" sz="1800" dirty="0"/>
              <a:t> -&gt; </a:t>
            </a:r>
            <a:r>
              <a:rPr lang="en-US" sz="1800" dirty="0" err="1"/>
              <a:t>bbar</a:t>
            </a:r>
            <a:r>
              <a:rPr lang="en-US" sz="1800" dirty="0"/>
              <a:t>, from Cameron </a:t>
            </a:r>
          </a:p>
          <a:p>
            <a:pPr marL="114300" indent="0">
              <a:buNone/>
            </a:pPr>
            <a:r>
              <a:rPr lang="en-US" sz="1800" dirty="0">
                <a:sym typeface="Wingdings" pitchFamily="2" charset="2"/>
              </a:rPr>
              <a:t>     search for J/Psi -&gt; dimuons</a:t>
            </a:r>
            <a:r>
              <a:rPr lang="en-US" sz="1800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9068B0-746D-7E44-93DE-3FC8A7E0CBB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6/28/2021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92784D-E6FE-724D-9F08-685A0A5C86A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Ming @Team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1C779-F745-624A-967C-7C3E5B69C3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FFC415-402B-7A40-AA6A-F0727126C805}"/>
              </a:ext>
            </a:extLst>
          </p:cNvPr>
          <p:cNvSpPr txBox="1"/>
          <p:nvPr/>
        </p:nvSpPr>
        <p:spPr>
          <a:xfrm>
            <a:off x="184150" y="2057400"/>
            <a:ext cx="40512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Randomly assign tracks as “muons” and calculate the invariant mass </a:t>
            </a:r>
          </a:p>
          <a:p>
            <a:r>
              <a:rPr lang="en-US" dirty="0">
                <a:sym typeface="Wingdings" pitchFamily="2" charset="2"/>
              </a:rPr>
              <a:t>      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NO clear J/Psi peak</a:t>
            </a:r>
          </a:p>
          <a:p>
            <a:endParaRPr lang="en-US" dirty="0"/>
          </a:p>
          <a:p>
            <a:r>
              <a:rPr lang="en-US" dirty="0"/>
              <a:t>2) Most tracks are pi’s and K’s</a:t>
            </a:r>
          </a:p>
          <a:p>
            <a:endParaRPr lang="en-US" dirty="0"/>
          </a:p>
          <a:p>
            <a:r>
              <a:rPr lang="en-US" dirty="0"/>
              <a:t>Track and energy cluster matching: </a:t>
            </a:r>
          </a:p>
          <a:p>
            <a:r>
              <a:rPr lang="en-US" dirty="0"/>
              <a:t>-  </a:t>
            </a:r>
            <a:r>
              <a:rPr lang="en-US" dirty="0" err="1"/>
              <a:t>dPhi</a:t>
            </a:r>
            <a:r>
              <a:rPr lang="en-US" dirty="0"/>
              <a:t> and </a:t>
            </a:r>
            <a:r>
              <a:rPr lang="en-US" dirty="0" err="1"/>
              <a:t>dEta</a:t>
            </a:r>
            <a:endParaRPr lang="en-US" dirty="0"/>
          </a:p>
          <a:p>
            <a:endParaRPr lang="en-US" dirty="0"/>
          </a:p>
          <a:p>
            <a:r>
              <a:rPr lang="en-US" dirty="0"/>
              <a:t>3) </a:t>
            </a:r>
            <a:r>
              <a:rPr lang="en-US" dirty="0" err="1"/>
              <a:t>EMcal</a:t>
            </a:r>
            <a:r>
              <a:rPr lang="en-US" dirty="0"/>
              <a:t>: </a:t>
            </a:r>
            <a:r>
              <a:rPr lang="en-US" dirty="0" err="1"/>
              <a:t>dphi</a:t>
            </a:r>
            <a:r>
              <a:rPr lang="en-US" dirty="0"/>
              <a:t>, </a:t>
            </a:r>
            <a:r>
              <a:rPr lang="en-US" dirty="0" err="1"/>
              <a:t>deta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FE75A3-644A-5F4B-88BF-6ED38078D080}"/>
              </a:ext>
            </a:extLst>
          </p:cNvPr>
          <p:cNvGrpSpPr/>
          <p:nvPr/>
        </p:nvGrpSpPr>
        <p:grpSpPr>
          <a:xfrm>
            <a:off x="4118237" y="1787383"/>
            <a:ext cx="8077458" cy="4934092"/>
            <a:chOff x="4114542" y="1824514"/>
            <a:chExt cx="8077458" cy="4934092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05C049F-32EF-6840-A752-6BB1C90E8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100" y="1824514"/>
              <a:ext cx="7454900" cy="4934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95BD48-E8B6-1346-BD55-4F2759E7B4F9}"/>
                </a:ext>
              </a:extLst>
            </p:cNvPr>
            <p:cNvSpPr txBox="1"/>
            <p:nvPr/>
          </p:nvSpPr>
          <p:spPr>
            <a:xfrm>
              <a:off x="5391149" y="234314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BED7ED-425B-2D41-9C73-66FD1548AECC}"/>
                </a:ext>
              </a:extLst>
            </p:cNvPr>
            <p:cNvSpPr txBox="1"/>
            <p:nvPr/>
          </p:nvSpPr>
          <p:spPr>
            <a:xfrm>
              <a:off x="6518498" y="234314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C5B687-93E8-084A-B295-4B7581CD6B70}"/>
                </a:ext>
              </a:extLst>
            </p:cNvPr>
            <p:cNvSpPr txBox="1"/>
            <p:nvPr/>
          </p:nvSpPr>
          <p:spPr>
            <a:xfrm>
              <a:off x="4305300" y="249703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Trks</a:t>
              </a:r>
              <a:r>
                <a:rPr lang="en-US" dirty="0"/>
                <a:t>: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1CC893-51B7-1740-9CEE-D34FC25F1C18}"/>
                </a:ext>
              </a:extLst>
            </p:cNvPr>
            <p:cNvSpPr txBox="1"/>
            <p:nvPr/>
          </p:nvSpPr>
          <p:spPr>
            <a:xfrm>
              <a:off x="4134716" y="3535860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EMCal</a:t>
              </a:r>
              <a:r>
                <a:rPr lang="en-US" dirty="0"/>
                <a:t>: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86B18C-7A2F-5041-9777-32744966121F}"/>
                </a:ext>
              </a:extLst>
            </p:cNvPr>
            <p:cNvSpPr txBox="1"/>
            <p:nvPr/>
          </p:nvSpPr>
          <p:spPr>
            <a:xfrm>
              <a:off x="4114542" y="4691332"/>
              <a:ext cx="673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iHCal</a:t>
              </a:r>
              <a:r>
                <a:rPr lang="en-US" dirty="0"/>
                <a:t>: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BE721D-4232-4B4B-AF33-47381CB0C92C}"/>
                </a:ext>
              </a:extLst>
            </p:cNvPr>
            <p:cNvSpPr txBox="1"/>
            <p:nvPr/>
          </p:nvSpPr>
          <p:spPr>
            <a:xfrm>
              <a:off x="4143550" y="5943354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OHCal</a:t>
              </a:r>
              <a:r>
                <a:rPr lang="en-US" dirty="0"/>
                <a:t>: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A49E514-445C-7E4A-964F-F9FE7B422A4B}"/>
              </a:ext>
            </a:extLst>
          </p:cNvPr>
          <p:cNvSpPr txBox="1"/>
          <p:nvPr/>
        </p:nvSpPr>
        <p:spPr>
          <a:xfrm>
            <a:off x="4933949" y="353585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dPhi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1E11B-DA02-8A46-A243-1098765F8A98}"/>
              </a:ext>
            </a:extLst>
          </p:cNvPr>
          <p:cNvSpPr txBox="1"/>
          <p:nvPr/>
        </p:nvSpPr>
        <p:spPr>
          <a:xfrm>
            <a:off x="4916519" y="475997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dPhi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FDBDC-C876-C34F-9666-C742926C2306}"/>
              </a:ext>
            </a:extLst>
          </p:cNvPr>
          <p:cNvSpPr txBox="1"/>
          <p:nvPr/>
        </p:nvSpPr>
        <p:spPr>
          <a:xfrm>
            <a:off x="4907685" y="593723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dPhi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DF1042-2DC1-1046-8765-11AA20BA3485}"/>
              </a:ext>
            </a:extLst>
          </p:cNvPr>
          <p:cNvSpPr txBox="1"/>
          <p:nvPr/>
        </p:nvSpPr>
        <p:spPr>
          <a:xfrm>
            <a:off x="6369418" y="271448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e/mu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C237A7-7D78-894A-9DDA-5E7E99AAFD68}"/>
              </a:ext>
            </a:extLst>
          </p:cNvPr>
          <p:cNvSpPr/>
          <p:nvPr/>
        </p:nvSpPr>
        <p:spPr>
          <a:xfrm>
            <a:off x="6292850" y="2937561"/>
            <a:ext cx="367673" cy="1849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42BA4A-F81A-C84F-AEBD-5F3EE20BE932}"/>
              </a:ext>
            </a:extLst>
          </p:cNvPr>
          <p:cNvSpPr txBox="1"/>
          <p:nvPr/>
        </p:nvSpPr>
        <p:spPr>
          <a:xfrm>
            <a:off x="6951629" y="2249471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85D022-54A3-DB49-8E60-CDAAF80B9E94}"/>
              </a:ext>
            </a:extLst>
          </p:cNvPr>
          <p:cNvSpPr txBox="1"/>
          <p:nvPr/>
        </p:nvSpPr>
        <p:spPr>
          <a:xfrm>
            <a:off x="7269295" y="2670119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BD7D87-D054-DC46-A7FE-212F9CB9A68B}"/>
              </a:ext>
            </a:extLst>
          </p:cNvPr>
          <p:cNvSpPr txBox="1"/>
          <p:nvPr/>
        </p:nvSpPr>
        <p:spPr>
          <a:xfrm>
            <a:off x="6413058" y="3565505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dEta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709994-043A-CC4E-ADDE-B86EBB79FCF9}"/>
              </a:ext>
            </a:extLst>
          </p:cNvPr>
          <p:cNvSpPr txBox="1"/>
          <p:nvPr/>
        </p:nvSpPr>
        <p:spPr>
          <a:xfrm>
            <a:off x="11537950" y="2531128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27C486-7181-7847-9754-72BA83D27E36}"/>
              </a:ext>
            </a:extLst>
          </p:cNvPr>
          <p:cNvSpPr txBox="1"/>
          <p:nvPr/>
        </p:nvSpPr>
        <p:spPr>
          <a:xfrm>
            <a:off x="9899650" y="2582271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42B713-928B-A941-AF54-67FCF1FD2EFC}"/>
              </a:ext>
            </a:extLst>
          </p:cNvPr>
          <p:cNvSpPr txBox="1"/>
          <p:nvPr/>
        </p:nvSpPr>
        <p:spPr>
          <a:xfrm>
            <a:off x="8382000" y="250430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0E3CAA-7EF1-B445-9B23-778AECC72234}"/>
              </a:ext>
            </a:extLst>
          </p:cNvPr>
          <p:cNvSpPr txBox="1"/>
          <p:nvPr/>
        </p:nvSpPr>
        <p:spPr>
          <a:xfrm>
            <a:off x="8305800" y="3565505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E_3x3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288C36-82E2-6745-BFBD-A69E4C3B95B3}"/>
              </a:ext>
            </a:extLst>
          </p:cNvPr>
          <p:cNvSpPr txBox="1"/>
          <p:nvPr/>
        </p:nvSpPr>
        <p:spPr>
          <a:xfrm>
            <a:off x="9592168" y="3565505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E_5x5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FA61F8-707A-A84A-9184-F9992FA494B0}"/>
              </a:ext>
            </a:extLst>
          </p:cNvPr>
          <p:cNvSpPr txBox="1"/>
          <p:nvPr/>
        </p:nvSpPr>
        <p:spPr>
          <a:xfrm>
            <a:off x="11014220" y="3545519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E_cluster</a:t>
            </a:r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04D767E-B8A4-1847-BC22-B29956227E5D}"/>
              </a:ext>
            </a:extLst>
          </p:cNvPr>
          <p:cNvSpPr/>
          <p:nvPr/>
        </p:nvSpPr>
        <p:spPr>
          <a:xfrm>
            <a:off x="5193636" y="2124992"/>
            <a:ext cx="284052" cy="7896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8A8336-5296-5B49-A53C-2834E0EE5C08}"/>
              </a:ext>
            </a:extLst>
          </p:cNvPr>
          <p:cNvSpPr txBox="1"/>
          <p:nvPr/>
        </p:nvSpPr>
        <p:spPr>
          <a:xfrm>
            <a:off x="8297560" y="4718806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E_3x3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EFFD7C-3207-6C46-B8E1-445E5286AC86}"/>
              </a:ext>
            </a:extLst>
          </p:cNvPr>
          <p:cNvSpPr txBox="1"/>
          <p:nvPr/>
        </p:nvSpPr>
        <p:spPr>
          <a:xfrm>
            <a:off x="9583928" y="4718806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E_5x5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96A084-7141-234A-80BC-91EBDE01EB4E}"/>
              </a:ext>
            </a:extLst>
          </p:cNvPr>
          <p:cNvSpPr txBox="1"/>
          <p:nvPr/>
        </p:nvSpPr>
        <p:spPr>
          <a:xfrm>
            <a:off x="11005980" y="4698820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E_cluster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EAE17E-496C-B142-95F4-4A997CFA98CB}"/>
              </a:ext>
            </a:extLst>
          </p:cNvPr>
          <p:cNvSpPr txBox="1"/>
          <p:nvPr/>
        </p:nvSpPr>
        <p:spPr>
          <a:xfrm>
            <a:off x="8289319" y="5921533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E_3x3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7E7E68-2A8C-B64A-9846-3D044A7EFAA7}"/>
              </a:ext>
            </a:extLst>
          </p:cNvPr>
          <p:cNvSpPr txBox="1"/>
          <p:nvPr/>
        </p:nvSpPr>
        <p:spPr>
          <a:xfrm>
            <a:off x="9575687" y="5921533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E_5x5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B1CFCC-EDF1-0244-B3E6-32558870606A}"/>
              </a:ext>
            </a:extLst>
          </p:cNvPr>
          <p:cNvSpPr txBox="1"/>
          <p:nvPr/>
        </p:nvSpPr>
        <p:spPr>
          <a:xfrm>
            <a:off x="10997739" y="5901547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E_cluster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304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3301C-73C8-DF4A-8C06-8A2CF4201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465297-62F5-D849-A629-22058A15E36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6/28/2021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59E3D-C87D-984A-811F-3EA5BC9D745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Ming @Team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E4695-F827-244B-A54C-1000CDA774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04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68BBD-B090-E64F-8C44-C9F5EC736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Charm &amp; Beauty hadron production @</a:t>
            </a:r>
            <a:r>
              <a:rPr lang="en-US" sz="3600" dirty="0" err="1"/>
              <a:t>sPHENIX</a:t>
            </a:r>
            <a:endParaRPr 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7EAC1-A4DC-2442-A8C7-29822B77E18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6/28/2021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0CA9E-0BA9-EB48-BF90-463072FF392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Ming @Team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ECF2E6-F1C0-EF4E-88BF-2501CD355E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0C7038-AEAC-224C-B30B-E395A43A8D03}"/>
              </a:ext>
            </a:extLst>
          </p:cNvPr>
          <p:cNvGrpSpPr/>
          <p:nvPr/>
        </p:nvGrpSpPr>
        <p:grpSpPr>
          <a:xfrm>
            <a:off x="6259226" y="1771647"/>
            <a:ext cx="5775261" cy="4309757"/>
            <a:chOff x="6259226" y="1487586"/>
            <a:chExt cx="5775261" cy="43097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FA49C0-6B57-0846-AC06-7F0FEE5F3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9226" y="1974749"/>
              <a:ext cx="5775261" cy="382259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EC1E84-53DF-104B-872F-A2DD0ABCFF1C}"/>
                </a:ext>
              </a:extLst>
            </p:cNvPr>
            <p:cNvSpPr txBox="1"/>
            <p:nvPr/>
          </p:nvSpPr>
          <p:spPr>
            <a:xfrm>
              <a:off x="9653798" y="1487586"/>
              <a:ext cx="18117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sPHENIX</a:t>
              </a:r>
              <a:r>
                <a:rPr lang="en-US" dirty="0"/>
                <a:t> BUP 2020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17032EC-E164-DE48-910F-9C825C8DBAC2}"/>
              </a:ext>
            </a:extLst>
          </p:cNvPr>
          <p:cNvSpPr txBox="1"/>
          <p:nvPr/>
        </p:nvSpPr>
        <p:spPr>
          <a:xfrm>
            <a:off x="660400" y="1435248"/>
            <a:ext cx="4063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Inclusive and exclusive b-hadron measurements: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4B501-F0D8-334B-A48A-33D088FEF452}"/>
              </a:ext>
            </a:extLst>
          </p:cNvPr>
          <p:cNvSpPr txBox="1"/>
          <p:nvPr/>
        </p:nvSpPr>
        <p:spPr>
          <a:xfrm>
            <a:off x="660400" y="1974749"/>
            <a:ext cx="17556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B-&gt; mu + X</a:t>
            </a:r>
          </a:p>
          <a:p>
            <a:r>
              <a:rPr lang="en-US" dirty="0"/>
              <a:t>B-&gt;J/Psi + X</a:t>
            </a:r>
          </a:p>
          <a:p>
            <a:endParaRPr lang="en-US" dirty="0"/>
          </a:p>
          <a:p>
            <a:r>
              <a:rPr lang="en-US" dirty="0"/>
              <a:t>J/Psi -&gt; </a:t>
            </a:r>
            <a:r>
              <a:rPr lang="en-US" dirty="0" err="1"/>
              <a:t>mu+mu</a:t>
            </a:r>
            <a:r>
              <a:rPr lang="en-US" dirty="0"/>
              <a:t>-</a:t>
            </a:r>
          </a:p>
          <a:p>
            <a:r>
              <a:rPr lang="en-US" dirty="0"/>
              <a:t>Upsilon -&gt; mu+ mu-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84A34F-2BF2-5A46-87BC-AD1809D60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413" y="3338204"/>
            <a:ext cx="3579813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14B9B5-EF99-F847-ABED-81A5B8627B8B}"/>
              </a:ext>
            </a:extLst>
          </p:cNvPr>
          <p:cNvSpPr txBox="1"/>
          <p:nvPr/>
        </p:nvSpPr>
        <p:spPr>
          <a:xfrm>
            <a:off x="396996" y="3790631"/>
            <a:ext cx="18309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@RHIC 200GeV pp:</a:t>
            </a:r>
          </a:p>
          <a:p>
            <a:r>
              <a:rPr lang="en-US" dirty="0" err="1"/>
              <a:t>ccbar</a:t>
            </a:r>
            <a:r>
              <a:rPr lang="en-US" dirty="0"/>
              <a:t> ~ 500ub</a:t>
            </a:r>
          </a:p>
          <a:p>
            <a:r>
              <a:rPr lang="en-US" dirty="0" err="1"/>
              <a:t>bbar</a:t>
            </a:r>
            <a:r>
              <a:rPr lang="en-US" dirty="0"/>
              <a:t> ~ 1ub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A lot of HF events</a:t>
            </a:r>
          </a:p>
        </p:txBody>
      </p:sp>
    </p:spTree>
    <p:extLst>
      <p:ext uri="{BB962C8B-B14F-4D97-AF65-F5344CB8AC3E}">
        <p14:creationId xmlns:p14="http://schemas.microsoft.com/office/powerpoint/2010/main" val="3257429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FE37A-ECAC-2E49-B3E4-4E9F4339F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2237"/>
            <a:ext cx="10515600" cy="1325563"/>
          </a:xfrm>
        </p:spPr>
        <p:txBody>
          <a:bodyPr/>
          <a:lstStyle/>
          <a:p>
            <a:r>
              <a:rPr lang="en-US" dirty="0"/>
              <a:t>Electrons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AB064-09E9-484A-BC68-05DF687511C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6/28/2021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EA4FB-494C-3D41-BB40-51437548BC3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Ming @Team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5CACC-E788-CA4D-96FB-9CD4B31E68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6374E3-2430-D746-8EA2-4F390ADA20C8}"/>
              </a:ext>
            </a:extLst>
          </p:cNvPr>
          <p:cNvGrpSpPr/>
          <p:nvPr/>
        </p:nvGrpSpPr>
        <p:grpSpPr>
          <a:xfrm>
            <a:off x="3086725" y="66675"/>
            <a:ext cx="8876675" cy="6654800"/>
            <a:chOff x="3086725" y="66675"/>
            <a:chExt cx="8876675" cy="6654800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47B4E037-844B-9D46-A876-71E314060D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66675"/>
              <a:ext cx="7924800" cy="665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415E2B-6923-1E48-ABCD-7FE7E905F0A4}"/>
                </a:ext>
              </a:extLst>
            </p:cNvPr>
            <p:cNvSpPr txBox="1"/>
            <p:nvPr/>
          </p:nvSpPr>
          <p:spPr>
            <a:xfrm>
              <a:off x="3162300" y="1171674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EMCal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272A68-95F3-BB41-AF77-D8D5BDC740D4}"/>
                </a:ext>
              </a:extLst>
            </p:cNvPr>
            <p:cNvSpPr txBox="1"/>
            <p:nvPr/>
          </p:nvSpPr>
          <p:spPr>
            <a:xfrm>
              <a:off x="3086725" y="3275111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iHCal</a:t>
              </a:r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E57D2-DFDC-E24E-9436-B2120ACC2CE0}"/>
                </a:ext>
              </a:extLst>
            </p:cNvPr>
            <p:cNvSpPr txBox="1"/>
            <p:nvPr/>
          </p:nvSpPr>
          <p:spPr>
            <a:xfrm>
              <a:off x="3100844" y="5434111"/>
              <a:ext cx="6832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oHCal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8674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8ED2E-4597-8943-A595-B1120321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-47625"/>
            <a:ext cx="10515600" cy="1325563"/>
          </a:xfrm>
        </p:spPr>
        <p:txBody>
          <a:bodyPr/>
          <a:lstStyle/>
          <a:p>
            <a:r>
              <a:rPr lang="en-US" dirty="0"/>
              <a:t>Muons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F2A32C-CF6C-AD41-B431-6C479A301A5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6/28/2021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CDB14-EB8D-F146-B763-596272B0D0F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Ming @Team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7FBE0-CBC2-534E-8D92-5013AA5BDC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664C9ED-DC58-8049-8524-C78E83D61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50800"/>
            <a:ext cx="7924800" cy="675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52FE0C-CA47-EC4A-B6B0-423E41324241}"/>
              </a:ext>
            </a:extLst>
          </p:cNvPr>
          <p:cNvSpPr txBox="1"/>
          <p:nvPr/>
        </p:nvSpPr>
        <p:spPr>
          <a:xfrm>
            <a:off x="3517900" y="117167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EMCal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9A505-01C3-9843-8D9A-E5911266209E}"/>
              </a:ext>
            </a:extLst>
          </p:cNvPr>
          <p:cNvSpPr txBox="1"/>
          <p:nvPr/>
        </p:nvSpPr>
        <p:spPr>
          <a:xfrm>
            <a:off x="3442325" y="3275111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iHCal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1C31FB-CAAC-0446-82D7-10894ACB63F6}"/>
              </a:ext>
            </a:extLst>
          </p:cNvPr>
          <p:cNvSpPr txBox="1"/>
          <p:nvPr/>
        </p:nvSpPr>
        <p:spPr>
          <a:xfrm>
            <a:off x="3456444" y="5434111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oHCal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445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EF71D-1E5C-E642-8381-AD83C627D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85725"/>
            <a:ext cx="10515600" cy="1325563"/>
          </a:xfrm>
        </p:spPr>
        <p:txBody>
          <a:bodyPr/>
          <a:lstStyle/>
          <a:p>
            <a:r>
              <a:rPr lang="en-US" dirty="0"/>
              <a:t>Hadrons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A8804A-4A85-A846-9D1B-18D2997647E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6/28/2021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58C737-3B35-1344-801D-ABEC93C19AE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Ming @Team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66356-FDBE-5545-8CD8-B3DB662E5A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182E49-3451-7E40-834B-5D9B81F21FA3}"/>
              </a:ext>
            </a:extLst>
          </p:cNvPr>
          <p:cNvSpPr txBox="1"/>
          <p:nvPr/>
        </p:nvSpPr>
        <p:spPr>
          <a:xfrm>
            <a:off x="3517900" y="117167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EMCal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84A8A6-F99C-5346-9441-8BC6F62C5215}"/>
              </a:ext>
            </a:extLst>
          </p:cNvPr>
          <p:cNvSpPr txBox="1"/>
          <p:nvPr/>
        </p:nvSpPr>
        <p:spPr>
          <a:xfrm>
            <a:off x="3442325" y="3275111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iHCal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349266-69A2-DC4C-88E2-A3C14EEDEA40}"/>
              </a:ext>
            </a:extLst>
          </p:cNvPr>
          <p:cNvSpPr txBox="1"/>
          <p:nvPr/>
        </p:nvSpPr>
        <p:spPr>
          <a:xfrm>
            <a:off x="3456444" y="5434111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oHCal</a:t>
            </a:r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0630001-5F42-B544-917E-0EB07D8B9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1487" y="55463"/>
            <a:ext cx="791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670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Update History: e/mu/h Identification</a:t>
            </a:r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838200" y="1343818"/>
            <a:ext cx="10515600" cy="4833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06/14/2021, created after sPHENIX HF meeting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06/16/2021, included tracks w/o EMCal, Hcal hits, set dE = 0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Electron identification </a:t>
            </a:r>
            <a:endParaRPr/>
          </a:p>
          <a:p>
            <a:pPr marL="685800" lvl="1" indent="-190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Muon identification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sPHENIX MDC1 analysis note: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https://docs.google.com/document/d/1RfGBSAF3ZumQVzMSGUHD9o0kHrZvVKORq65zpBUhv9o/edit?usp=sharing</a:t>
            </a:r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70463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Muons: 3 &lt; p &lt;20 GeV, 20 models </a:t>
            </a:r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166" name="Google Shape;166;p21"/>
          <p:cNvSpPr txBox="1"/>
          <p:nvPr/>
        </p:nvSpPr>
        <p:spPr>
          <a:xfrm>
            <a:off x="7970520" y="4706970"/>
            <a:ext cx="2589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Purity: 530/573= 92.5%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Eff. = 530/2287 = 23.2%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FoM = Purity* Eff = 21.5%</a:t>
            </a:r>
            <a:endParaRPr/>
          </a:p>
        </p:txBody>
      </p:sp>
      <p:pic>
        <p:nvPicPr>
          <p:cNvPr id="167" name="Google Shape;167;p2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50" y="1616950"/>
            <a:ext cx="10643927" cy="4793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812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49258" y="1"/>
            <a:ext cx="10515600" cy="84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err="1"/>
              <a:t>Electroncs</a:t>
            </a:r>
            <a:r>
              <a:rPr lang="en-US" dirty="0"/>
              <a:t>: 20+ ML models available</a:t>
            </a:r>
            <a:endParaRPr dirty="0"/>
          </a:p>
        </p:txBody>
      </p:sp>
      <p:pic>
        <p:nvPicPr>
          <p:cNvPr id="107" name="Google Shape;107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29319"/>
            <a:ext cx="12192000" cy="550553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Follow up on ML on e/mu/h identification</a:t>
            </a:r>
            <a:br>
              <a:rPr lang="en-US"/>
            </a:br>
            <a:r>
              <a:rPr lang="en-US"/>
              <a:t>06/16/2021</a:t>
            </a:r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Assigned dE =0 if there is no EMCal, iHCal or oHCal hit information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Track selection: 3 &lt; p &lt; 20 GeV 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>
            <a:spLocks noGrp="1"/>
          </p:cNvSpPr>
          <p:nvPr>
            <p:ph type="title"/>
          </p:nvPr>
        </p:nvSpPr>
        <p:spPr>
          <a:xfrm>
            <a:off x="704635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Electrons: p&gt; 3GeV, from RandomForest</a:t>
            </a:r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pic>
        <p:nvPicPr>
          <p:cNvPr id="119" name="Google Shape;119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1" y="1241422"/>
            <a:ext cx="12188200" cy="519907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8153400" y="4438257"/>
            <a:ext cx="258936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Purity: 932/1047=89.0%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Eff. = 932/2858 = 32.6%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FoM = Purity* Eff = 29.0%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38B4D-E09C-CA44-903C-D2D98FDE2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650" y="1136650"/>
            <a:ext cx="10515600" cy="1325563"/>
          </a:xfrm>
        </p:spPr>
        <p:txBody>
          <a:bodyPr/>
          <a:lstStyle/>
          <a:p>
            <a:r>
              <a:rPr lang="en-US" dirty="0"/>
              <a:t>If we can identify the muons …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6E0817-70A4-ED43-94D0-247F63FE017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6/28/2021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C9B68-0FF1-C948-9740-79F8930EC80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Ming @Team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C979A-32AD-3F45-92B9-99F9DA3D5D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06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766638" y="0"/>
            <a:ext cx="10515600" cy="1246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Features’ Impacts: electron ID, from RandomForest Classifier </a:t>
            </a:r>
            <a:endParaRPr/>
          </a:p>
        </p:txBody>
      </p:sp>
      <p:pic>
        <p:nvPicPr>
          <p:cNvPr id="126" name="Google Shape;126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73" y="1246344"/>
            <a:ext cx="12217146" cy="547513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>
            <a:spLocks noGrp="1"/>
          </p:cNvSpPr>
          <p:nvPr>
            <p:ph type="title"/>
          </p:nvPr>
        </p:nvSpPr>
        <p:spPr>
          <a:xfrm>
            <a:off x="704635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Electrons: p&gt; 3GeV, from AVG Blender</a:t>
            </a:r>
            <a:endParaRPr/>
          </a:p>
        </p:txBody>
      </p:sp>
      <p:pic>
        <p:nvPicPr>
          <p:cNvPr id="135" name="Google Shape;135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04024"/>
            <a:ext cx="12192000" cy="5262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139" name="Google Shape;139;p18"/>
          <p:cNvSpPr txBox="1"/>
          <p:nvPr/>
        </p:nvSpPr>
        <p:spPr>
          <a:xfrm>
            <a:off x="8153400" y="4438257"/>
            <a:ext cx="258936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Purity: 789/901=87.6%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Eff. = 789/2287 = 34.5%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FoM = Purity* Eff = 30.2%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704635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Electrons: p&gt; 3GeV, from Keras Slim NN</a:t>
            </a:r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pic>
        <p:nvPicPr>
          <p:cNvPr id="148" name="Google Shape;148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59" y="1504699"/>
            <a:ext cx="12136341" cy="5364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 txBox="1"/>
          <p:nvPr/>
        </p:nvSpPr>
        <p:spPr>
          <a:xfrm>
            <a:off x="7970520" y="4706970"/>
            <a:ext cx="258936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Purity: 530/573= 92.5%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Eff. = 530/2287 = 23.2%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FoM = Purity* Eff = 21.5%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4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200" dirty="0"/>
              <a:t>J/Psi Candidates with “di-muons”</a:t>
            </a:r>
            <a:br>
              <a:rPr lang="en-US" sz="3200" dirty="0"/>
            </a:br>
            <a:r>
              <a:rPr lang="en-US" sz="3200" dirty="0"/>
              <a:t>- later also for di-electrons</a:t>
            </a:r>
            <a:endParaRPr sz="3200" dirty="0"/>
          </a:p>
        </p:txBody>
      </p:sp>
      <p:sp>
        <p:nvSpPr>
          <p:cNvPr id="241" name="Google Shape;24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244" name="Google Shape;244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60" y="3098532"/>
            <a:ext cx="3683000" cy="27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367" y="3098532"/>
            <a:ext cx="3670300" cy="27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637" y="2522867"/>
            <a:ext cx="3907126" cy="390723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8"/>
          <p:cNvSpPr txBox="1"/>
          <p:nvPr/>
        </p:nvSpPr>
        <p:spPr>
          <a:xfrm>
            <a:off x="291800" y="2514407"/>
            <a:ext cx="21301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muon identified</a:t>
            </a:r>
            <a:endParaRPr dirty="0"/>
          </a:p>
        </p:txBody>
      </p:sp>
      <p:sp>
        <p:nvSpPr>
          <p:cNvPr id="248" name="Google Shape;248;p28"/>
          <p:cNvSpPr txBox="1"/>
          <p:nvPr/>
        </p:nvSpPr>
        <p:spPr>
          <a:xfrm>
            <a:off x="4095818" y="2411948"/>
            <a:ext cx="22177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muons identified</a:t>
            </a:r>
            <a:endParaRPr/>
          </a:p>
        </p:txBody>
      </p:sp>
      <p:sp>
        <p:nvSpPr>
          <p:cNvPr id="249" name="Google Shape;249;p28"/>
          <p:cNvSpPr txBox="1"/>
          <p:nvPr/>
        </p:nvSpPr>
        <p:spPr>
          <a:xfrm>
            <a:off x="8820374" y="1858250"/>
            <a:ext cx="27721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electrons identified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note the high background</a:t>
            </a:r>
            <a:endParaRPr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153AF6D-B738-0741-85DE-DA0B82D05894}"/>
              </a:ext>
            </a:extLst>
          </p:cNvPr>
          <p:cNvSpPr/>
          <p:nvPr/>
        </p:nvSpPr>
        <p:spPr>
          <a:xfrm>
            <a:off x="1356899" y="3829050"/>
            <a:ext cx="755650" cy="20253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719A502-56B6-744F-8FF0-420000623BE1}"/>
              </a:ext>
            </a:extLst>
          </p:cNvPr>
          <p:cNvSpPr/>
          <p:nvPr/>
        </p:nvSpPr>
        <p:spPr>
          <a:xfrm>
            <a:off x="5277969" y="3591884"/>
            <a:ext cx="755650" cy="22625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2D8A4-245C-D84D-B8E0-304EA1C99006}"/>
              </a:ext>
            </a:extLst>
          </p:cNvPr>
          <p:cNvSpPr txBox="1"/>
          <p:nvPr/>
        </p:nvSpPr>
        <p:spPr>
          <a:xfrm>
            <a:off x="10026650" y="3060432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e+e</a:t>
            </a:r>
            <a:r>
              <a:rPr lang="en-US" dirty="0"/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480483-8430-6A43-9A78-4897A25D34F9}"/>
              </a:ext>
            </a:extLst>
          </p:cNvPr>
          <p:cNvSpPr txBox="1"/>
          <p:nvPr/>
        </p:nvSpPr>
        <p:spPr>
          <a:xfrm>
            <a:off x="1018751" y="1514658"/>
            <a:ext cx="54970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HF samples: pp-&gt;b-</a:t>
            </a:r>
            <a:r>
              <a:rPr lang="en-US" dirty="0" err="1"/>
              <a:t>bbar</a:t>
            </a:r>
            <a:endParaRPr lang="en-US" dirty="0"/>
          </a:p>
          <a:p>
            <a:endParaRPr lang="en-US" dirty="0"/>
          </a:p>
          <a:p>
            <a:r>
              <a:rPr lang="en-US" dirty="0"/>
              <a:t>(prompt QCD background could be further rejected with DCA cuts)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43D0E-22B7-DC44-A01B-4990F28199ED}"/>
              </a:ext>
            </a:extLst>
          </p:cNvPr>
          <p:cNvSpPr txBox="1"/>
          <p:nvPr/>
        </p:nvSpPr>
        <p:spPr>
          <a:xfrm>
            <a:off x="8153400" y="567131"/>
            <a:ext cx="1231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B-&gt;J/Psi + X </a:t>
            </a:r>
          </a:p>
        </p:txBody>
      </p:sp>
    </p:spTree>
    <p:extLst>
      <p:ext uri="{BB962C8B-B14F-4D97-AF65-F5344CB8AC3E}">
        <p14:creationId xmlns:p14="http://schemas.microsoft.com/office/powerpoint/2010/main" val="972032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E6978-802F-6045-B7C0-1FAA91A5F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36" y="128345"/>
            <a:ext cx="10515600" cy="480047"/>
          </a:xfrm>
        </p:spPr>
        <p:txBody>
          <a:bodyPr>
            <a:normAutofit fontScale="90000"/>
          </a:bodyPr>
          <a:lstStyle/>
          <a:p>
            <a:r>
              <a:rPr lang="en-US" sz="3200" dirty="0" err="1"/>
              <a:t>EMCal</a:t>
            </a:r>
            <a:r>
              <a:rPr lang="en-US" sz="3200" dirty="0"/>
              <a:t> &amp; </a:t>
            </a:r>
            <a:r>
              <a:rPr lang="en-US" sz="3200" dirty="0" err="1"/>
              <a:t>Hcal</a:t>
            </a:r>
            <a:r>
              <a:rPr lang="en-US" sz="3200" dirty="0"/>
              <a:t> </a:t>
            </a:r>
            <a:r>
              <a:rPr lang="en-US" sz="3200" dirty="0" err="1"/>
              <a:t>dE</a:t>
            </a:r>
            <a:r>
              <a:rPr lang="en-US" sz="3200" dirty="0"/>
              <a:t> vs track 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81BF23-7740-9E44-A186-34CA12D874B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6/28/2021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CF7FCD-BE15-9A4A-B4B0-C4CBDE53406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Ming @Team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C5A0D-11CB-604F-B275-07E79579B3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6D944F-18F5-9E48-A2C5-4B043D1580C1}"/>
              </a:ext>
            </a:extLst>
          </p:cNvPr>
          <p:cNvGrpSpPr/>
          <p:nvPr/>
        </p:nvGrpSpPr>
        <p:grpSpPr>
          <a:xfrm>
            <a:off x="4122296" y="616573"/>
            <a:ext cx="8062207" cy="6241427"/>
            <a:chOff x="3474156" y="616573"/>
            <a:chExt cx="8062207" cy="62414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5C36CDB-D81D-0A42-9891-4E9C7EE94855}"/>
                </a:ext>
              </a:extLst>
            </p:cNvPr>
            <p:cNvGrpSpPr/>
            <p:nvPr/>
          </p:nvGrpSpPr>
          <p:grpSpPr>
            <a:xfrm>
              <a:off x="4337050" y="616573"/>
              <a:ext cx="7199313" cy="6241427"/>
              <a:chOff x="4337050" y="616573"/>
              <a:chExt cx="7199313" cy="6241427"/>
            </a:xfrm>
          </p:grpSpPr>
          <p:pic>
            <p:nvPicPr>
              <p:cNvPr id="3074" name="Picture 2">
                <a:extLst>
                  <a:ext uri="{FF2B5EF4-FFF2-40B4-BE49-F238E27FC236}">
                    <a16:creationId xmlns:a16="http://schemas.microsoft.com/office/drawing/2014/main" id="{7C8182CD-DEF2-ED47-9B19-9D8A6BD9DD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7050" y="616573"/>
                <a:ext cx="7199313" cy="62414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DB7BAE-307F-A54A-8035-D876219776C3}"/>
                  </a:ext>
                </a:extLst>
              </p:cNvPr>
              <p:cNvSpPr txBox="1"/>
              <p:nvPr/>
            </p:nvSpPr>
            <p:spPr>
              <a:xfrm>
                <a:off x="5630637" y="947428"/>
                <a:ext cx="6703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e</a:t>
                </a:r>
                <a:r>
                  <a:rPr lang="en-US" sz="2800" baseline="30000" dirty="0"/>
                  <a:t>+/-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01936F-BC3F-FD41-998E-7E0CC84EB1C9}"/>
                  </a:ext>
                </a:extLst>
              </p:cNvPr>
              <p:cNvSpPr txBox="1"/>
              <p:nvPr/>
            </p:nvSpPr>
            <p:spPr>
              <a:xfrm>
                <a:off x="7780651" y="947428"/>
                <a:ext cx="9701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mu</a:t>
                </a:r>
                <a:r>
                  <a:rPr lang="en-US" sz="2800" baseline="30000" dirty="0"/>
                  <a:t>+/-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7A4A76E-5B1E-2744-8C15-AA267DC8E812}"/>
                  </a:ext>
                </a:extLst>
              </p:cNvPr>
              <p:cNvSpPr txBox="1"/>
              <p:nvPr/>
            </p:nvSpPr>
            <p:spPr>
              <a:xfrm>
                <a:off x="10462986" y="1044536"/>
                <a:ext cx="6703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h</a:t>
                </a:r>
                <a:r>
                  <a:rPr lang="en-US" sz="2800" baseline="30000" dirty="0"/>
                  <a:t>+/-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6F4F16-6146-C34E-A937-FD8E19EB01A0}"/>
                </a:ext>
              </a:extLst>
            </p:cNvPr>
            <p:cNvSpPr txBox="1"/>
            <p:nvPr/>
          </p:nvSpPr>
          <p:spPr>
            <a:xfrm>
              <a:off x="3474156" y="1638996"/>
              <a:ext cx="7328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EMCal</a:t>
              </a:r>
              <a:endParaRPr lang="en-US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0164B8-CE3C-654D-8D44-D032951720DC}"/>
                </a:ext>
              </a:extLst>
            </p:cNvPr>
            <p:cNvSpPr txBox="1"/>
            <p:nvPr/>
          </p:nvSpPr>
          <p:spPr>
            <a:xfrm>
              <a:off x="3523848" y="3527934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iHCal</a:t>
              </a:r>
              <a:endParaRPr lang="en-US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06B52C-2BCE-A749-97AE-EBDB7BA128BC}"/>
                </a:ext>
              </a:extLst>
            </p:cNvPr>
            <p:cNvSpPr txBox="1"/>
            <p:nvPr/>
          </p:nvSpPr>
          <p:spPr>
            <a:xfrm>
              <a:off x="3611212" y="5627360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oHCal</a:t>
              </a:r>
              <a:endParaRPr lang="en-US" b="1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BE4A0B9-FEE1-B54A-A843-76ECC88E92FA}"/>
              </a:ext>
            </a:extLst>
          </p:cNvPr>
          <p:cNvSpPr txBox="1"/>
          <p:nvPr/>
        </p:nvSpPr>
        <p:spPr>
          <a:xfrm>
            <a:off x="234736" y="1723034"/>
            <a:ext cx="421301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EMCal</a:t>
            </a:r>
            <a:r>
              <a:rPr lang="en-US" dirty="0"/>
              <a:t>: 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E/p matching, okey at high energy for electrons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Broad distribution for muon, MIP-like </a:t>
            </a:r>
          </a:p>
          <a:p>
            <a:pPr marL="285750" indent="-285750">
              <a:buFontTx/>
              <a:buChar char="-"/>
            </a:pPr>
            <a:r>
              <a:rPr lang="en-US" dirty="0"/>
              <a:t>Broad distribution,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err="1"/>
              <a:t>iHcal</a:t>
            </a:r>
            <a:r>
              <a:rPr lang="en-US" dirty="0"/>
              <a:t>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Broad distributions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A4E9A-E605-6948-97E9-EC87DBE4F331}"/>
              </a:ext>
            </a:extLst>
          </p:cNvPr>
          <p:cNvSpPr txBox="1"/>
          <p:nvPr/>
        </p:nvSpPr>
        <p:spPr>
          <a:xfrm>
            <a:off x="86178" y="4072688"/>
            <a:ext cx="4510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Other than the electrons, it is quite challenge to identify muons and hadrons because of the lack of clear obvious correlations ….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975C92-9D62-AC42-9DE3-0D49B4B6E7D8}"/>
              </a:ext>
            </a:extLst>
          </p:cNvPr>
          <p:cNvSpPr/>
          <p:nvPr/>
        </p:nvSpPr>
        <p:spPr>
          <a:xfrm>
            <a:off x="182777" y="5266933"/>
            <a:ext cx="6096000" cy="60837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00000"/>
            </a:pPr>
            <a:r>
              <a:rPr lang="en-US" b="1" dirty="0">
                <a:solidFill>
                  <a:srgbClr val="FF0000"/>
                </a:solidFill>
              </a:rPr>
              <a:t>The correlation is quite weak and complicated,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00000"/>
            </a:pPr>
            <a:r>
              <a:rPr lang="en-US" b="1" dirty="0">
                <a:solidFill>
                  <a:srgbClr val="FF0000"/>
                </a:solidFill>
              </a:rPr>
              <a:t>a good example where ML could shine!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393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6D68C-0F1F-7145-903E-58BBE191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How well can one identify muons with ML?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51E712-9A74-8343-85B1-41A810B313C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6/28/2021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855A1-3A0D-584F-80E2-9D994C6F05C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Ming @Team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0BC433-3648-F44A-B2A4-535689A832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6" name="Google Shape;227;p27" descr="Enterprise AI | DataRobot">
            <a:extLst>
              <a:ext uri="{FF2B5EF4-FFF2-40B4-BE49-F238E27FC236}">
                <a16:creationId xmlns:a16="http://schemas.microsoft.com/office/drawing/2014/main" id="{5A42CDAA-A366-AE45-AC7A-FDCE13D60DC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49614" y="2328568"/>
            <a:ext cx="4114799" cy="2200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4304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>
            <a:spLocks noGrp="1"/>
          </p:cNvSpPr>
          <p:nvPr>
            <p:ph type="title"/>
          </p:nvPr>
        </p:nvSpPr>
        <p:spPr>
          <a:xfrm>
            <a:off x="445415" y="4046"/>
            <a:ext cx="7378700" cy="1010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Attempt to do Muon Identification </a:t>
            </a:r>
            <a:br>
              <a:rPr lang="en-US" sz="3200" dirty="0"/>
            </a:br>
            <a:r>
              <a:rPr lang="en-US" sz="3200" dirty="0"/>
              <a:t>with ML in </a:t>
            </a:r>
            <a:r>
              <a:rPr lang="en-US" sz="3200" dirty="0" err="1"/>
              <a:t>sPHENIX</a:t>
            </a:r>
            <a:endParaRPr sz="3200" dirty="0"/>
          </a:p>
        </p:txBody>
      </p:sp>
      <p:sp>
        <p:nvSpPr>
          <p:cNvPr id="226" name="Google Shape;226;p27"/>
          <p:cNvSpPr txBox="1">
            <a:spLocks noGrp="1"/>
          </p:cNvSpPr>
          <p:nvPr>
            <p:ph type="body" idx="1"/>
          </p:nvPr>
        </p:nvSpPr>
        <p:spPr>
          <a:xfrm>
            <a:off x="445415" y="1302667"/>
            <a:ext cx="10515600" cy="484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Tracking information, p, DCA, chi2 etc.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Mostly hadrons, ~5% muons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dE</a:t>
            </a:r>
            <a:r>
              <a:rPr lang="en-US" dirty="0"/>
              <a:t> and matchings in </a:t>
            </a:r>
            <a:r>
              <a:rPr lang="en-US" dirty="0" err="1"/>
              <a:t>dPhi</a:t>
            </a:r>
            <a:r>
              <a:rPr lang="en-US" dirty="0"/>
              <a:t>, </a:t>
            </a:r>
            <a:r>
              <a:rPr lang="en-US" dirty="0" err="1"/>
              <a:t>dEta</a:t>
            </a:r>
            <a:r>
              <a:rPr lang="en-US" dirty="0"/>
              <a:t>, E/p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EMCal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IHCal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OHcal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n-US" b="1" dirty="0">
                <a:solidFill>
                  <a:srgbClr val="FF0000"/>
                </a:solidFill>
              </a:rPr>
              <a:t>The correlation is quite weak and complicated,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n-US" b="1" dirty="0">
                <a:solidFill>
                  <a:srgbClr val="FF0000"/>
                </a:solidFill>
              </a:rPr>
              <a:t>a good example where ML could shine!</a:t>
            </a:r>
            <a:endParaRPr dirty="0"/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Training/Testing samples (mostly muons, pi/K)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Cameron’s </a:t>
            </a:r>
            <a:r>
              <a:rPr lang="en-US" dirty="0" err="1"/>
              <a:t>KFParticle</a:t>
            </a:r>
            <a:r>
              <a:rPr lang="en-US" dirty="0"/>
              <a:t> output for J/Psi analysis, from b-</a:t>
            </a:r>
            <a:r>
              <a:rPr lang="en-US" dirty="0" err="1"/>
              <a:t>bbar</a:t>
            </a:r>
            <a:r>
              <a:rPr lang="en-US" dirty="0"/>
              <a:t> events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Track p&gt; 3GeV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EMCal</a:t>
            </a:r>
            <a:r>
              <a:rPr lang="en-US" dirty="0"/>
              <a:t>&gt;0, </a:t>
            </a:r>
            <a:r>
              <a:rPr lang="en-US" dirty="0" err="1"/>
              <a:t>iHCal</a:t>
            </a:r>
            <a:r>
              <a:rPr lang="en-US" dirty="0"/>
              <a:t> &gt;=0, </a:t>
            </a:r>
            <a:r>
              <a:rPr lang="en-US" dirty="0" err="1"/>
              <a:t>oHCal</a:t>
            </a:r>
            <a:r>
              <a:rPr lang="en-US" dirty="0"/>
              <a:t> &gt;= 0 </a:t>
            </a:r>
            <a:endParaRPr dirty="0"/>
          </a:p>
          <a:p>
            <a:pPr marL="685800" lvl="1" indent="-133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Similar results observed for p &gt;2GeV samples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dirty="0" err="1"/>
              <a:t>DataRobot</a:t>
            </a:r>
            <a:r>
              <a:rPr lang="en-US" dirty="0"/>
              <a:t> package provides 20+ Machine Learning Models for classification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Identify “muons” from the training samples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Selected top performers  </a:t>
            </a:r>
            <a:endParaRPr dirty="0"/>
          </a:p>
          <a:p>
            <a:pPr marL="685800" lvl="1" indent="-133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227" name="Google Shape;227;p27" descr="Enterprise AI | DataRobo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37642" y="4277866"/>
            <a:ext cx="2623547" cy="156871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229" name="Google Shape;22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230" name="Google Shape;23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231" name="Google Shape;231;p2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036" y="726981"/>
            <a:ext cx="2918472" cy="300029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 txBox="1"/>
          <p:nvPr/>
        </p:nvSpPr>
        <p:spPr>
          <a:xfrm>
            <a:off x="9666248" y="1322460"/>
            <a:ext cx="6319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Pi+/-</a:t>
            </a:r>
            <a:endParaRPr/>
          </a:p>
        </p:txBody>
      </p:sp>
      <p:sp>
        <p:nvSpPr>
          <p:cNvPr id="233" name="Google Shape;233;p27"/>
          <p:cNvSpPr txBox="1"/>
          <p:nvPr/>
        </p:nvSpPr>
        <p:spPr>
          <a:xfrm>
            <a:off x="10668852" y="2399840"/>
            <a:ext cx="5806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K+/-</a:t>
            </a:r>
            <a:endParaRPr/>
          </a:p>
        </p:txBody>
      </p:sp>
      <p:sp>
        <p:nvSpPr>
          <p:cNvPr id="234" name="Google Shape;234;p27"/>
          <p:cNvSpPr txBox="1"/>
          <p:nvPr/>
        </p:nvSpPr>
        <p:spPr>
          <a:xfrm>
            <a:off x="8887521" y="2621629"/>
            <a:ext cx="6639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e,mu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7"/>
          <p:cNvSpPr txBox="1"/>
          <p:nvPr/>
        </p:nvSpPr>
        <p:spPr>
          <a:xfrm>
            <a:off x="8686800" y="301385"/>
            <a:ext cx="293841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Tracks’ true ID in the samples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6788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49258" y="1"/>
            <a:ext cx="10515600" cy="84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err="1"/>
              <a:t>DataRobot</a:t>
            </a:r>
            <a:r>
              <a:rPr lang="en-US" dirty="0"/>
              <a:t>: 20+ ML models available </a:t>
            </a:r>
            <a:endParaRPr dirty="0"/>
          </a:p>
        </p:txBody>
      </p:sp>
      <p:pic>
        <p:nvPicPr>
          <p:cNvPr id="107" name="Google Shape;107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3374"/>
            <a:ext cx="12192000" cy="550553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6/28/2021</a:t>
            </a:r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@Team Meeting</a:t>
            </a:r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363514-4824-9040-9DDC-A09815D4E30F}"/>
              </a:ext>
            </a:extLst>
          </p:cNvPr>
          <p:cNvSpPr txBox="1"/>
          <p:nvPr/>
        </p:nvSpPr>
        <p:spPr>
          <a:xfrm>
            <a:off x="4387850" y="1257300"/>
            <a:ext cx="281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One can get free trial version …  </a:t>
            </a:r>
          </a:p>
        </p:txBody>
      </p:sp>
    </p:spTree>
    <p:extLst>
      <p:ext uri="{BB962C8B-B14F-4D97-AF65-F5344CB8AC3E}">
        <p14:creationId xmlns:p14="http://schemas.microsoft.com/office/powerpoint/2010/main" val="767592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Muon Identification </a:t>
            </a:r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3 &lt; p &lt; 20 GeV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has hits in </a:t>
            </a:r>
            <a:r>
              <a:rPr lang="en-US" dirty="0" err="1"/>
              <a:t>EMCal</a:t>
            </a: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Inputs: reconstructed variables: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    P, </a:t>
            </a:r>
            <a:r>
              <a:rPr lang="en-US" dirty="0" err="1"/>
              <a:t>pT</a:t>
            </a:r>
            <a:r>
              <a:rPr lang="en-US" dirty="0"/>
              <a:t>, IP, chi2, </a:t>
            </a:r>
            <a:r>
              <a:rPr lang="en-US" dirty="0" err="1"/>
              <a:t>EMcal</a:t>
            </a:r>
            <a:r>
              <a:rPr lang="en-US" dirty="0"/>
              <a:t>, </a:t>
            </a:r>
            <a:r>
              <a:rPr lang="en-US" dirty="0" err="1"/>
              <a:t>iHCal</a:t>
            </a:r>
            <a:r>
              <a:rPr lang="en-US" dirty="0"/>
              <a:t>, </a:t>
            </a:r>
            <a:r>
              <a:rPr lang="en-US" dirty="0" err="1"/>
              <a:t>oHCal</a:t>
            </a:r>
            <a:endParaRPr lang="en-US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    and also ratios: </a:t>
            </a:r>
            <a:r>
              <a:rPr lang="en-US" dirty="0" err="1"/>
              <a:t>EMCal</a:t>
            </a:r>
            <a:r>
              <a:rPr lang="en-US" dirty="0"/>
              <a:t>/p, </a:t>
            </a:r>
            <a:r>
              <a:rPr lang="en-US" dirty="0" err="1"/>
              <a:t>iHCal</a:t>
            </a:r>
            <a:r>
              <a:rPr lang="en-US" dirty="0"/>
              <a:t>/p and </a:t>
            </a:r>
            <a:r>
              <a:rPr lang="en-US" dirty="0" err="1"/>
              <a:t>oHCal</a:t>
            </a:r>
            <a:r>
              <a:rPr lang="en-US" dirty="0"/>
              <a:t>/p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It seems we can achieve muon identification with: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Purity ~ 70% @ Eff = 40%</a:t>
            </a:r>
          </a:p>
        </p:txBody>
      </p:sp>
      <p:sp>
        <p:nvSpPr>
          <p:cNvPr id="157" name="Google Shape;15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D253C9-CE53-0342-BDC2-C449BCF8CEE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6/28/2021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9DE71-2183-954D-B3BE-261986B6931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Ming @Team Meeting</a:t>
            </a:r>
          </a:p>
        </p:txBody>
      </p:sp>
    </p:spTree>
    <p:extLst>
      <p:ext uri="{BB962C8B-B14F-4D97-AF65-F5344CB8AC3E}">
        <p14:creationId xmlns:p14="http://schemas.microsoft.com/office/powerpoint/2010/main" val="3049966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1527</Words>
  <Application>Microsoft Macintosh PowerPoint</Application>
  <PresentationFormat>Widescreen</PresentationFormat>
  <Paragraphs>359</Paragraphs>
  <Slides>32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Using ML to Tag HF/Muons in sPHENIX</vt:lpstr>
      <vt:lpstr>1st test: can we do muon identification with “E” and “p” alone ? </vt:lpstr>
      <vt:lpstr>If we can identify the muons … </vt:lpstr>
      <vt:lpstr>J/Psi Candidates with “di-muons” - later also for di-electrons</vt:lpstr>
      <vt:lpstr>EMCal &amp; Hcal dE vs track p</vt:lpstr>
      <vt:lpstr>How well can one identify muons with ML?</vt:lpstr>
      <vt:lpstr>1st Attempt to do Muon Identification  with ML in sPHENIX</vt:lpstr>
      <vt:lpstr>DataRobot: 20+ ML models available </vt:lpstr>
      <vt:lpstr>Muon Identification </vt:lpstr>
      <vt:lpstr>Muons: 3 &lt; p &lt;20 GeV: Extreme Gradient Boosted Tree Classifier with Early Stopping </vt:lpstr>
      <vt:lpstr>Key features: Extreme Gradient Boosted Trees  </vt:lpstr>
      <vt:lpstr>Muons: 3 &lt; p &lt;20 GeV:  AVG Blender Model </vt:lpstr>
      <vt:lpstr>Muons: 3 &lt; p &lt;20 GeV:  Keras Slim Residual Neural Network</vt:lpstr>
      <vt:lpstr>Key features: Keras Slim Residual Neural Network</vt:lpstr>
      <vt:lpstr>Also looked at the electrons</vt:lpstr>
      <vt:lpstr>Electrons: p&gt; 3GeV:  from RandomForest</vt:lpstr>
      <vt:lpstr>Features’ Impacts: electron ID,  from RandomForest Classifier </vt:lpstr>
      <vt:lpstr>What’s next? </vt:lpstr>
      <vt:lpstr>ML and HF Trigger for sPHENIX (and EIC) </vt:lpstr>
      <vt:lpstr>Backup slides</vt:lpstr>
      <vt:lpstr>Charm &amp; Beauty hadron production @sPHENIX</vt:lpstr>
      <vt:lpstr>Electrons</vt:lpstr>
      <vt:lpstr>Muons</vt:lpstr>
      <vt:lpstr>Hadrons</vt:lpstr>
      <vt:lpstr>Update History: e/mu/h Identification</vt:lpstr>
      <vt:lpstr>Muons: 3 &lt; p &lt;20 GeV, 20 models </vt:lpstr>
      <vt:lpstr>Electroncs: 20+ ML models available</vt:lpstr>
      <vt:lpstr>Follow up on ML on e/mu/h identification 06/16/2021</vt:lpstr>
      <vt:lpstr>Electrons: p&gt; 3GeV, from RandomForest</vt:lpstr>
      <vt:lpstr>Features’ Impacts: electron ID, from RandomForest Classifier </vt:lpstr>
      <vt:lpstr>Electrons: p&gt; 3GeV, from AVG Blender</vt:lpstr>
      <vt:lpstr>Electrons: p&gt; 3GeV, from Keras Slim NN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History: e/mu/h Identification</dc:title>
  <cp:lastModifiedBy>Ming Liu</cp:lastModifiedBy>
  <cp:revision>40</cp:revision>
  <dcterms:modified xsi:type="dcterms:W3CDTF">2021-06-28T18:52:46Z</dcterms:modified>
</cp:coreProperties>
</file>