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57" r:id="rId12"/>
    <p:sldId id="25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86"/>
    <p:restoredTop sz="94652"/>
  </p:normalViewPr>
  <p:slideViewPr>
    <p:cSldViewPr snapToGrid="0" snapToObjects="1">
      <p:cViewPr varScale="1">
        <p:scale>
          <a:sx n="115" d="100"/>
          <a:sy n="115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97D4C-4326-8940-B86F-B8E790080688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29220-74C7-CF41-98AE-D8EFDFE83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68FF5-E3F2-C140-A7DC-AE34016CF1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5A1B17-DF01-304C-887B-1D6C27E4D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DF57-59F9-9947-A6AF-7FA3D562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AB2A3-74D0-4943-BD4B-6799EB060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AC48-25B6-694D-9262-F99AF04FC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9B6A-D8EE-0242-8F67-A5FA5928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20029-973B-A649-BA6F-9B614CD35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98AEF-1E8A-7D41-810C-6AB05083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159BD-76D8-5E42-BB61-52CFD419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0BD3C-65C2-B643-8A37-06404E10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9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F0D61-5AAA-BB40-A104-59DEA0126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9B6A9-42DA-EE4B-93BB-5D8AE88FA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FF20A-FDC8-FF48-8CA9-08F9030A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7E48A-CA3F-B847-834C-E2D1EAA7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65F0E-F467-6C46-8E47-641F817C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7E059-07FF-EB4F-AF5D-40C4B246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16D2C-D908-FD43-82B5-C3772EC66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48773-AA2F-C240-BCFC-DD7889D0A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00040-8B87-DD4C-9505-A3472A36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03FB4-CDDA-1342-8366-97A4403D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8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A720-402C-0247-BE65-B4C8C66A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A9AE1-5906-C345-941D-59E60440D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0312C-D1A7-E548-9382-E5203FC7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AB712-F0EE-F64A-9F11-BDEF2D9E5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03F32-725F-704E-AF95-9ADCA5C6D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5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C7D6-80BD-FA46-8A12-FAA543A8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6420-6CD1-E54B-8E8F-3A837FB3C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865DF-622D-CD42-A204-FDA5A169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A5774-08A2-DF43-A02B-A3D4F944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79BBC-575F-B447-ADEF-D353729F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129B7-F196-A44E-B921-8FC0A061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C787-6B6A-3440-9E42-BA0484763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5270B-1620-6748-AB80-56CADCE16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6C195-873E-D740-98A9-CADAC934E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CD406-0CCA-9840-8F7A-EC703FBB8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BCD82C-B09F-9240-AEB3-E5469E140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E43B2-DB62-FC4D-8972-92EB52DD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E7130-72F0-9B46-A897-A16379FC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5576AC-8CB9-AC46-9576-B43062CA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19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468A-08B5-7042-8D56-28A08EE9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228F6-C776-784B-A7DB-DE6A3904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B3948C-66B8-9440-A696-9B0A266D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FE281-513A-994E-84C1-0F0615C8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408B4-113D-504E-85F1-255E1244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ED13C-CB1A-ED44-9F3C-87D6A81A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7E24B-89D4-A948-821A-3D46253A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A0B7-1D44-5547-89BB-B94FDAAE3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6F1E9-2600-954C-BD89-C77358AF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31B0B-675D-3948-9E46-D8B6DE6BB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B54DD-2179-344E-AD7E-ADDF1F5E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F648D-7BB7-C448-8E79-B2320D66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9ECE6-8BCD-FB4A-BD32-5E3746AE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8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9829-7B1B-2549-BDF9-A7D4A8AFC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C1F4E5-6F17-9E46-9520-A838CBBC9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F1E072-68EC-8141-B11A-118374383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4A07E-F0FB-5C43-8467-B0F0D7B9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C1FE4-728F-D14D-B70A-F4982CDA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D46B2C-B2BD-6943-9FB3-93D52DD4A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57052-AD22-7F4D-8956-5225B3A1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AAB2B-52B4-BC44-B604-AE09A21C5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8E12-7569-324E-9234-FAE184822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F01F9-EAFE-AF47-AB2D-552DDBF26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10759-DB41-E748-968C-DBC312CF4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8ABA-AA94-984A-99B2-9AFC971D2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D1820-C7E8-9A42-9DF0-09EBEDC1B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59" y="119363"/>
            <a:ext cx="10744732" cy="1010778"/>
          </a:xfrm>
        </p:spPr>
        <p:txBody>
          <a:bodyPr>
            <a:normAutofit fontScale="90000"/>
          </a:bodyPr>
          <a:lstStyle/>
          <a:p>
            <a:r>
              <a:rPr lang="en-US" dirty="0"/>
              <a:t>Muon Identification with ML</a:t>
            </a:r>
            <a:br>
              <a:rPr lang="en-US" dirty="0"/>
            </a:br>
            <a:r>
              <a:rPr lang="en-US" sz="3100" dirty="0"/>
              <a:t>- Cameron, Ming   06/14/2021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962C0A-F39D-EA45-8408-515471E5E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15" y="1302667"/>
            <a:ext cx="10515600" cy="484922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Tracking information, p, DCA, chi2 etc. </a:t>
            </a:r>
          </a:p>
          <a:p>
            <a:pPr lvl="1"/>
            <a:r>
              <a:rPr lang="en-US" dirty="0"/>
              <a:t>Mostly hadrons, ~5% muons</a:t>
            </a:r>
          </a:p>
          <a:p>
            <a:r>
              <a:rPr lang="en-US" dirty="0" err="1"/>
              <a:t>dE</a:t>
            </a:r>
            <a:r>
              <a:rPr lang="en-US" dirty="0"/>
              <a:t> and matchings in </a:t>
            </a:r>
            <a:r>
              <a:rPr lang="en-US" dirty="0" err="1"/>
              <a:t>dPhi</a:t>
            </a:r>
            <a:r>
              <a:rPr lang="en-US" dirty="0"/>
              <a:t>, </a:t>
            </a:r>
            <a:r>
              <a:rPr lang="en-US" dirty="0" err="1"/>
              <a:t>dEta</a:t>
            </a:r>
            <a:r>
              <a:rPr lang="en-US" dirty="0"/>
              <a:t>, E/p</a:t>
            </a:r>
          </a:p>
          <a:p>
            <a:pPr lvl="1"/>
            <a:r>
              <a:rPr lang="en-US" dirty="0" err="1"/>
              <a:t>EMCal</a:t>
            </a:r>
            <a:endParaRPr lang="en-US" dirty="0"/>
          </a:p>
          <a:p>
            <a:pPr lvl="1"/>
            <a:r>
              <a:rPr lang="en-US" dirty="0" err="1"/>
              <a:t>IHCal</a:t>
            </a:r>
            <a:endParaRPr lang="en-US" dirty="0"/>
          </a:p>
          <a:p>
            <a:pPr lvl="1"/>
            <a:r>
              <a:rPr lang="en-US" dirty="0" err="1"/>
              <a:t>OHcal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correlation is quite complicated, a good example where ML could help</a:t>
            </a:r>
          </a:p>
          <a:p>
            <a:endParaRPr lang="en-US" dirty="0"/>
          </a:p>
          <a:p>
            <a:r>
              <a:rPr lang="en-US" dirty="0"/>
              <a:t>Training/Testing samples (mostly muons, pi/K)</a:t>
            </a:r>
          </a:p>
          <a:p>
            <a:pPr lvl="1"/>
            <a:r>
              <a:rPr lang="en-US" dirty="0"/>
              <a:t>Cameron’s </a:t>
            </a:r>
            <a:r>
              <a:rPr lang="en-US" dirty="0" err="1"/>
              <a:t>KFParticle</a:t>
            </a:r>
            <a:r>
              <a:rPr lang="en-US" dirty="0"/>
              <a:t> output for J/Psi analysis, from </a:t>
            </a:r>
            <a:r>
              <a:rPr lang="en-US" dirty="0" err="1"/>
              <a:t>bbbar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Track p&gt; 3GeV</a:t>
            </a:r>
          </a:p>
          <a:p>
            <a:pPr lvl="1"/>
            <a:r>
              <a:rPr lang="en-US" dirty="0" err="1"/>
              <a:t>EMCal</a:t>
            </a:r>
            <a:r>
              <a:rPr lang="en-US" dirty="0"/>
              <a:t>&gt;0, </a:t>
            </a:r>
            <a:r>
              <a:rPr lang="en-US" dirty="0" err="1"/>
              <a:t>iHCal</a:t>
            </a:r>
            <a:r>
              <a:rPr lang="en-US" dirty="0"/>
              <a:t> &gt;0, </a:t>
            </a:r>
            <a:r>
              <a:rPr lang="en-US" dirty="0" err="1"/>
              <a:t>oHCal</a:t>
            </a:r>
            <a:r>
              <a:rPr lang="en-US" dirty="0"/>
              <a:t> &gt; 0 </a:t>
            </a:r>
          </a:p>
          <a:p>
            <a:pPr lvl="1"/>
            <a:endParaRPr lang="en-US" dirty="0"/>
          </a:p>
          <a:p>
            <a:r>
              <a:rPr lang="en-US" dirty="0"/>
              <a:t>Similar results observed for p &gt;2GeV samples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DataRobot</a:t>
            </a:r>
            <a:r>
              <a:rPr lang="en-US" dirty="0"/>
              <a:t> package provides 20+ Machine Learning Models for classification</a:t>
            </a:r>
          </a:p>
          <a:p>
            <a:pPr lvl="1"/>
            <a:r>
              <a:rPr lang="en-US" dirty="0"/>
              <a:t>Identify “muons” from the training samples </a:t>
            </a:r>
          </a:p>
          <a:p>
            <a:pPr lvl="1"/>
            <a:r>
              <a:rPr lang="en-US" dirty="0"/>
              <a:t>Selected top performers  </a:t>
            </a:r>
          </a:p>
          <a:p>
            <a:pPr lvl="1"/>
            <a:endParaRPr lang="en-US" dirty="0"/>
          </a:p>
        </p:txBody>
      </p:sp>
      <p:pic>
        <p:nvPicPr>
          <p:cNvPr id="6" name="Picture 2" descr="Enterprise AI | DataRobot">
            <a:extLst>
              <a:ext uri="{FF2B5EF4-FFF2-40B4-BE49-F238E27FC236}">
                <a16:creationId xmlns:a16="http://schemas.microsoft.com/office/drawing/2014/main" id="{97B995BA-903D-9345-952C-7016DD627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116" y="4289745"/>
            <a:ext cx="2623547" cy="156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C309C-811D-F042-B404-3BA11001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F207AB-288A-0C41-A9C3-11EC599F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386747-18D5-1644-B182-924BCDC3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FD56DA-F316-724E-9BD8-D11532621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36" y="726981"/>
            <a:ext cx="2918472" cy="300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DB5BC9-237C-B446-B52D-CA767BE83AB3}"/>
              </a:ext>
            </a:extLst>
          </p:cNvPr>
          <p:cNvSpPr txBox="1"/>
          <p:nvPr/>
        </p:nvSpPr>
        <p:spPr>
          <a:xfrm>
            <a:off x="9666248" y="132246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Pi+/-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5D0544-FDA5-FF41-AC3B-42033596D764}"/>
              </a:ext>
            </a:extLst>
          </p:cNvPr>
          <p:cNvSpPr txBox="1"/>
          <p:nvPr/>
        </p:nvSpPr>
        <p:spPr>
          <a:xfrm>
            <a:off x="10668852" y="239984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K+/-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D9CD9F-457D-1745-A383-E7D3FD976673}"/>
              </a:ext>
            </a:extLst>
          </p:cNvPr>
          <p:cNvSpPr txBox="1"/>
          <p:nvPr/>
        </p:nvSpPr>
        <p:spPr>
          <a:xfrm>
            <a:off x="8887521" y="262162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e,mu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B00BB9-B08F-CF43-A473-730AAD61D5FB}"/>
              </a:ext>
            </a:extLst>
          </p:cNvPr>
          <p:cNvSpPr txBox="1"/>
          <p:nvPr/>
        </p:nvSpPr>
        <p:spPr>
          <a:xfrm>
            <a:off x="9763550" y="261082"/>
            <a:ext cx="15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Tracks’ true ID</a:t>
            </a:r>
          </a:p>
        </p:txBody>
      </p:sp>
    </p:spTree>
    <p:extLst>
      <p:ext uri="{BB962C8B-B14F-4D97-AF65-F5344CB8AC3E}">
        <p14:creationId xmlns:p14="http://schemas.microsoft.com/office/powerpoint/2010/main" val="184748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412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OHCal_energy_cluster</a:t>
            </a:r>
            <a:r>
              <a:rPr lang="en-US" dirty="0"/>
              <a:t>  vs p:   </a:t>
            </a:r>
            <a:r>
              <a:rPr lang="en-US" b="1" dirty="0"/>
              <a:t>pi+/- &amp; K+/-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10</a:t>
            </a:fld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7B37074-6119-1B43-B00F-D21BCD1C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7" y="2319454"/>
            <a:ext cx="3657644" cy="37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5692672D-CB3A-7C48-9B54-8595E2C3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35" y="2144872"/>
            <a:ext cx="3862056" cy="39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035263-1919-B248-8808-DF4C6AD5F46D}"/>
              </a:ext>
            </a:extLst>
          </p:cNvPr>
          <p:cNvSpPr txBox="1"/>
          <p:nvPr/>
        </p:nvSpPr>
        <p:spPr>
          <a:xfrm>
            <a:off x="8610600" y="2965554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FE066-07D4-D140-9943-AE38DFAE8E74}"/>
              </a:ext>
            </a:extLst>
          </p:cNvPr>
          <p:cNvSpPr txBox="1"/>
          <p:nvPr/>
        </p:nvSpPr>
        <p:spPr>
          <a:xfrm>
            <a:off x="3130974" y="2875002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</p:spTree>
    <p:extLst>
      <p:ext uri="{BB962C8B-B14F-4D97-AF65-F5344CB8AC3E}">
        <p14:creationId xmlns:p14="http://schemas.microsoft.com/office/powerpoint/2010/main" val="463168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3A2EDB-FEC2-6340-8D6B-9CC53051F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2" b="13858"/>
          <a:stretch/>
        </p:blipFill>
        <p:spPr>
          <a:xfrm>
            <a:off x="0" y="1777430"/>
            <a:ext cx="12192000" cy="494187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DE6121E-2045-BD4D-87F6-B43F2D21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0663"/>
            <a:ext cx="10515600" cy="1325563"/>
          </a:xfrm>
        </p:spPr>
        <p:txBody>
          <a:bodyPr/>
          <a:lstStyle/>
          <a:p>
            <a:r>
              <a:rPr lang="en-US" dirty="0"/>
              <a:t>Random Forest Model:</a:t>
            </a:r>
            <a:br>
              <a:rPr lang="en-US" dirty="0"/>
            </a:br>
            <a:r>
              <a:rPr lang="en-US" dirty="0"/>
              <a:t>- 71% purity and 53% Eff for Muons </a:t>
            </a:r>
          </a:p>
        </p:txBody>
      </p:sp>
      <p:pic>
        <p:nvPicPr>
          <p:cNvPr id="3074" name="Picture 2" descr="Enterprise AI | DataRobot">
            <a:extLst>
              <a:ext uri="{FF2B5EF4-FFF2-40B4-BE49-F238E27FC236}">
                <a16:creationId xmlns:a16="http://schemas.microsoft.com/office/drawing/2014/main" id="{9BBA0576-4ADC-F04D-8B3F-850791FD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16" y="118842"/>
            <a:ext cx="2557462" cy="15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ED60E30-561E-F74D-977D-BAD3460B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1497095-C762-1F4A-9FDF-CC344375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0B57CB-35E4-864A-916D-BFB28ECB4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9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EDA1-9794-1145-9EF1-AF84716D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29" y="116552"/>
            <a:ext cx="10515600" cy="1325563"/>
          </a:xfrm>
        </p:spPr>
        <p:txBody>
          <a:bodyPr/>
          <a:lstStyle/>
          <a:p>
            <a:r>
              <a:rPr lang="en-US" dirty="0"/>
              <a:t>Boosted Tree with Early Stopping</a:t>
            </a:r>
            <a:br>
              <a:rPr lang="en-US" dirty="0"/>
            </a:br>
            <a:r>
              <a:rPr lang="en-US" dirty="0"/>
              <a:t>- 69% Purity and 54% Eff. for Muons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7CF32-F548-B449-BAFF-06A63596F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2" b="13409"/>
          <a:stretch/>
        </p:blipFill>
        <p:spPr>
          <a:xfrm>
            <a:off x="838200" y="1847700"/>
            <a:ext cx="10311829" cy="418845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53FD6-F1F9-D94C-A32F-5A94C053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344D3-D997-1641-9602-C1EAD5A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1742B2-16CE-B544-A79C-4782ADC7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2" descr="Enterprise AI | DataRobot">
            <a:extLst>
              <a:ext uri="{FF2B5EF4-FFF2-40B4-BE49-F238E27FC236}">
                <a16:creationId xmlns:a16="http://schemas.microsoft.com/office/drawing/2014/main" id="{7D534DC9-DDE5-D643-9A73-DD32A9D0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493" y="116552"/>
            <a:ext cx="2557462" cy="152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2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A2D949-1F3C-8B44-8DA6-6CD9C5B0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78"/>
            <a:ext cx="10515600" cy="1325563"/>
          </a:xfrm>
        </p:spPr>
        <p:txBody>
          <a:bodyPr/>
          <a:lstStyle/>
          <a:p>
            <a:r>
              <a:rPr lang="en-US" dirty="0"/>
              <a:t>Summary and </a:t>
            </a:r>
            <a:r>
              <a:rPr lang="en-US" dirty="0" err="1"/>
              <a:t>Todo</a:t>
            </a:r>
            <a:r>
              <a:rPr lang="en-US" dirty="0"/>
              <a:t> List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D4C42-DE86-5447-AE15-8A5A76DC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98"/>
            <a:ext cx="10515600" cy="4351338"/>
          </a:xfrm>
        </p:spPr>
        <p:txBody>
          <a:bodyPr/>
          <a:lstStyle/>
          <a:p>
            <a:r>
              <a:rPr lang="en-US" dirty="0"/>
              <a:t>It seems very feasible to tag high energy muons ~&gt; 2GeV</a:t>
            </a:r>
          </a:p>
          <a:p>
            <a:pPr lvl="1"/>
            <a:r>
              <a:rPr lang="en-US" dirty="0"/>
              <a:t>More detailed study in progress</a:t>
            </a:r>
          </a:p>
          <a:p>
            <a:pPr lvl="1"/>
            <a:r>
              <a:rPr lang="en-US" dirty="0"/>
              <a:t>Test with ROOT/TMVA, </a:t>
            </a:r>
            <a:r>
              <a:rPr lang="en-US" dirty="0" err="1"/>
              <a:t>PyTorch</a:t>
            </a:r>
            <a:r>
              <a:rPr lang="en-US" dirty="0"/>
              <a:t> and other NNs for improvements  </a:t>
            </a:r>
          </a:p>
          <a:p>
            <a:pPr lvl="1"/>
            <a:r>
              <a:rPr lang="en-US" dirty="0"/>
              <a:t>New experimental probes with “muons”, “electrons” </a:t>
            </a:r>
            <a:r>
              <a:rPr lang="en-US" dirty="0" err="1"/>
              <a:t>etc</a:t>
            </a:r>
            <a:r>
              <a:rPr lang="en-US" dirty="0"/>
              <a:t>,</a:t>
            </a:r>
          </a:p>
          <a:p>
            <a:pPr lvl="1"/>
            <a:endParaRPr lang="en-US" dirty="0"/>
          </a:p>
          <a:p>
            <a:r>
              <a:rPr lang="en-US" dirty="0"/>
              <a:t>Track DCA seems not fully utilized/realized in the models in the ML</a:t>
            </a:r>
          </a:p>
          <a:p>
            <a:pPr lvl="1"/>
            <a:r>
              <a:rPr lang="en-US" dirty="0"/>
              <a:t>HF Physics motivated improvement possible in NN </a:t>
            </a:r>
          </a:p>
          <a:p>
            <a:pPr lvl="1"/>
            <a:r>
              <a:rPr lang="en-US" dirty="0"/>
              <a:t>B-&gt;J/Psi +X,     B+ -&gt; J/Psi +K; Bs -&gt; J/Psi + Phi  </a:t>
            </a:r>
          </a:p>
          <a:p>
            <a:pPr marL="914400" lvl="2" indent="0">
              <a:buNone/>
            </a:pPr>
            <a:r>
              <a:rPr lang="en-US" dirty="0"/>
              <a:t>J/Psi -&gt; dimuon (di-electron)</a:t>
            </a:r>
          </a:p>
          <a:p>
            <a:pPr lvl="1"/>
            <a:r>
              <a:rPr lang="en-US" dirty="0"/>
              <a:t>B-&gt; high </a:t>
            </a:r>
            <a:r>
              <a:rPr lang="en-US" dirty="0" err="1"/>
              <a:t>pT</a:t>
            </a:r>
            <a:r>
              <a:rPr lang="en-US" dirty="0"/>
              <a:t> muon (electron), semi-leptonic decay channels etc.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0AF6A-C1E4-734A-B5BA-B97CB6FA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8E6B4-EE04-8F4E-BA50-C79B3758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25730-1E8A-B442-A8C8-229230BA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CA16-D12F-FB46-9F85-56EE5B20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J/Psi Candidates with “di-muons”</a:t>
            </a:r>
            <a:br>
              <a:rPr lang="en-US" dirty="0"/>
            </a:br>
            <a:r>
              <a:rPr lang="en-US" dirty="0"/>
              <a:t>- later also for di-electrons, </a:t>
            </a:r>
            <a:r>
              <a:rPr lang="en-US" dirty="0" err="1"/>
              <a:t>possibably</a:t>
            </a:r>
            <a:r>
              <a:rPr lang="en-US" dirty="0"/>
              <a:t>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3B04C-012C-9C42-978C-F6F018313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A4724-A1CE-B74B-8162-2F6241996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66FE3-7188-A642-B961-7A1FFD94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2</a:t>
            </a:fld>
            <a:endParaRPr lang="en-US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E6A0E3C-4D05-8841-A675-F2D0D26D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" y="3098532"/>
            <a:ext cx="36830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95D51A61-52CA-CC49-8847-6531DE064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67" y="3098532"/>
            <a:ext cx="3670300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5CB317-7800-C740-91FA-F093A8ED2C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5" t="7346" r="1438" b="7416"/>
          <a:stretch/>
        </p:blipFill>
        <p:spPr>
          <a:xfrm>
            <a:off x="8028637" y="2522867"/>
            <a:ext cx="3907126" cy="39072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10099C-3267-9643-83A3-B64B34941A2C}"/>
              </a:ext>
            </a:extLst>
          </p:cNvPr>
          <p:cNvSpPr txBox="1"/>
          <p:nvPr/>
        </p:nvSpPr>
        <p:spPr>
          <a:xfrm>
            <a:off x="291800" y="2514407"/>
            <a:ext cx="213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muon identified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5BDF9-0A22-B943-89E7-3927BAC0D39F}"/>
              </a:ext>
            </a:extLst>
          </p:cNvPr>
          <p:cNvSpPr txBox="1"/>
          <p:nvPr/>
        </p:nvSpPr>
        <p:spPr>
          <a:xfrm>
            <a:off x="4095818" y="2411948"/>
            <a:ext cx="221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muons identified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1086F-981D-274E-B75C-4327AC4001F1}"/>
              </a:ext>
            </a:extLst>
          </p:cNvPr>
          <p:cNvSpPr txBox="1"/>
          <p:nvPr/>
        </p:nvSpPr>
        <p:spPr>
          <a:xfrm>
            <a:off x="8820374" y="1858250"/>
            <a:ext cx="27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electrons identified </a:t>
            </a:r>
          </a:p>
          <a:p>
            <a:r>
              <a:rPr lang="en-US" dirty="0"/>
              <a:t>– note the high background</a:t>
            </a:r>
          </a:p>
        </p:txBody>
      </p:sp>
    </p:spTree>
    <p:extLst>
      <p:ext uri="{BB962C8B-B14F-4D97-AF65-F5344CB8AC3E}">
        <p14:creationId xmlns:p14="http://schemas.microsoft.com/office/powerpoint/2010/main" val="343445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1685-001D-F241-91DA-54349BFE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Identification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C883D-C288-A940-88EC-DAFB3D0F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1E8B5-8247-EF40-AB33-72E85DC3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90612-2710-3C46-BC4A-B3FEE5EE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C034F-4D02-7448-869C-7B19CD438CEE}"/>
              </a:ext>
            </a:extLst>
          </p:cNvPr>
          <p:cNvSpPr txBox="1"/>
          <p:nvPr/>
        </p:nvSpPr>
        <p:spPr>
          <a:xfrm>
            <a:off x="1070517" y="2375210"/>
            <a:ext cx="730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Study the </a:t>
            </a:r>
            <a:r>
              <a:rPr lang="en-US" dirty="0" err="1"/>
              <a:t>EMCal</a:t>
            </a:r>
            <a:r>
              <a:rPr lang="en-US" dirty="0"/>
              <a:t>, </a:t>
            </a:r>
            <a:r>
              <a:rPr lang="en-US" dirty="0" err="1"/>
              <a:t>iHCal</a:t>
            </a:r>
            <a:r>
              <a:rPr lang="en-US" dirty="0"/>
              <a:t> and </a:t>
            </a:r>
            <a:r>
              <a:rPr lang="en-US" dirty="0" err="1"/>
              <a:t>oHCal</a:t>
            </a:r>
            <a:r>
              <a:rPr lang="en-US" dirty="0"/>
              <a:t> responses to muon, electron and hadrons </a:t>
            </a:r>
          </a:p>
        </p:txBody>
      </p:sp>
    </p:spTree>
    <p:extLst>
      <p:ext uri="{BB962C8B-B14F-4D97-AF65-F5344CB8AC3E}">
        <p14:creationId xmlns:p14="http://schemas.microsoft.com/office/powerpoint/2010/main" val="189815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368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EMCal_energy_cluster</a:t>
            </a:r>
            <a:r>
              <a:rPr lang="en-US" dirty="0"/>
              <a:t>  vs p:   </a:t>
            </a:r>
            <a:r>
              <a:rPr lang="en-US" dirty="0">
                <a:solidFill>
                  <a:srgbClr val="FF0000"/>
                </a:solidFill>
              </a:rPr>
              <a:t>Muons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4</a:t>
            </a:fld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76158B4-2603-8B45-BE77-8997F6E5D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069"/>
            <a:ext cx="4015630" cy="412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20D19FA-07EA-D04A-95FB-EB437869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88" y="1996068"/>
            <a:ext cx="4133431" cy="424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69287-5E9D-EE49-ADB7-F3BC9B31D36C}"/>
              </a:ext>
            </a:extLst>
          </p:cNvPr>
          <p:cNvSpPr txBox="1"/>
          <p:nvPr/>
        </p:nvSpPr>
        <p:spPr>
          <a:xfrm>
            <a:off x="8153400" y="2966224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4A14D3-54AF-734B-96D6-B1A76278358E}"/>
              </a:ext>
            </a:extLst>
          </p:cNvPr>
          <p:cNvSpPr txBox="1"/>
          <p:nvPr/>
        </p:nvSpPr>
        <p:spPr>
          <a:xfrm>
            <a:off x="2593381" y="3046141"/>
            <a:ext cx="71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</p:spTree>
    <p:extLst>
      <p:ext uri="{BB962C8B-B14F-4D97-AF65-F5344CB8AC3E}">
        <p14:creationId xmlns:p14="http://schemas.microsoft.com/office/powerpoint/2010/main" val="176611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357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IHCal_energy_cluster</a:t>
            </a:r>
            <a:r>
              <a:rPr lang="en-US" dirty="0"/>
              <a:t>  vs p:   </a:t>
            </a:r>
            <a:r>
              <a:rPr lang="en-US" dirty="0">
                <a:solidFill>
                  <a:srgbClr val="FF0000"/>
                </a:solidFill>
              </a:rPr>
              <a:t>Muons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5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835FC8C-C605-0C49-AB61-1BF301C7E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27" y="2253890"/>
            <a:ext cx="4181479" cy="4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C567DC-2AE9-F64A-B286-DF2D17D50FDF}"/>
              </a:ext>
            </a:extLst>
          </p:cNvPr>
          <p:cNvSpPr txBox="1"/>
          <p:nvPr/>
        </p:nvSpPr>
        <p:spPr>
          <a:xfrm>
            <a:off x="3224283" y="2916437"/>
            <a:ext cx="71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7F18AFA-1343-BC41-BE38-9F174DFE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44" y="2253888"/>
            <a:ext cx="3987156" cy="40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D19103-6141-354D-A519-10A8F5940698}"/>
              </a:ext>
            </a:extLst>
          </p:cNvPr>
          <p:cNvSpPr txBox="1"/>
          <p:nvPr/>
        </p:nvSpPr>
        <p:spPr>
          <a:xfrm>
            <a:off x="8740697" y="3244334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</p:spTree>
    <p:extLst>
      <p:ext uri="{BB962C8B-B14F-4D97-AF65-F5344CB8AC3E}">
        <p14:creationId xmlns:p14="http://schemas.microsoft.com/office/powerpoint/2010/main" val="90601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3671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OHCal_energy_cluster</a:t>
            </a:r>
            <a:r>
              <a:rPr lang="en-US" dirty="0"/>
              <a:t>  vs p:   </a:t>
            </a:r>
            <a:r>
              <a:rPr lang="en-US" dirty="0">
                <a:solidFill>
                  <a:srgbClr val="FF0000"/>
                </a:solidFill>
              </a:rPr>
              <a:t>Muons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6</a:t>
            </a:fld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2B05667-4C19-A643-B579-F790EEF0F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20" y="1929781"/>
            <a:ext cx="4179738" cy="427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8558D27-CF31-7C49-B77E-512236D8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57" y="2076450"/>
            <a:ext cx="41529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6B5F82-8844-F244-8AB3-900D99D04CAC}"/>
              </a:ext>
            </a:extLst>
          </p:cNvPr>
          <p:cNvSpPr txBox="1"/>
          <p:nvPr/>
        </p:nvSpPr>
        <p:spPr>
          <a:xfrm>
            <a:off x="9053163" y="3327281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CF375-3D13-684D-A918-3F2B993D6747}"/>
              </a:ext>
            </a:extLst>
          </p:cNvPr>
          <p:cNvSpPr txBox="1"/>
          <p:nvPr/>
        </p:nvSpPr>
        <p:spPr>
          <a:xfrm>
            <a:off x="3146224" y="2916437"/>
            <a:ext cx="71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44C72-5483-964E-944F-C1FB632171BD}"/>
              </a:ext>
            </a:extLst>
          </p:cNvPr>
          <p:cNvSpPr txBox="1"/>
          <p:nvPr/>
        </p:nvSpPr>
        <p:spPr>
          <a:xfrm>
            <a:off x="124641" y="5128626"/>
            <a:ext cx="1330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MIP signal </a:t>
            </a:r>
          </a:p>
          <a:p>
            <a:r>
              <a:rPr lang="en-US" dirty="0">
                <a:solidFill>
                  <a:srgbClr val="FF0000"/>
                </a:solidFill>
              </a:rPr>
              <a:t>from muons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2A25AB-F47C-B34D-A264-8133A9BA729C}"/>
              </a:ext>
            </a:extLst>
          </p:cNvPr>
          <p:cNvCxnSpPr/>
          <p:nvPr/>
        </p:nvCxnSpPr>
        <p:spPr>
          <a:xfrm>
            <a:off x="1516564" y="5440641"/>
            <a:ext cx="31809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390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EMCal_energy_cluster</a:t>
            </a:r>
            <a:r>
              <a:rPr lang="en-US" dirty="0"/>
              <a:t>  vs p:   </a:t>
            </a:r>
            <a:r>
              <a:rPr lang="en-US" b="1" dirty="0"/>
              <a:t>electrons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9B45AB-C990-F242-B42F-442CD63C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44450"/>
            <a:ext cx="4431223" cy="45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BE4AA0-447C-5C44-BA45-0033F84E7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90" y="1944450"/>
            <a:ext cx="4436571" cy="451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0335A-6754-E84B-8BEB-997D84EAF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0F24-BAA8-A843-922C-B64E1A92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054C3-C1BA-B94F-ACBA-55A711AD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02788E-348A-8347-B5E0-346B2C0692FF}"/>
              </a:ext>
            </a:extLst>
          </p:cNvPr>
          <p:cNvSpPr txBox="1"/>
          <p:nvPr/>
        </p:nvSpPr>
        <p:spPr>
          <a:xfrm>
            <a:off x="7528931" y="2811688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6B8A0-12E5-0B4A-AD10-3A9CF80EA211}"/>
              </a:ext>
            </a:extLst>
          </p:cNvPr>
          <p:cNvSpPr txBox="1"/>
          <p:nvPr/>
        </p:nvSpPr>
        <p:spPr>
          <a:xfrm>
            <a:off x="1600922" y="2811688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</p:spTree>
    <p:extLst>
      <p:ext uri="{BB962C8B-B14F-4D97-AF65-F5344CB8AC3E}">
        <p14:creationId xmlns:p14="http://schemas.microsoft.com/office/powerpoint/2010/main" val="2320259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379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IHCal_energy_cluster</a:t>
            </a:r>
            <a:r>
              <a:rPr lang="en-US" dirty="0"/>
              <a:t>  vs p:   </a:t>
            </a:r>
            <a:r>
              <a:rPr lang="en-US" b="1" dirty="0"/>
              <a:t>electrons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790858-22BE-B54B-AB30-C1C51235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38350"/>
            <a:ext cx="4394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AC4C2C3-8B98-704A-A57E-D2A450ADE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47850"/>
            <a:ext cx="4648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1799E9-D25B-E74F-B214-1E14FF84BACE}"/>
              </a:ext>
            </a:extLst>
          </p:cNvPr>
          <p:cNvSpPr txBox="1"/>
          <p:nvPr/>
        </p:nvSpPr>
        <p:spPr>
          <a:xfrm>
            <a:off x="7528931" y="2811688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1F8C1D-D3DC-CB48-A3C8-B5C220E08B6C}"/>
              </a:ext>
            </a:extLst>
          </p:cNvPr>
          <p:cNvSpPr txBox="1"/>
          <p:nvPr/>
        </p:nvSpPr>
        <p:spPr>
          <a:xfrm>
            <a:off x="1723586" y="2803459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</p:spTree>
    <p:extLst>
      <p:ext uri="{BB962C8B-B14F-4D97-AF65-F5344CB8AC3E}">
        <p14:creationId xmlns:p14="http://schemas.microsoft.com/office/powerpoint/2010/main" val="576877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4ABD-4816-6542-B6B8-41DF1067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45"/>
            <a:ext cx="10515600" cy="1325563"/>
          </a:xfrm>
        </p:spPr>
        <p:txBody>
          <a:bodyPr/>
          <a:lstStyle/>
          <a:p>
            <a:r>
              <a:rPr lang="en-US" dirty="0" err="1"/>
              <a:t>BBbar</a:t>
            </a:r>
            <a:r>
              <a:rPr lang="en-US" dirty="0"/>
              <a:t> -&gt; J/Psi, </a:t>
            </a:r>
            <a:r>
              <a:rPr lang="en-US" dirty="0" err="1"/>
              <a:t>KFParticle</a:t>
            </a:r>
            <a:r>
              <a:rPr lang="en-US" dirty="0"/>
              <a:t> Outputs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B93F0-7D05-D244-96CB-38BC07C5CBEB}"/>
              </a:ext>
            </a:extLst>
          </p:cNvPr>
          <p:cNvSpPr txBox="1"/>
          <p:nvPr/>
        </p:nvSpPr>
        <p:spPr>
          <a:xfrm>
            <a:off x="914400" y="1406208"/>
            <a:ext cx="41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EMCal_energy_cluster</a:t>
            </a:r>
            <a:r>
              <a:rPr lang="en-US" dirty="0"/>
              <a:t>  vs p:   </a:t>
            </a:r>
            <a:r>
              <a:rPr lang="en-US" b="1" dirty="0"/>
              <a:t>pi+/- &amp; K+/-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713E7-5B92-D14E-B616-45F7711CC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6/14/21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18A-849B-0D40-9B3E-7597DA1FF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sPHENIX HF Bi-Weekly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19F27-3F83-1C48-8399-45C40975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18ABA-AA94-984A-99B2-9AFC971D2CEC}" type="slidenum">
              <a:rPr lang="en-US" smtClean="0"/>
              <a:t>9</a:t>
            </a:fld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BEF5E0B-DF90-9B4F-8E6E-14699254A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2319454"/>
            <a:ext cx="3956759" cy="403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72E114B3-DF11-EC4C-B303-D3D145FE7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46" y="2319454"/>
            <a:ext cx="3922513" cy="40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46457B-C42E-AD47-8A6D-73862CB9E382}"/>
              </a:ext>
            </a:extLst>
          </p:cNvPr>
          <p:cNvSpPr txBox="1"/>
          <p:nvPr/>
        </p:nvSpPr>
        <p:spPr>
          <a:xfrm>
            <a:off x="8922833" y="3244334"/>
            <a:ext cx="92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E/p vs 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1D2A4F-7626-5E42-9F37-CBDE7D83952A}"/>
              </a:ext>
            </a:extLst>
          </p:cNvPr>
          <p:cNvSpPr txBox="1"/>
          <p:nvPr/>
        </p:nvSpPr>
        <p:spPr>
          <a:xfrm>
            <a:off x="2443830" y="2875002"/>
            <a:ext cx="717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 vs p</a:t>
            </a:r>
          </a:p>
        </p:txBody>
      </p:sp>
    </p:spTree>
    <p:extLst>
      <p:ext uri="{BB962C8B-B14F-4D97-AF65-F5344CB8AC3E}">
        <p14:creationId xmlns:p14="http://schemas.microsoft.com/office/powerpoint/2010/main" val="33538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586</Words>
  <Application>Microsoft Macintosh PowerPoint</Application>
  <PresentationFormat>Widescreen</PresentationFormat>
  <Paragraphs>112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Muon Identification with ML - Cameron, Ming   06/14/2021</vt:lpstr>
      <vt:lpstr>J/Psi Candidates with “di-muons” - later also for di-electrons, possibably   </vt:lpstr>
      <vt:lpstr>Muon Identification </vt:lpstr>
      <vt:lpstr>BBbar -&gt; J/Psi, KFParticle Outputs  </vt:lpstr>
      <vt:lpstr>BBbar -&gt; J/Psi, KFParticle Outputs  </vt:lpstr>
      <vt:lpstr>BBbar -&gt; J/Psi, KFParticle Outputs  </vt:lpstr>
      <vt:lpstr>BBbar -&gt; J/Psi, KFParticle Outputs  </vt:lpstr>
      <vt:lpstr>BBbar -&gt; J/Psi, KFParticle Outputs  </vt:lpstr>
      <vt:lpstr>BBbar -&gt; J/Psi, KFParticle Outputs  </vt:lpstr>
      <vt:lpstr>BBbar -&gt; J/Psi, KFParticle Outputs  </vt:lpstr>
      <vt:lpstr>Random Forest Model: - 71% purity and 53% Eff for Muons </vt:lpstr>
      <vt:lpstr>Boosted Tree with Early Stopping - 69% Purity and 54% Eff. for Muons</vt:lpstr>
      <vt:lpstr>Summary and Todo List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Muon/Hadron Identification </dc:title>
  <dc:creator>Ming Liu</dc:creator>
  <cp:lastModifiedBy>Ming Liu</cp:lastModifiedBy>
  <cp:revision>23</cp:revision>
  <dcterms:created xsi:type="dcterms:W3CDTF">2021-06-15T00:18:40Z</dcterms:created>
  <dcterms:modified xsi:type="dcterms:W3CDTF">2021-06-15T05:01:42Z</dcterms:modified>
</cp:coreProperties>
</file>