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1B04-C5A9-9945-8488-E9A45F88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6401-FB04-AC49-B4A1-ECD9271A3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58EF4-B9F1-624F-BB0E-013E5214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ECBD-BD91-9E47-BDB0-C8C9E3291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BD7D-DEAC-954A-B07A-68321125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5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8B0F-D1DB-9F4A-B6AF-CD64C4D1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22A34-7444-9249-9DFE-52B9DAC6B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BAC5C-588D-414F-B135-55DAD675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B5A7-B13C-0446-9B19-05D09B76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C477-EDDE-A448-AD7C-7A86B268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7F4F66-470A-E44A-B73E-560A4726E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DBAC6-01CD-9449-A3AE-65A6A83F4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FEFF5-F61A-CE4A-87AC-0816D70F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C2C8-5167-164B-8EC2-5AF87786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A8682-EB81-4145-853F-A7DA255B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B136-1F23-0A4B-8BD5-833344C9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B331-AECF-5E42-8F86-4793381F7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D9B72-8713-2842-855F-40FBE6F7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33FA5-F593-4347-89EE-AF7E2F1D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0E0F-1B8B-AF44-BEC8-2DFF4BB0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2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2C4E-AB10-D042-8701-0113B319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D233B-923C-354E-8FC7-4445D28AA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1BDD2-A632-5B45-AFF5-89AA2DC1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10331-2A04-8B4F-8A10-1F9557A5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E5BF6-E509-E645-80A7-C0D527F2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9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D5C6-AF1C-4745-A768-EFA682C6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03C0-1523-B540-B734-74CC7AEE83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5CA60-33CB-3C40-A0EC-3E5C13B51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7633-A522-5F42-A135-C4823C7ED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5066-98C7-DC4B-A08E-76722AAA7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3A570-7444-584E-B719-824F3EF5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8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8BA6-5337-5740-A869-6633548C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E221CD-EE04-F840-AB91-F0151F916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4ADA2-9177-9345-9721-3D5AE2BB1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1B782-68B9-AE4C-988A-060483F41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46A30-065A-5546-9B73-6C7203689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BD119-4F79-7440-9E17-2021AEE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5B2954-A052-E347-B731-77EDA0719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CD702-3CF0-1844-B1C2-C12BE4DB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1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1F00-3E03-354E-A13F-B54275812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015D1-64D6-4841-9558-5166D2A6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32A0B-BA37-4245-AFA8-E1ADC00C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678A6-E3AF-C24A-9748-1C37E40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B58CF-C818-1E4F-9C75-81ABF56E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BEC85-92BB-E24F-809E-04238D17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C4855-F6E8-0245-9FF6-E1424461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7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75C2-8A27-C24E-9045-C4192D93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CFA6-378F-D14F-8B04-E582A8B0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2402E-C440-1744-8756-D30EFFDC1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37E84-C62B-494B-BA55-C7B07310E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ABB5C-A57F-334C-B1E4-48849676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DA214-EE59-8B4E-B085-F3FB14E7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8605-3FB8-BE4F-A8C7-BB815562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01381-536E-E04B-91E9-B58D9616F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25C94-716F-5D4B-9F87-C7BB2DCB4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78F87-BD8A-B74E-AE1A-F4C0D495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7DA87-6EE9-2A44-8457-EDD09EE4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23B84B-2BA9-B345-9FBE-FB833F3A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DD14FF-2903-294A-B32E-83EAA29E7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82BECB-5EB4-034C-8E34-9CA750285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AF09-71C4-8142-B8A8-26D8C72BF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2A363-28EE-E944-B482-061B5433178B}" type="datetimeFigureOut">
              <a:rPr lang="en-US" smtClean="0"/>
              <a:t>2/8/21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0DBF8-51EA-B248-8EB3-111D0E520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CC8FD-B46F-4644-916B-571DD548C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F2BC6-DF0D-0842-BA04-D1CD4C4AE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98C9D4B1-B93D-CD48-B05A-4CB0C17B5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597" y="1733801"/>
            <a:ext cx="1807074" cy="186249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E5F4BC-5222-134C-B78A-68A43B990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59" y="10571"/>
            <a:ext cx="7148643" cy="762582"/>
          </a:xfrm>
        </p:spPr>
        <p:txBody>
          <a:bodyPr>
            <a:normAutofit/>
          </a:bodyPr>
          <a:lstStyle/>
          <a:p>
            <a:r>
              <a:rPr lang="en-US" sz="3600" dirty="0" err="1"/>
              <a:t>sPHENIX</a:t>
            </a:r>
            <a:r>
              <a:rPr lang="en-US" sz="3600" dirty="0"/>
              <a:t> MVTX Project Highlights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4AB8B2-DDB5-7543-BEA7-5727903DF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45" y="1146528"/>
            <a:ext cx="6322887" cy="525123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Sensor production</a:t>
            </a:r>
          </a:p>
          <a:p>
            <a:pPr lvl="1"/>
            <a:r>
              <a:rPr lang="en-US" dirty="0"/>
              <a:t>48 Gold staves produced at CERN(Full MVTX detector) </a:t>
            </a:r>
          </a:p>
          <a:p>
            <a:pPr lvl="2"/>
            <a:r>
              <a:rPr lang="en-US" dirty="0"/>
              <a:t>Spares production in progress, to complete ~3/2021</a:t>
            </a:r>
          </a:p>
          <a:p>
            <a:pPr lvl="1"/>
            <a:r>
              <a:rPr lang="en-US" dirty="0"/>
              <a:t>Commercial shipping from CERN to US tested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Electronics production </a:t>
            </a:r>
          </a:p>
          <a:p>
            <a:pPr lvl="1"/>
            <a:r>
              <a:rPr lang="en-US" dirty="0"/>
              <a:t>All 60 frontend Readout Units (RU) produced and tested; </a:t>
            </a:r>
          </a:p>
          <a:p>
            <a:pPr lvl="2"/>
            <a:r>
              <a:rPr lang="en-US" dirty="0"/>
              <a:t>3 problematic boards repair in progress</a:t>
            </a:r>
          </a:p>
          <a:p>
            <a:pPr lvl="1"/>
            <a:r>
              <a:rPr lang="en-US" dirty="0"/>
              <a:t>All 30 Power Boards produced and calibrated </a:t>
            </a:r>
          </a:p>
          <a:p>
            <a:pPr lvl="1"/>
            <a:r>
              <a:rPr lang="en-US" dirty="0"/>
              <a:t>All 100 electronics cooling plates produced  </a:t>
            </a:r>
          </a:p>
          <a:p>
            <a:pPr lvl="1"/>
            <a:r>
              <a:rPr lang="en-US" dirty="0"/>
              <a:t>8 backend FELIX boards order in place </a:t>
            </a:r>
          </a:p>
          <a:p>
            <a:r>
              <a:rPr lang="en-US" b="1" dirty="0">
                <a:solidFill>
                  <a:srgbClr val="0432FF"/>
                </a:solidFill>
              </a:rPr>
              <a:t>Carbon structure production in progress</a:t>
            </a:r>
          </a:p>
          <a:p>
            <a:pPr lvl="1"/>
            <a:r>
              <a:rPr lang="en-US" dirty="0"/>
              <a:t> 1</a:t>
            </a:r>
            <a:r>
              <a:rPr lang="en-US" baseline="30000" dirty="0"/>
              <a:t>st</a:t>
            </a:r>
            <a:r>
              <a:rPr lang="en-US" dirty="0"/>
              <a:t> layer-0 End-Wheel produced</a:t>
            </a:r>
          </a:p>
          <a:p>
            <a:pPr lvl="1"/>
            <a:r>
              <a:rPr lang="en-US" dirty="0"/>
              <a:t>Finish production by 4/2021</a:t>
            </a:r>
          </a:p>
          <a:p>
            <a:r>
              <a:rPr lang="en-US" b="1" dirty="0">
                <a:solidFill>
                  <a:srgbClr val="0432FF"/>
                </a:solidFill>
              </a:rPr>
              <a:t>Detector assembly jigs designed</a:t>
            </a:r>
          </a:p>
          <a:p>
            <a:r>
              <a:rPr lang="en-US" b="1" dirty="0">
                <a:solidFill>
                  <a:srgbClr val="00B050"/>
                </a:solidFill>
              </a:rPr>
              <a:t>MVTX insertion system design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lvl="1"/>
            <a:r>
              <a:rPr lang="en-US" dirty="0"/>
              <a:t>Full scale mock-up in progress</a:t>
            </a:r>
          </a:p>
          <a:p>
            <a:r>
              <a:rPr lang="en-US" b="1" dirty="0">
                <a:solidFill>
                  <a:srgbClr val="00B050"/>
                </a:solidFill>
              </a:rPr>
              <a:t>Readout and control system tested</a:t>
            </a:r>
          </a:p>
          <a:p>
            <a:pPr lvl="1"/>
            <a:r>
              <a:rPr lang="en-US" dirty="0"/>
              <a:t>Firmware/software updated  </a:t>
            </a:r>
          </a:p>
          <a:p>
            <a:r>
              <a:rPr lang="en-US" b="1" dirty="0">
                <a:solidFill>
                  <a:srgbClr val="00B050"/>
                </a:solidFill>
              </a:rPr>
              <a:t>Negative pressure cooling system tested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C8BD0-02DD-8643-B63A-1ADFBB3D1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404" y="3343895"/>
            <a:ext cx="3231267" cy="15190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4B79F-FEEA-C54D-A80E-1E459B787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073" y="3251448"/>
            <a:ext cx="1903150" cy="8706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C1816F-898E-6245-86A3-2748D1840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309" y="601335"/>
            <a:ext cx="2546177" cy="6268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3486144-6A26-0D42-8D05-1461A73DD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6398" y="1436499"/>
            <a:ext cx="2125717" cy="1484137"/>
          </a:xfrm>
          <a:prstGeom prst="rect">
            <a:avLst/>
          </a:prstGeom>
        </p:spPr>
      </p:pic>
      <p:pic>
        <p:nvPicPr>
          <p:cNvPr id="34" name="Google Shape;314;p37">
            <a:extLst>
              <a:ext uri="{FF2B5EF4-FFF2-40B4-BE49-F238E27FC236}">
                <a16:creationId xmlns:a16="http://schemas.microsoft.com/office/drawing/2014/main" id="{006C2785-9764-DC45-B674-8754A5E6B66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4332" y="4494489"/>
            <a:ext cx="2015191" cy="783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916FAE-A893-3B43-9367-8347115919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4332" y="5236551"/>
            <a:ext cx="2548240" cy="1522913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6CDAA8-40FA-884C-B004-63CC1A87323B}"/>
              </a:ext>
            </a:extLst>
          </p:cNvPr>
          <p:cNvCxnSpPr>
            <a:cxnSpLocks/>
          </p:cNvCxnSpPr>
          <p:nvPr/>
        </p:nvCxnSpPr>
        <p:spPr>
          <a:xfrm flipV="1">
            <a:off x="5881816" y="1007229"/>
            <a:ext cx="1776381" cy="363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oogle Shape;90;p15">
            <a:extLst>
              <a:ext uri="{FF2B5EF4-FFF2-40B4-BE49-F238E27FC236}">
                <a16:creationId xmlns:a16="http://schemas.microsoft.com/office/drawing/2014/main" id="{3082C09B-FD7F-6044-857D-E6E697A67B66}"/>
              </a:ext>
            </a:extLst>
          </p:cNvPr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6598" y="601076"/>
            <a:ext cx="1807073" cy="10909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7C1F875-A25D-8742-8AC9-0D1E48D8500B}"/>
              </a:ext>
            </a:extLst>
          </p:cNvPr>
          <p:cNvCxnSpPr>
            <a:cxnSpLocks/>
          </p:cNvCxnSpPr>
          <p:nvPr/>
        </p:nvCxnSpPr>
        <p:spPr>
          <a:xfrm flipV="1">
            <a:off x="5881816" y="1370481"/>
            <a:ext cx="4303319" cy="170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3374FDE-F514-9B43-8209-18A405030A80}"/>
              </a:ext>
            </a:extLst>
          </p:cNvPr>
          <p:cNvCxnSpPr>
            <a:cxnSpLocks/>
          </p:cNvCxnSpPr>
          <p:nvPr/>
        </p:nvCxnSpPr>
        <p:spPr>
          <a:xfrm flipV="1">
            <a:off x="6096000" y="2170378"/>
            <a:ext cx="1562197" cy="4875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56A424D-F616-8C47-840B-736716F1F870}"/>
              </a:ext>
            </a:extLst>
          </p:cNvPr>
          <p:cNvCxnSpPr>
            <a:cxnSpLocks/>
          </p:cNvCxnSpPr>
          <p:nvPr/>
        </p:nvCxnSpPr>
        <p:spPr>
          <a:xfrm>
            <a:off x="6096000" y="2780270"/>
            <a:ext cx="4240597" cy="5238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7398D1D-1CA0-4B46-B256-A213F24D7DDC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3880022" y="3772147"/>
            <a:ext cx="2634310" cy="36233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B10FA8-1830-8F46-BEAC-73EBC8767B55}"/>
              </a:ext>
            </a:extLst>
          </p:cNvPr>
          <p:cNvCxnSpPr>
            <a:cxnSpLocks/>
          </p:cNvCxnSpPr>
          <p:nvPr/>
        </p:nvCxnSpPr>
        <p:spPr>
          <a:xfrm>
            <a:off x="4192850" y="4735547"/>
            <a:ext cx="2185834" cy="20502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7026AAF-AE79-074A-AA49-B919127B4414}"/>
              </a:ext>
            </a:extLst>
          </p:cNvPr>
          <p:cNvCxnSpPr>
            <a:cxnSpLocks/>
          </p:cNvCxnSpPr>
          <p:nvPr/>
        </p:nvCxnSpPr>
        <p:spPr>
          <a:xfrm>
            <a:off x="4192850" y="5180855"/>
            <a:ext cx="2321482" cy="4600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0F5E65D-8C80-D148-A497-85EF939C02E6}"/>
              </a:ext>
            </a:extLst>
          </p:cNvPr>
          <p:cNvSpPr txBox="1"/>
          <p:nvPr/>
        </p:nvSpPr>
        <p:spPr>
          <a:xfrm>
            <a:off x="1427613" y="643947"/>
            <a:ext cx="466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On track to complete the full detectors by 2021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0032F9E-BD20-364F-A917-498F702949DA}"/>
              </a:ext>
            </a:extLst>
          </p:cNvPr>
          <p:cNvGrpSpPr/>
          <p:nvPr/>
        </p:nvGrpSpPr>
        <p:grpSpPr>
          <a:xfrm>
            <a:off x="9573920" y="5410866"/>
            <a:ext cx="2426635" cy="1210964"/>
            <a:chOff x="9573920" y="5410866"/>
            <a:chExt cx="2426635" cy="12109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81E65F2-EF7B-EC43-B5BB-81B857694EC8}"/>
                </a:ext>
              </a:extLst>
            </p:cNvPr>
            <p:cNvSpPr/>
            <p:nvPr/>
          </p:nvSpPr>
          <p:spPr>
            <a:xfrm>
              <a:off x="9573920" y="5410866"/>
              <a:ext cx="2426635" cy="120136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2791B79-688F-DA46-8753-03996A54A4A1}"/>
                </a:ext>
              </a:extLst>
            </p:cNvPr>
            <p:cNvSpPr txBox="1"/>
            <p:nvPr/>
          </p:nvSpPr>
          <p:spPr>
            <a:xfrm>
              <a:off x="9614223" y="5421501"/>
              <a:ext cx="234602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Legend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- Sensors &amp; Electronics</a:t>
              </a:r>
            </a:p>
            <a:p>
              <a:r>
                <a:rPr lang="en-US" dirty="0">
                  <a:solidFill>
                    <a:srgbClr val="0432FF"/>
                  </a:solidFill>
                </a:rPr>
                <a:t>- Mechanical Structure 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- Global Integration 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40EA796-095E-3E45-B438-81139658E059}"/>
              </a:ext>
            </a:extLst>
          </p:cNvPr>
          <p:cNvCxnSpPr>
            <a:cxnSpLocks/>
          </p:cNvCxnSpPr>
          <p:nvPr/>
        </p:nvCxnSpPr>
        <p:spPr>
          <a:xfrm flipV="1">
            <a:off x="3880022" y="4212318"/>
            <a:ext cx="4997325" cy="170356"/>
          </a:xfrm>
          <a:prstGeom prst="straightConnector1">
            <a:avLst/>
          </a:prstGeom>
          <a:ln w="190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0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135</Words>
  <Application>Microsoft Macintosh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sPHENIX MVTX Project Highlights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MVTX Project Highlights </dc:title>
  <dc:creator>Ming Liu</dc:creator>
  <cp:lastModifiedBy>Ming Liu</cp:lastModifiedBy>
  <cp:revision>18</cp:revision>
  <dcterms:created xsi:type="dcterms:W3CDTF">2021-02-09T04:24:50Z</dcterms:created>
  <dcterms:modified xsi:type="dcterms:W3CDTF">2021-02-09T06:13:57Z</dcterms:modified>
</cp:coreProperties>
</file>