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7"/>
    <p:restoredTop sz="96405"/>
  </p:normalViewPr>
  <p:slideViewPr>
    <p:cSldViewPr snapToGrid="0" snapToObjects="1">
      <p:cViewPr varScale="1">
        <p:scale>
          <a:sx n="156" d="100"/>
          <a:sy n="156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C65A-529C-C64E-B970-FD4D42AF7F93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A38B-9749-DE4F-96CD-97C67C2B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C6B1-D3A7-8A46-93AB-5EA8EFF3E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33751-D9A8-804D-B0E9-E44171B82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E28D-6DB1-2744-A922-03371CC2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5CE2-129F-BA43-9995-C9D7D5F6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D04A-4FC8-E143-95D5-A77C66FA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0E04-0D92-B946-A5BC-D8ABD109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DA4A2-F203-CB46-AAD6-A75B9F8A8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AED0-9F50-E94A-9C84-6300739F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A37C-F362-2947-8933-010554DE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74D8-570B-DC40-8697-C41D44C3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D74A2-E140-9749-B12A-D44C49E66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5031B-42E2-F64A-B62F-5E32A0950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0DA35-2492-5247-AF06-A7DBDAC5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C684D-2D6E-8B42-A104-2AEC2AD9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14CC-A218-CA42-8068-C7293832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44BF-61D2-5C49-B7F6-DDB61BDD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71B8-9305-C948-A4C0-A7856ECD5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7CBF6-7357-894C-B176-2D2E52E9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236ED-447D-664C-A3C7-C0D2366B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1C6C-8036-5545-BAD9-9E444039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770B-5774-0F48-B0CB-296A4766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34544-4C18-E84C-8D75-A5CB7237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28D8-1CA4-BA4C-BE0A-98F30578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4EF8B-B55F-2745-8D6D-4844F0AE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27BD-7A24-AB4F-9B72-215661B6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BFF4-B4DD-C442-891D-3EAE2124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A915-40A8-0D48-B5A8-A83B438E2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16F5D-E009-594E-8445-33382F9F6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35880-1431-924A-B763-C8849B62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76593-7088-1F40-B916-03A7AC95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BA30D-C402-D74D-8E7F-A2C39AEB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6311-6D5E-1348-ADAF-13EC2648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8FFE5-FB22-1F43-B2A6-697F887A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0BCDE-9F36-844C-B34E-A53E145C1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63764-AFC9-1649-B994-44644EE13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71FBD-D129-6C48-A3AF-781799DCE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C713A-6A9F-C447-ADDE-2D7E3BE1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8E61A-2900-DA4A-A20D-02EEBECD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73F63-169C-EE43-B2E1-66DB1BA8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6133-716C-B446-979F-ECC3AEA5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B1093-EA20-624A-A09D-1722F017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0CB0C-F1A8-0D41-953F-4A349473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DB4B4-CAF1-D749-BFA1-A24BD268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485C3-93D7-E444-8F1A-83D639A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49301-6FFD-994A-B6A0-D444BF00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A24A6-A75C-7340-8526-876876EA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39CC-7823-4E44-8D5A-99838DF2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453D3-7E7C-C744-BE0B-151A7DBF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79DC3-0BAF-E644-91E9-45CE5D244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4B272-EC7D-544F-BD24-899BB6D7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51EE9-7113-6F46-8A08-4801AF5A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951A6-A59E-B24B-AEE8-F45BAC09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3617-E32A-9146-B2EB-B70E0AAF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30181-FE80-6740-A1BF-4B07CC0AA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D7150-B8F6-CE42-8248-5BC0CC34F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CE0FE-2EBC-D34B-923A-228F3991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E01C3-7B84-8E42-8A0A-8C116E35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B9959-C722-764C-9DDF-A130447F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2FAF7C-D51C-6041-915A-DE07D917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2E45-32F4-3445-8D88-B0A9EBDF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91C-DEE8-6543-936C-C914056E4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972F-4859-3A4E-AF5B-96EACF238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75781-597B-1743-910F-F5347C424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0004-995B-9947-B7DB-3B0FEBD1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1" cy="19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70" y="1051217"/>
            <a:ext cx="1967617" cy="11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248707" y="43796"/>
            <a:ext cx="4147912" cy="9407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5333" b="1"/>
              <a:t>Schedule</a:t>
            </a:r>
            <a:endParaRPr sz="5333"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888888"/>
              </a:buClr>
              <a:buSzPts val="900"/>
            </a:pPr>
            <a:r>
              <a:rPr lang="en-US" sz="1467"/>
              <a:t>6/14/21</a:t>
            </a:r>
            <a:endParaRPr sz="1467"/>
          </a:p>
        </p:txBody>
      </p:sp>
      <p:sp>
        <p:nvSpPr>
          <p:cNvPr id="173" name="Google Shape;173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888888"/>
              </a:buClr>
              <a:buSzPts val="900"/>
            </a:pPr>
            <a:r>
              <a:rPr lang="en-US" sz="1467"/>
              <a:t>MVTX Project Meeting</a:t>
            </a:r>
            <a:endParaRPr sz="1467"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888888"/>
              </a:buClr>
              <a:buSzPts val="900"/>
            </a:pPr>
            <a:fld id="{00000000-1234-1234-1234-123412341234}" type="slidenum">
              <a:rPr lang="en" sz="1467"/>
              <a:pPr>
                <a:buClr>
                  <a:srgbClr val="888888"/>
                </a:buClr>
                <a:buSzPts val="900"/>
              </a:pPr>
              <a:t>1</a:t>
            </a:fld>
            <a:endParaRPr sz="1467"/>
          </a:p>
        </p:txBody>
      </p:sp>
      <p:grpSp>
        <p:nvGrpSpPr>
          <p:cNvPr id="175" name="Google Shape;175;p27"/>
          <p:cNvGrpSpPr/>
          <p:nvPr/>
        </p:nvGrpSpPr>
        <p:grpSpPr>
          <a:xfrm>
            <a:off x="5067801" y="-64445"/>
            <a:ext cx="6986379" cy="6785921"/>
            <a:chOff x="6256547" y="-64446"/>
            <a:chExt cx="5915149" cy="5701465"/>
          </a:xfrm>
        </p:grpSpPr>
        <p:grpSp>
          <p:nvGrpSpPr>
            <p:cNvPr id="176" name="Google Shape;176;p27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77" name="Google Shape;177;p27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78" name="Google Shape;178;p2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9" name="Google Shape;179;p27"/>
                <p:cNvSpPr txBox="1"/>
                <p:nvPr/>
              </p:nvSpPr>
              <p:spPr>
                <a:xfrm>
                  <a:off x="7870720" y="590800"/>
                  <a:ext cx="2586477" cy="322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spAutoFit/>
                </a:bodyPr>
                <a:lstStyle/>
                <a:p>
                  <a:pPr>
                    <a:buClr>
                      <a:schemeClr val="dk1"/>
                    </a:buClr>
                    <a:buSzPts val="1500"/>
                  </a:pPr>
                  <a:r>
                    <a:rPr lang="e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0" name="Google Shape;180;p27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2" name="Google Shape;182;p27"/>
              <p:cNvCxnSpPr/>
              <p:nvPr/>
            </p:nvCxnSpPr>
            <p:spPr>
              <a:xfrm>
                <a:off x="10059649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3" name="Google Shape;183;p27"/>
              <p:cNvSpPr txBox="1"/>
              <p:nvPr/>
            </p:nvSpPr>
            <p:spPr>
              <a:xfrm>
                <a:off x="10022489" y="2584956"/>
                <a:ext cx="730500" cy="30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33" tIns="45700" rIns="91433" bIns="45700" anchor="t" anchorCtr="0">
                <a:spAutoFit/>
              </a:bodyPr>
              <a:lstStyle/>
              <a:p>
                <a:pPr>
                  <a:buClr>
                    <a:srgbClr val="0070C0"/>
                  </a:buClr>
                  <a:buSzPts val="1400"/>
                </a:pPr>
                <a:r>
                  <a:rPr lang="en" sz="1867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27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7"/>
            <p:cNvSpPr txBox="1"/>
            <p:nvPr/>
          </p:nvSpPr>
          <p:spPr>
            <a:xfrm>
              <a:off x="10745479" y="3544227"/>
              <a:ext cx="1399500" cy="456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FF0000"/>
                </a:buClr>
                <a:buSzPts val="1100"/>
              </a:pPr>
              <a:r>
                <a:rPr lang="en" sz="1467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 early Aug. ?</a:t>
              </a:r>
              <a:endParaRPr sz="18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6" name="Google Shape;186;p27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7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4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200626" y="3448228"/>
            <a:ext cx="379221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432FF"/>
              </a:buClr>
              <a:buSzPts val="1200"/>
            </a:pPr>
            <a:r>
              <a:rPr lang="en" sz="1600" b="1" i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production: 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432FF"/>
              </a:buClr>
              <a:buSzPts val="1200"/>
            </a:pPr>
            <a:r>
              <a:rPr lang="en" sz="1600" b="1" i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  - complete by June, 2021 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200"/>
            </a:pPr>
            <a:endParaRPr sz="1600" b="1" i="1" dirty="0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432FF"/>
              </a:buClr>
              <a:buSzPts val="1200"/>
            </a:pPr>
            <a:r>
              <a:rPr lang="en" sz="1600" b="1" i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Still on track for completing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432FF"/>
              </a:buClr>
              <a:buSzPts val="1200"/>
            </a:pPr>
            <a:r>
              <a:rPr lang="en" sz="1600" b="1" i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" y="5000029"/>
            <a:ext cx="5067767" cy="1241582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B050"/>
              </a:buClr>
              <a:buSzPts val="1400"/>
            </a:pPr>
            <a:r>
              <a:rPr lang="en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ALICE/ATLAS, new data format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LANL (160MHz/LHC)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7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7"/>
            <a:ext cx="1133049" cy="109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3" cy="10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2" y="2253339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69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134562" y="984550"/>
            <a:ext cx="9292511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7374675" y="4433113"/>
            <a:ext cx="8611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432FF"/>
              </a:buClr>
              <a:buSzPts val="1400"/>
            </a:pPr>
            <a:r>
              <a:rPr lang="en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134562" y="3278777"/>
            <a:ext cx="9706405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10911728" y="5266537"/>
            <a:ext cx="1031051" cy="76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FF0000"/>
              </a:buClr>
              <a:buSzPts val="1100"/>
            </a:pPr>
            <a:r>
              <a:rPr lang="en" sz="14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0000"/>
              </a:buClr>
              <a:buSzPts val="1100"/>
            </a:pPr>
            <a:r>
              <a:rPr lang="en" sz="14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0000"/>
              </a:buClr>
              <a:buSzPts val="1100"/>
            </a:pPr>
            <a:r>
              <a:rPr lang="en" sz="14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11042281" y="5976516"/>
            <a:ext cx="178403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96;p27">
            <a:extLst>
              <a:ext uri="{FF2B5EF4-FFF2-40B4-BE49-F238E27FC236}">
                <a16:creationId xmlns:a16="http://schemas.microsoft.com/office/drawing/2014/main" id="{6FC98092-325E-EE44-89A3-9F27330A0A88}"/>
              </a:ext>
            </a:extLst>
          </p:cNvPr>
          <p:cNvSpPr txBox="1"/>
          <p:nvPr/>
        </p:nvSpPr>
        <p:spPr>
          <a:xfrm>
            <a:off x="7374675" y="5647132"/>
            <a:ext cx="8611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432FF"/>
              </a:buClr>
              <a:buSzPts val="1400"/>
            </a:pPr>
            <a:r>
              <a:rPr lang="en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@BNL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5A5432-9BF3-D148-869E-E2B16A0E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96145"/>
          </a:xfrm>
        </p:spPr>
        <p:txBody>
          <a:bodyPr/>
          <a:lstStyle/>
          <a:p>
            <a:r>
              <a:rPr lang="en-US" dirty="0"/>
              <a:t>Near Term Plan: 6/14/2021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A8CE0B-8D6B-0E45-BB68-52C67079A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046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Preparation for half-detector assembly at LBNL</a:t>
            </a:r>
          </a:p>
          <a:p>
            <a:pPr marL="457200" lvl="1" indent="0">
              <a:buNone/>
            </a:pPr>
            <a:r>
              <a:rPr lang="en-US" dirty="0"/>
              <a:t> - CFC shipping from </a:t>
            </a:r>
            <a:r>
              <a:rPr lang="en-US" dirty="0" err="1"/>
              <a:t>WorkShape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- Assembly jigs </a:t>
            </a:r>
          </a:p>
          <a:p>
            <a:pPr marL="457200" lvl="1" indent="0">
              <a:buNone/>
            </a:pPr>
            <a:r>
              <a:rPr lang="en-US" dirty="0"/>
              <a:t> - Test fitting &amp; review  </a:t>
            </a:r>
          </a:p>
          <a:p>
            <a:pPr marL="457200" lvl="1" indent="0">
              <a:buNone/>
            </a:pPr>
            <a:r>
              <a:rPr lang="en-US" dirty="0"/>
              <a:t>	~ early Aug. 2021, in person @LBNL?</a:t>
            </a:r>
          </a:p>
          <a:p>
            <a:r>
              <a:rPr lang="en-US" dirty="0"/>
              <a:t>Half-detector assembly, readout and monitoring </a:t>
            </a:r>
          </a:p>
          <a:p>
            <a:pPr lvl="1"/>
            <a:r>
              <a:rPr lang="en-US" dirty="0"/>
              <a:t>Single stave with MOSAIC</a:t>
            </a:r>
          </a:p>
          <a:p>
            <a:pPr lvl="2"/>
            <a:r>
              <a:rPr lang="en-US" dirty="0"/>
              <a:t>Possible trip to LBNL ~end of July for MOSAIC system test?</a:t>
            </a:r>
          </a:p>
          <a:p>
            <a:pPr lvl="1"/>
            <a:r>
              <a:rPr lang="en-US" dirty="0"/>
              <a:t>QA DB, threshold &amp; noise issue </a:t>
            </a:r>
          </a:p>
          <a:p>
            <a:pPr lvl="1"/>
            <a:r>
              <a:rPr lang="en-US" dirty="0"/>
              <a:t>Stave cooling and monitoring   </a:t>
            </a:r>
          </a:p>
          <a:p>
            <a:r>
              <a:rPr lang="en-US" dirty="0"/>
              <a:t>Insertion mockup @MIT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, INTT etc. </a:t>
            </a:r>
          </a:p>
          <a:p>
            <a:pPr lvl="1"/>
            <a:r>
              <a:rPr lang="en-US" dirty="0"/>
              <a:t>Test/fix cable </a:t>
            </a:r>
            <a:r>
              <a:rPr lang="en-US" dirty="0" err="1"/>
              <a:t>lengthes</a:t>
            </a:r>
            <a:r>
              <a:rPr lang="en-US" dirty="0"/>
              <a:t> </a:t>
            </a:r>
          </a:p>
          <a:p>
            <a:r>
              <a:rPr lang="en-US" dirty="0"/>
              <a:t>Cooling system validation </a:t>
            </a:r>
          </a:p>
          <a:p>
            <a:pPr lvl="1"/>
            <a:r>
              <a:rPr lang="en-US" dirty="0"/>
              <a:t>Stave cooling </a:t>
            </a:r>
          </a:p>
          <a:p>
            <a:pPr lvl="1"/>
            <a:r>
              <a:rPr lang="en-US" dirty="0"/>
              <a:t>Rack RU/PU cooling  </a:t>
            </a:r>
          </a:p>
          <a:p>
            <a:pPr lvl="1"/>
            <a:r>
              <a:rPr lang="en-US" dirty="0"/>
              <a:t>Slow control </a:t>
            </a:r>
          </a:p>
          <a:p>
            <a:r>
              <a:rPr lang="en-US" dirty="0"/>
              <a:t>BNL commission plan ~Jan. 2022</a:t>
            </a:r>
          </a:p>
          <a:p>
            <a:pPr lvl="1"/>
            <a:r>
              <a:rPr lang="en-US" dirty="0"/>
              <a:t>Setup clean tent @1008</a:t>
            </a:r>
          </a:p>
          <a:p>
            <a:pPr lvl="1"/>
            <a:r>
              <a:rPr lang="en-US" dirty="0"/>
              <a:t>Half detector test, fix? </a:t>
            </a:r>
          </a:p>
          <a:p>
            <a:endParaRPr lang="en-US" dirty="0"/>
          </a:p>
        </p:txBody>
      </p:sp>
      <p:pic>
        <p:nvPicPr>
          <p:cNvPr id="6" name="Google Shape;156;p26">
            <a:extLst>
              <a:ext uri="{FF2B5EF4-FFF2-40B4-BE49-F238E27FC236}">
                <a16:creationId xmlns:a16="http://schemas.microsoft.com/office/drawing/2014/main" id="{C77D9FFB-81A2-2A42-8347-D2928CB8AA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6105" y="1164074"/>
            <a:ext cx="3712190" cy="1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258C5D-2565-174E-BF8F-CCDC7EF95E81}"/>
              </a:ext>
            </a:extLst>
          </p:cNvPr>
          <p:cNvSpPr txBox="1"/>
          <p:nvPr/>
        </p:nvSpPr>
        <p:spPr>
          <a:xfrm>
            <a:off x="8506548" y="3568621"/>
            <a:ext cx="3331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Stave shipping:</a:t>
            </a:r>
          </a:p>
          <a:p>
            <a:pPr marL="285750" indent="-285750">
              <a:buFontTx/>
              <a:buChar char="-"/>
            </a:pPr>
            <a:r>
              <a:rPr lang="en-US" dirty="0"/>
              <a:t>10/trip,  ~ 2 months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Cables for half-detector test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SamTec</a:t>
            </a:r>
            <a:r>
              <a:rPr lang="en-US" dirty="0"/>
              <a:t> for MOSAIC </a:t>
            </a:r>
          </a:p>
          <a:p>
            <a:pPr marL="285750" indent="-285750">
              <a:buFontTx/>
              <a:buChar char="-"/>
            </a:pPr>
            <a:r>
              <a:rPr lang="en-US" dirty="0"/>
              <a:t>LV, BV cables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CEAN system </a:t>
            </a:r>
          </a:p>
          <a:p>
            <a:r>
              <a:rPr lang="en-US" dirty="0"/>
              <a:t>- Control and monitor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76438-4176-AE42-8BDF-2251C976F04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D36078F-3B87-C541-9628-D4CFA7A5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666BCD6-2D5E-4845-BF77-D26715A7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8364A8-7DDA-B444-A780-6091A749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0004-995B-9947-B7DB-3B0FEBD1C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415600" y="117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111111"/>
            </a:pPr>
            <a:r>
              <a:rPr lang="en"/>
              <a:t>Installation Schedule, as of 5/19/2021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buSzPct val="111111"/>
            </a:pPr>
            <a:r>
              <a:rPr lang="en"/>
              <a:t> </a:t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634" y="880600"/>
            <a:ext cx="9710135" cy="55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/>
          <p:nvPr/>
        </p:nvSpPr>
        <p:spPr>
          <a:xfrm>
            <a:off x="1304833" y="3867767"/>
            <a:ext cx="7094800" cy="310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0" y="3791133"/>
            <a:ext cx="1647200" cy="168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" sz="18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MVTX:</a:t>
            </a:r>
            <a:endParaRPr sz="18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" sz="18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9/23/2022;</a:t>
            </a:r>
            <a:endParaRPr sz="18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" sz="18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ORR: 11/21/2022</a:t>
            </a:r>
            <a:endParaRPr sz="18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"/>
              <a:pPr>
                <a:buSzPts val="1000"/>
              </a:pPr>
              <a:t>3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74C71-95C2-D049-B8BD-754B2426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DFCB2-0812-424F-8354-F711D170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7791200" y="216000"/>
            <a:ext cx="4400800" cy="137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990"/>
            </a:pPr>
            <a:r>
              <a:rPr lang="en" sz="2827"/>
              <a:t>MVTX pre-installation test:2/2022 - 9/2022</a:t>
            </a:r>
            <a:endParaRPr sz="2827"/>
          </a:p>
          <a:p>
            <a:pPr>
              <a:lnSpc>
                <a:spcPct val="100000"/>
              </a:lnSpc>
              <a:spcBef>
                <a:spcPts val="0"/>
              </a:spcBef>
              <a:buSzPts val="990"/>
            </a:pPr>
            <a:endParaRPr sz="3360"/>
          </a:p>
        </p:txBody>
      </p:sp>
      <p:grpSp>
        <p:nvGrpSpPr>
          <p:cNvPr id="245" name="Google Shape;245;p32"/>
          <p:cNvGrpSpPr/>
          <p:nvPr/>
        </p:nvGrpSpPr>
        <p:grpSpPr>
          <a:xfrm>
            <a:off x="246734" y="137900"/>
            <a:ext cx="7346900" cy="6672136"/>
            <a:chOff x="185050" y="103425"/>
            <a:chExt cx="5510175" cy="5004102"/>
          </a:xfrm>
        </p:grpSpPr>
        <p:pic>
          <p:nvPicPr>
            <p:cNvPr id="246" name="Google Shape;246;p32"/>
            <p:cNvPicPr preferRelativeResize="0"/>
            <p:nvPr/>
          </p:nvPicPr>
          <p:blipFill rotWithShape="1">
            <a:blip r:embed="rId3">
              <a:alphaModFix/>
            </a:blip>
            <a:srcRect t="16436" r="50712"/>
            <a:stretch/>
          </p:blipFill>
          <p:spPr>
            <a:xfrm>
              <a:off x="185050" y="103425"/>
              <a:ext cx="5444675" cy="500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32"/>
            <p:cNvSpPr/>
            <p:nvPr/>
          </p:nvSpPr>
          <p:spPr>
            <a:xfrm>
              <a:off x="3594025" y="1986650"/>
              <a:ext cx="370200" cy="3483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8" name="Google Shape;248;p32"/>
            <p:cNvCxnSpPr/>
            <p:nvPr/>
          </p:nvCxnSpPr>
          <p:spPr>
            <a:xfrm rot="10800000" flipH="1">
              <a:off x="3964225" y="1627500"/>
              <a:ext cx="1731000" cy="4680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49" name="Google Shape;249;p32"/>
          <p:cNvSpPr txBox="1"/>
          <p:nvPr/>
        </p:nvSpPr>
        <p:spPr>
          <a:xfrm>
            <a:off x="7593433" y="1821534"/>
            <a:ext cx="4076000" cy="426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" sz="1867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Laser room/MVTX clean tent?</a:t>
            </a:r>
            <a:endParaRPr sz="1867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stave readout, QA, with MOSAIC test bench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 bad staves/cables 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" sz="1867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Highly desired: </a:t>
            </a:r>
            <a:endParaRPr sz="1867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staves (8/24/48?) readout with RU+FELIX+PU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Half-detector 24 stave </a:t>
            </a:r>
            <a:r>
              <a:rPr lang="en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cosmis</a:t>
            </a: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data? 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Alignment &amp; calibration 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 the full electrical system before IR installation 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"/>
              <a:pPr>
                <a:buSzPts val="1000"/>
              </a:pPr>
              <a:t>4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78FAE-3F9E-F841-9D18-E7315C6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07CC5-7C77-5D4D-8ED0-4E5A98AD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322</Words>
  <Application>Microsoft Macintosh PowerPoint</Application>
  <PresentationFormat>Widescreen</PresentationFormat>
  <Paragraphs>79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Schedule</vt:lpstr>
      <vt:lpstr>Near Term Plan: 6/14/2021</vt:lpstr>
      <vt:lpstr>Installation Schedule, as of 5/19/2021  </vt:lpstr>
      <vt:lpstr>MVTX pre-installation test:2/2022 - 9/2022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Project Discussion 6/14/2021</dc:title>
  <dc:creator>Ming Liu</dc:creator>
  <cp:lastModifiedBy>Ming Liu</cp:lastModifiedBy>
  <cp:revision>14</cp:revision>
  <dcterms:created xsi:type="dcterms:W3CDTF">2021-06-14T15:05:55Z</dcterms:created>
  <dcterms:modified xsi:type="dcterms:W3CDTF">2021-06-14T18:13:03Z</dcterms:modified>
</cp:coreProperties>
</file>