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oboto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regular.fntdata"/><Relationship Id="rId10" Type="http://schemas.openxmlformats.org/officeDocument/2006/relationships/slide" Target="slides/slide5.xml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f59f719172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f59f719172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59f719172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f59f719172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59f719172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f59f719172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f59f719172_11_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gf59f719172_11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72144" y="978960"/>
            <a:ext cx="4644600" cy="3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1pPr>
            <a:lvl2pPr indent="-298450" lvl="1" marL="91440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2pPr>
            <a:lvl3pPr indent="-298450" lvl="2" marL="137160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indent="-2984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indent="-2984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indent="-2984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8pPr>
            <a:lvl9pPr indent="-2984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/>
        </p:txBody>
      </p:sp>
      <p:sp>
        <p:nvSpPr>
          <p:cNvPr id="66" name="Google Shape;66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7" name="Google Shape;67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ctrTitle"/>
          </p:nvPr>
        </p:nvSpPr>
        <p:spPr>
          <a:xfrm>
            <a:off x="390525" y="1278350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MVTX Status and Plan</a:t>
            </a:r>
            <a:endParaRPr/>
          </a:p>
        </p:txBody>
      </p:sp>
      <p:sp>
        <p:nvSpPr>
          <p:cNvPr id="74" name="Google Shape;74;p14"/>
          <p:cNvSpPr txBox="1"/>
          <p:nvPr>
            <p:ph idx="1" type="subTitle"/>
          </p:nvPr>
        </p:nvSpPr>
        <p:spPr>
          <a:xfrm>
            <a:off x="390525" y="2789111"/>
            <a:ext cx="8222100" cy="15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Camelia, Grazyna and Ming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10/04/2021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MVTX Bi-Weekly Project Meeting </a:t>
            </a:r>
            <a:endParaRPr/>
          </a:p>
        </p:txBody>
      </p:sp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 Few Urgent Items </a:t>
            </a:r>
            <a:endParaRPr sz="2400"/>
          </a:p>
        </p:txBody>
      </p:sp>
      <p:sp>
        <p:nvSpPr>
          <p:cNvPr id="81" name="Google Shape;81;p15"/>
          <p:cNvSpPr txBox="1"/>
          <p:nvPr>
            <p:ph idx="4294967295" type="body"/>
          </p:nvPr>
        </p:nvSpPr>
        <p:spPr>
          <a:xfrm>
            <a:off x="98250" y="889375"/>
            <a:ext cx="4090500" cy="40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en"/>
              <a:t>Assembly schedule challenge: </a:t>
            </a:r>
            <a:endParaRPr b="1"/>
          </a:p>
          <a:p>
            <a:pPr indent="-28416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Complete by Feb. 2022: </a:t>
            </a:r>
            <a:endParaRPr/>
          </a:p>
          <a:p>
            <a:pPr indent="-28416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Need to work out a schedule backward to determine the deadlines for staves, fixtures etc. </a:t>
            </a:r>
            <a:endParaRPr/>
          </a:p>
          <a:p>
            <a:pPr indent="-28416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Missing parts:</a:t>
            </a:r>
            <a:endParaRPr/>
          </a:p>
          <a:p>
            <a:pPr indent="-28416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EW pins arrived at LBNL</a:t>
            </a:r>
            <a:endParaRPr/>
          </a:p>
          <a:p>
            <a:pPr indent="-28416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Assembly fixtures, L1 and L2</a:t>
            </a:r>
            <a:r>
              <a:rPr lang="en"/>
              <a:t> 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en"/>
              <a:t>New: desired longer readout cables: (12 + 1.64)m </a:t>
            </a:r>
            <a:endParaRPr b="1"/>
          </a:p>
          <a:p>
            <a:pPr indent="-28416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PP3-&gt; 2E1/rack: 12m cable to be tested</a:t>
            </a:r>
            <a:endParaRPr/>
          </a:p>
          <a:p>
            <a:pPr indent="-28416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Short ones submitted for PO at LANL, 8-10 wks</a:t>
            </a:r>
            <a:endParaRPr/>
          </a:p>
          <a:p>
            <a:pPr indent="-28416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Update MVTX project tasks/schedules for FY22:</a:t>
            </a:r>
            <a:endParaRPr>
              <a:solidFill>
                <a:srgbClr val="FF0000"/>
              </a:solidFill>
            </a:endParaRPr>
          </a:p>
          <a:p>
            <a:pPr indent="-30003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X-wing and </a:t>
            </a:r>
            <a:r>
              <a:rPr lang="en"/>
              <a:t>insertion</a:t>
            </a:r>
            <a:r>
              <a:rPr lang="en"/>
              <a:t> system: </a:t>
            </a:r>
            <a:endParaRPr/>
          </a:p>
          <a:p>
            <a:pPr indent="-28416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fully exercised at MIT (~summer 2022) and BNL (by ~9/2022)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Cooling system, procured and tested ~March 2022</a:t>
            </a:r>
            <a:endParaRPr/>
          </a:p>
          <a:p>
            <a:pPr indent="-28416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ready for half-detector commissioning at BNL 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Electrical system ready for half-detector commissioning ~early spring 2022</a:t>
            </a:r>
            <a:endParaRPr/>
          </a:p>
          <a:p>
            <a:pPr indent="-28416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Readout and slow controls</a:t>
            </a:r>
            <a:endParaRPr/>
          </a:p>
          <a:p>
            <a:pPr indent="-28416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CAEN power system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Funding requests for FY22</a:t>
            </a:r>
            <a:endParaRPr>
              <a:solidFill>
                <a:srgbClr val="FF0000"/>
              </a:solidFill>
            </a:endParaRPr>
          </a:p>
          <a:p>
            <a:pPr indent="-30003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LANL, LBNL, ORNL, MIT …  </a:t>
            </a: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5018050" y="1050300"/>
            <a:ext cx="4090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Long PP3-&gt;2E1 cable installation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likely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in late summer 2022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-&gt; propose to make a few long test cables, also used later for the commissioning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4" name="Google Shape;84;p15"/>
          <p:cNvGrpSpPr/>
          <p:nvPr/>
        </p:nvGrpSpPr>
        <p:grpSpPr>
          <a:xfrm>
            <a:off x="4449437" y="2788726"/>
            <a:ext cx="4694562" cy="1906894"/>
            <a:chOff x="4561775" y="2510400"/>
            <a:chExt cx="4546351" cy="1845977"/>
          </a:xfrm>
        </p:grpSpPr>
        <p:pic>
          <p:nvPicPr>
            <p:cNvPr id="85" name="Google Shape;85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97650" y="2510400"/>
              <a:ext cx="4474600" cy="156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561775" y="4129050"/>
              <a:ext cx="4546351" cy="22732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5"/>
          <p:cNvSpPr txBox="1"/>
          <p:nvPr/>
        </p:nvSpPr>
        <p:spPr>
          <a:xfrm>
            <a:off x="4572000" y="2371650"/>
            <a:ext cx="130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P6 dump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MVTX Milestones</a:t>
            </a:r>
            <a:endParaRPr/>
          </a:p>
        </p:txBody>
      </p:sp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6"/>
          <p:cNvSpPr txBox="1"/>
          <p:nvPr>
            <p:ph idx="4294967295" type="body"/>
          </p:nvPr>
        </p:nvSpPr>
        <p:spPr>
          <a:xfrm>
            <a:off x="72150" y="978950"/>
            <a:ext cx="4500000" cy="3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000"/>
              <a:buChar char="•"/>
            </a:pPr>
            <a:r>
              <a:rPr b="1" lang="en" sz="1300">
                <a:solidFill>
                  <a:srgbClr val="0000FF"/>
                </a:solidFill>
              </a:rPr>
              <a:t>Carbon Fiber Components: </a:t>
            </a:r>
            <a:r>
              <a:rPr b="1" lang="en" sz="1300" u="sng">
                <a:solidFill>
                  <a:srgbClr val="0000FF"/>
                </a:solidFill>
              </a:rPr>
              <a:t>completed</a:t>
            </a:r>
            <a:r>
              <a:rPr b="1" lang="en" sz="1300">
                <a:solidFill>
                  <a:srgbClr val="0000FF"/>
                </a:solidFill>
              </a:rPr>
              <a:t> 7/2021 (Workshape/France)</a:t>
            </a:r>
            <a:endParaRPr sz="1100">
              <a:solidFill>
                <a:srgbClr val="000000"/>
              </a:solidFill>
            </a:endParaRPr>
          </a:p>
          <a:p>
            <a:pPr indent="-279400" lvl="1" marL="73660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–"/>
            </a:pPr>
            <a:r>
              <a:rPr lang="en" sz="1100">
                <a:solidFill>
                  <a:srgbClr val="000000"/>
                </a:solidFill>
              </a:rPr>
              <a:t>Assembly fixtures: designed</a:t>
            </a:r>
            <a:endParaRPr sz="1100"/>
          </a:p>
          <a:p>
            <a:pPr indent="-279400" lvl="1" marL="73660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–"/>
            </a:pPr>
            <a:r>
              <a:rPr lang="en" sz="1100">
                <a:solidFill>
                  <a:srgbClr val="000000"/>
                </a:solidFill>
              </a:rPr>
              <a:t>Assembly manual: completed </a:t>
            </a:r>
            <a:endParaRPr sz="1100"/>
          </a:p>
          <a:p>
            <a:pPr indent="0" lvl="2" marL="91440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Char char="•"/>
            </a:pPr>
            <a:r>
              <a:rPr b="1" lang="en" sz="1300">
                <a:solidFill>
                  <a:srgbClr val="000000"/>
                </a:solidFill>
              </a:rPr>
              <a:t>Stave production: </a:t>
            </a:r>
            <a:r>
              <a:rPr b="1" lang="en" sz="1300" u="sng">
                <a:solidFill>
                  <a:srgbClr val="000000"/>
                </a:solidFill>
              </a:rPr>
              <a:t>completed</a:t>
            </a:r>
            <a:r>
              <a:rPr b="1" lang="en" sz="1300">
                <a:solidFill>
                  <a:srgbClr val="000000"/>
                </a:solidFill>
              </a:rPr>
              <a:t> 5/2021 (CERN)</a:t>
            </a:r>
            <a:endParaRPr b="0" sz="1100">
              <a:solidFill>
                <a:srgbClr val="000000"/>
              </a:solidFill>
            </a:endParaRPr>
          </a:p>
          <a:p>
            <a:pPr indent="-254000" lvl="0" marL="34290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1000"/>
              <a:buNone/>
            </a:pPr>
            <a:r>
              <a:t/>
            </a:r>
            <a:endParaRPr sz="1300">
              <a:solidFill>
                <a:srgbClr val="FF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1000"/>
              <a:buChar char="•"/>
            </a:pPr>
            <a:r>
              <a:rPr b="1" lang="en" sz="1300">
                <a:solidFill>
                  <a:srgbClr val="FF0000"/>
                </a:solidFill>
              </a:rPr>
              <a:t>Half-detector assembly: </a:t>
            </a:r>
            <a:r>
              <a:rPr b="1" lang="en" sz="1300" u="sng">
                <a:solidFill>
                  <a:srgbClr val="FF0000"/>
                </a:solidFill>
              </a:rPr>
              <a:t>ongoing</a:t>
            </a:r>
            <a:r>
              <a:rPr b="1" lang="en" sz="1300">
                <a:solidFill>
                  <a:srgbClr val="FF0000"/>
                </a:solidFill>
              </a:rPr>
              <a:t> (LBNL)</a:t>
            </a:r>
            <a:endParaRPr b="1" sz="1300">
              <a:solidFill>
                <a:srgbClr val="FF0000"/>
              </a:solidFill>
            </a:endParaRPr>
          </a:p>
          <a:p>
            <a:pPr indent="-279400" lvl="1" marL="73660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–"/>
            </a:pPr>
            <a:r>
              <a:rPr lang="en" sz="1100">
                <a:solidFill>
                  <a:srgbClr val="000000"/>
                </a:solidFill>
              </a:rPr>
              <a:t>CFC CMM &amp; test fitting: since July, 2021 </a:t>
            </a:r>
            <a:endParaRPr b="0" sz="1100">
              <a:solidFill>
                <a:srgbClr val="000000"/>
              </a:solidFill>
            </a:endParaRPr>
          </a:p>
          <a:p>
            <a:pPr indent="-279400" lvl="1" marL="73660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–"/>
            </a:pPr>
            <a:r>
              <a:rPr lang="en" sz="1100">
                <a:solidFill>
                  <a:srgbClr val="000000"/>
                </a:solidFill>
              </a:rPr>
              <a:t>Half-detector assembly review: 09/09-10, 2021 </a:t>
            </a:r>
            <a:endParaRPr b="0" sz="1100">
              <a:solidFill>
                <a:srgbClr val="000000"/>
              </a:solidFill>
            </a:endParaRPr>
          </a:p>
          <a:p>
            <a:pPr indent="-279400" lvl="1" marL="73660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–"/>
            </a:pPr>
            <a:r>
              <a:rPr lang="en" sz="1100">
                <a:solidFill>
                  <a:srgbClr val="FF0000"/>
                </a:solidFill>
              </a:rPr>
              <a:t>Complete assembly: by </a:t>
            </a:r>
            <a:r>
              <a:rPr lang="en" sz="1100" u="sng">
                <a:solidFill>
                  <a:srgbClr val="FF0000"/>
                </a:solidFill>
              </a:rPr>
              <a:t>Feb. 2022</a:t>
            </a:r>
            <a:r>
              <a:rPr lang="en" sz="1100">
                <a:solidFill>
                  <a:srgbClr val="FF0000"/>
                </a:solidFill>
              </a:rPr>
              <a:t> </a:t>
            </a:r>
            <a:endParaRPr sz="13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b="1" sz="1300"/>
          </a:p>
          <a:p>
            <a:pPr indent="0" lvl="0" marL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b="1" lang="en" sz="1300" u="sng"/>
              <a:t>Aim to meet the original MVTX installation dates</a:t>
            </a:r>
            <a:endParaRPr sz="1100" u="sng"/>
          </a:p>
          <a:p>
            <a:pPr indent="0" lvl="0" marL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" sz="1300"/>
              <a:t>    - </a:t>
            </a:r>
            <a:r>
              <a:rPr lang="en" sz="1200"/>
              <a:t>MVTX pre-installation commissioning at BNL: March- Oct.,  2022 </a:t>
            </a:r>
            <a:endParaRPr sz="1200"/>
          </a:p>
          <a:p>
            <a:pPr indent="-215900" lvl="0" marL="34290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" sz="1200"/>
              <a:t>- IR available for MVTX installation:  Oct. 23, 2022</a:t>
            </a:r>
            <a:endParaRPr sz="1200"/>
          </a:p>
          <a:p>
            <a:pPr indent="-215900" lvl="0" marL="34290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b="1" lang="en" sz="1200">
                <a:solidFill>
                  <a:srgbClr val="0432FF"/>
                </a:solidFill>
              </a:rPr>
              <a:t>The original P6 project task/schedule out of date:</a:t>
            </a:r>
            <a:endParaRPr b="1" sz="1200">
              <a:solidFill>
                <a:srgbClr val="0432FF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b="1" lang="en" sz="1200">
                <a:solidFill>
                  <a:srgbClr val="0432FF"/>
                </a:solidFill>
              </a:rPr>
              <a:t>Need to update it with more detailed task/schedule for FY22</a:t>
            </a:r>
            <a:endParaRPr b="1" sz="1200">
              <a:solidFill>
                <a:srgbClr val="0432FF"/>
              </a:solidFill>
            </a:endParaRPr>
          </a:p>
        </p:txBody>
      </p:sp>
      <p:grpSp>
        <p:nvGrpSpPr>
          <p:cNvPr id="95" name="Google Shape;95;p16"/>
          <p:cNvGrpSpPr/>
          <p:nvPr/>
        </p:nvGrpSpPr>
        <p:grpSpPr>
          <a:xfrm>
            <a:off x="4495980" y="579486"/>
            <a:ext cx="4572207" cy="4335416"/>
            <a:chOff x="6256547" y="-132235"/>
            <a:chExt cx="6026370" cy="5769017"/>
          </a:xfrm>
        </p:grpSpPr>
        <p:grpSp>
          <p:nvGrpSpPr>
            <p:cNvPr id="96" name="Google Shape;96;p16"/>
            <p:cNvGrpSpPr/>
            <p:nvPr/>
          </p:nvGrpSpPr>
          <p:grpSpPr>
            <a:xfrm>
              <a:off x="6256547" y="-132235"/>
              <a:ext cx="5915150" cy="5769017"/>
              <a:chOff x="6062003" y="835659"/>
              <a:chExt cx="5915150" cy="5527996"/>
            </a:xfrm>
          </p:grpSpPr>
          <p:grpSp>
            <p:nvGrpSpPr>
              <p:cNvPr id="97" name="Google Shape;97;p16"/>
              <p:cNvGrpSpPr/>
              <p:nvPr/>
            </p:nvGrpSpPr>
            <p:grpSpPr>
              <a:xfrm>
                <a:off x="6062003" y="835659"/>
                <a:ext cx="5915150" cy="5527996"/>
                <a:chOff x="6242854" y="525875"/>
                <a:chExt cx="5915150" cy="5527996"/>
              </a:xfrm>
            </p:grpSpPr>
            <p:pic>
              <p:nvPicPr>
                <p:cNvPr id="98" name="Google Shape;98;p16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6242854" y="959849"/>
                  <a:ext cx="5915150" cy="509402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99" name="Google Shape;99;p16"/>
                <p:cNvSpPr txBox="1"/>
                <p:nvPr/>
              </p:nvSpPr>
              <p:spPr>
                <a:xfrm>
                  <a:off x="6462978" y="525875"/>
                  <a:ext cx="5633400" cy="40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b="1" i="0" lang="en" sz="20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Pre-COVID19 Schedule in MVTX PMP</a:t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0" name="Google Shape;100;p16"/>
              <p:cNvSpPr/>
              <p:nvPr/>
            </p:nvSpPr>
            <p:spPr>
              <a:xfrm>
                <a:off x="9036995" y="3667420"/>
                <a:ext cx="1089600" cy="586200"/>
              </a:xfrm>
              <a:prstGeom prst="ellipse">
                <a:avLst/>
              </a:prstGeom>
              <a:noFill/>
              <a:ln cap="flat" cmpd="sng" w="28575">
                <a:solidFill>
                  <a:srgbClr val="0432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16"/>
              <p:cNvSpPr/>
              <p:nvPr/>
            </p:nvSpPr>
            <p:spPr>
              <a:xfrm>
                <a:off x="8832715" y="4311772"/>
                <a:ext cx="1691400" cy="586200"/>
              </a:xfrm>
              <a:prstGeom prst="ellipse">
                <a:avLst/>
              </a:prstGeom>
              <a:noFill/>
              <a:ln cap="flat" cmpd="sng" w="2857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2" name="Google Shape;102;p16"/>
              <p:cNvCxnSpPr/>
              <p:nvPr/>
            </p:nvCxnSpPr>
            <p:spPr>
              <a:xfrm>
                <a:off x="10280431" y="2013625"/>
                <a:ext cx="0" cy="39300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4A7DBA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03" name="Google Shape;103;p16"/>
            <p:cNvSpPr/>
            <p:nvPr/>
          </p:nvSpPr>
          <p:spPr>
            <a:xfrm>
              <a:off x="10374537" y="3588362"/>
              <a:ext cx="173100" cy="1602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00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6"/>
            <p:cNvSpPr txBox="1"/>
            <p:nvPr/>
          </p:nvSpPr>
          <p:spPr>
            <a:xfrm>
              <a:off x="10591517" y="3459913"/>
              <a:ext cx="1691400" cy="8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Assembly review, 9/9/2021</a:t>
              </a:r>
              <a:endParaRPr b="0" i="0" sz="1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5" name="Google Shape;105;p16"/>
          <p:cNvCxnSpPr/>
          <p:nvPr/>
        </p:nvCxnSpPr>
        <p:spPr>
          <a:xfrm>
            <a:off x="3841425" y="1357300"/>
            <a:ext cx="2849400" cy="15273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6" name="Google Shape;106;p16"/>
          <p:cNvCxnSpPr/>
          <p:nvPr/>
        </p:nvCxnSpPr>
        <p:spPr>
          <a:xfrm>
            <a:off x="3841426" y="2440983"/>
            <a:ext cx="2604000" cy="1072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7" name="Google Shape;107;p16"/>
          <p:cNvCxnSpPr/>
          <p:nvPr/>
        </p:nvCxnSpPr>
        <p:spPr>
          <a:xfrm>
            <a:off x="3897824" y="3328349"/>
            <a:ext cx="4135800" cy="11016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8" name="Google Shape;108;p16"/>
          <p:cNvSpPr/>
          <p:nvPr/>
        </p:nvSpPr>
        <p:spPr>
          <a:xfrm>
            <a:off x="7647225" y="4183375"/>
            <a:ext cx="679200" cy="393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432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New sPHENIX Installation Schedule:</a:t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-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MVTX: 10/23-11/23, 2022</a:t>
            </a:r>
            <a:endParaRPr sz="2200"/>
          </a:p>
        </p:txBody>
      </p:sp>
      <p:sp>
        <p:nvSpPr>
          <p:cNvPr id="114" name="Google Shape;114;p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0325" y="768575"/>
            <a:ext cx="6912074" cy="3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/>
          <p:nvPr/>
        </p:nvSpPr>
        <p:spPr>
          <a:xfrm>
            <a:off x="680825" y="2863430"/>
            <a:ext cx="5680800" cy="3528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/>
              <a:t>Pre-installation @ 1008: Jan. – Sept., 2022</a:t>
            </a:r>
            <a:endParaRPr sz="2400"/>
          </a:p>
        </p:txBody>
      </p:sp>
      <p:sp>
        <p:nvSpPr>
          <p:cNvPr id="122" name="Google Shape;122;p18"/>
          <p:cNvSpPr txBox="1"/>
          <p:nvPr>
            <p:ph idx="4294967295" type="body"/>
          </p:nvPr>
        </p:nvSpPr>
        <p:spPr>
          <a:xfrm>
            <a:off x="383682" y="913400"/>
            <a:ext cx="4604736" cy="285061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62500" lnSpcReduction="20000"/>
          </a:bodyPr>
          <a:lstStyle/>
          <a:p>
            <a:pPr indent="-172243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0909"/>
              <a:buChar char="•"/>
            </a:pPr>
            <a:r>
              <a:rPr lang="en" sz="1100">
                <a:solidFill>
                  <a:srgbClr val="FF0000"/>
                </a:solidFill>
              </a:rPr>
              <a:t>Setup clean tent at 1008</a:t>
            </a:r>
            <a:endParaRPr sz="1100">
              <a:solidFill>
                <a:srgbClr val="FF0000"/>
              </a:solidFill>
            </a:endParaRPr>
          </a:p>
          <a:p>
            <a:pPr indent="-173037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63636"/>
              <a:buChar char="•"/>
            </a:pPr>
            <a:r>
              <a:rPr lang="en" sz="1100"/>
              <a:t>Laser room for detector and assembly work?</a:t>
            </a:r>
            <a:endParaRPr sz="1100"/>
          </a:p>
          <a:p>
            <a:pPr indent="-173037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63636"/>
              <a:buChar char="•"/>
            </a:pPr>
            <a:r>
              <a:rPr lang="en" sz="1100"/>
              <a:t>other services stay outside of clean tent </a:t>
            </a:r>
            <a:endParaRPr sz="1100"/>
          </a:p>
          <a:p>
            <a:pPr indent="-172243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90909"/>
              <a:buChar char="•"/>
            </a:pPr>
            <a:r>
              <a:rPr lang="en" sz="1100"/>
              <a:t>MOSAIC test stand for stave QA </a:t>
            </a:r>
            <a:endParaRPr sz="1100"/>
          </a:p>
          <a:p>
            <a:pPr indent="-172243" lvl="1" marL="520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90909"/>
              <a:buChar char="•"/>
            </a:pPr>
            <a:r>
              <a:rPr lang="en" sz="1100"/>
              <a:t>PU+MOSAIC reside in a VME Crate</a:t>
            </a:r>
            <a:endParaRPr sz="1100"/>
          </a:p>
          <a:p>
            <a:pPr indent="-173037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63636"/>
              <a:buChar char="•"/>
            </a:pPr>
            <a:r>
              <a:rPr lang="en" sz="1100"/>
              <a:t>2 test stands </a:t>
            </a:r>
            <a:endParaRPr sz="1100"/>
          </a:p>
          <a:p>
            <a:pPr indent="-172243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90909"/>
              <a:buChar char="•"/>
            </a:pPr>
            <a:r>
              <a:rPr lang="en" sz="1100"/>
              <a:t>QA two half-detectors</a:t>
            </a:r>
            <a:endParaRPr sz="1100"/>
          </a:p>
          <a:p>
            <a:pPr indent="-173037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63636"/>
              <a:buChar char="•"/>
            </a:pPr>
            <a:r>
              <a:rPr lang="en" sz="1100"/>
              <a:t>Single stave QA, one-by-one, 48 total</a:t>
            </a:r>
            <a:endParaRPr sz="1100"/>
          </a:p>
          <a:p>
            <a:pPr indent="-173037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63636"/>
              <a:buChar char="•"/>
            </a:pPr>
            <a:r>
              <a:rPr lang="en" sz="1100"/>
              <a:t>48 SamTec readout cables </a:t>
            </a:r>
            <a:endParaRPr sz="1100"/>
          </a:p>
          <a:p>
            <a:pPr indent="-173037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63636"/>
              <a:buChar char="•"/>
            </a:pPr>
            <a:r>
              <a:rPr lang="en" sz="1100"/>
              <a:t>48 DVDD cables</a:t>
            </a:r>
            <a:endParaRPr sz="1100"/>
          </a:p>
          <a:p>
            <a:pPr indent="-173037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63636"/>
              <a:buChar char="•"/>
            </a:pPr>
            <a:r>
              <a:rPr lang="en" sz="1100"/>
              <a:t>48 AVDD cables</a:t>
            </a:r>
            <a:endParaRPr sz="1100"/>
          </a:p>
          <a:p>
            <a:pPr indent="-173037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63636"/>
              <a:buChar char="•"/>
            </a:pPr>
            <a:r>
              <a:rPr lang="en" sz="1100"/>
              <a:t>48 “HV” bias cables</a:t>
            </a:r>
            <a:endParaRPr sz="1100"/>
          </a:p>
          <a:p>
            <a:pPr indent="-173037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63636"/>
              <a:buChar char="•"/>
            </a:pPr>
            <a:r>
              <a:rPr lang="en" sz="1100"/>
              <a:t>48 PT100 T-readback</a:t>
            </a:r>
            <a:endParaRPr sz="1100"/>
          </a:p>
          <a:p>
            <a:pPr indent="-160337" lvl="0" marL="177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63636"/>
              <a:buChar char="•"/>
            </a:pPr>
            <a:r>
              <a:rPr lang="en" sz="1100"/>
              <a:t>QA time: 4hrs/stave</a:t>
            </a:r>
            <a:endParaRPr sz="1100"/>
          </a:p>
          <a:p>
            <a:pPr indent="-173037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63636"/>
              <a:buChar char="•"/>
            </a:pPr>
            <a:r>
              <a:rPr lang="en" sz="1100"/>
              <a:t>Two MOSAIC systems available, ~24 days</a:t>
            </a:r>
            <a:endParaRPr sz="1100"/>
          </a:p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1381" y="855151"/>
            <a:ext cx="3461737" cy="39684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p18"/>
          <p:cNvGrpSpPr/>
          <p:nvPr/>
        </p:nvGrpSpPr>
        <p:grpSpPr>
          <a:xfrm>
            <a:off x="126070" y="3729250"/>
            <a:ext cx="5066939" cy="1038013"/>
            <a:chOff x="122055" y="4881657"/>
            <a:chExt cx="6755919" cy="1384017"/>
          </a:xfrm>
        </p:grpSpPr>
        <p:grpSp>
          <p:nvGrpSpPr>
            <p:cNvPr id="126" name="Google Shape;126;p18"/>
            <p:cNvGrpSpPr/>
            <p:nvPr/>
          </p:nvGrpSpPr>
          <p:grpSpPr>
            <a:xfrm>
              <a:off x="122055" y="4881657"/>
              <a:ext cx="6755919" cy="1384017"/>
              <a:chOff x="122055" y="4881657"/>
              <a:chExt cx="6755919" cy="1384017"/>
            </a:xfrm>
          </p:grpSpPr>
          <p:pic>
            <p:nvPicPr>
              <p:cNvPr id="127" name="Google Shape;127;p1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 rot="10800000">
                <a:off x="2628807" y="4881657"/>
                <a:ext cx="4249167" cy="138401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8" name="Google Shape;128;p18"/>
              <p:cNvSpPr/>
              <p:nvPr/>
            </p:nvSpPr>
            <p:spPr>
              <a:xfrm>
                <a:off x="122055" y="5077337"/>
                <a:ext cx="1432290" cy="914400"/>
              </a:xfrm>
              <a:prstGeom prst="rect">
                <a:avLst/>
              </a:prstGeom>
              <a:solidFill>
                <a:schemeClr val="accent1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" sz="14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MOSAIC </a:t>
                </a:r>
                <a:endParaRPr b="0" i="0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" sz="14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Test Stand</a:t>
                </a:r>
                <a:endParaRPr b="0" i="0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18"/>
              <p:cNvSpPr/>
              <p:nvPr/>
            </p:nvSpPr>
            <p:spPr>
              <a:xfrm>
                <a:off x="1554344" y="5260598"/>
                <a:ext cx="1074461" cy="367258"/>
              </a:xfrm>
              <a:prstGeom prst="leftRightArrow">
                <a:avLst>
                  <a:gd fmla="val 50000" name="adj1"/>
                  <a:gd fmla="val 50000" name="adj2"/>
                </a:avLst>
              </a:prstGeom>
              <a:solidFill>
                <a:schemeClr val="accent1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0" name="Google Shape;130;p18"/>
            <p:cNvSpPr txBox="1"/>
            <p:nvPr/>
          </p:nvSpPr>
          <p:spPr>
            <a:xfrm>
              <a:off x="4430327" y="4952326"/>
              <a:ext cx="16198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MVTX Detector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18"/>
          <p:cNvSpPr/>
          <p:nvPr/>
        </p:nvSpPr>
        <p:spPr>
          <a:xfrm>
            <a:off x="7282832" y="1763571"/>
            <a:ext cx="910354" cy="80817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2" name="Google Shape;132;p18"/>
          <p:cNvCxnSpPr/>
          <p:nvPr/>
        </p:nvCxnSpPr>
        <p:spPr>
          <a:xfrm>
            <a:off x="2458015" y="970984"/>
            <a:ext cx="4746280" cy="1038885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