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49"/>
  </p:notesMasterIdLst>
  <p:sldIdLst>
    <p:sldId id="877" r:id="rId2"/>
    <p:sldId id="881" r:id="rId3"/>
    <p:sldId id="884" r:id="rId4"/>
    <p:sldId id="917" r:id="rId5"/>
    <p:sldId id="311" r:id="rId6"/>
    <p:sldId id="308" r:id="rId7"/>
    <p:sldId id="892" r:id="rId8"/>
    <p:sldId id="919" r:id="rId9"/>
    <p:sldId id="908" r:id="rId10"/>
    <p:sldId id="913" r:id="rId11"/>
    <p:sldId id="905" r:id="rId12"/>
    <p:sldId id="885" r:id="rId13"/>
    <p:sldId id="906" r:id="rId14"/>
    <p:sldId id="888" r:id="rId15"/>
    <p:sldId id="887" r:id="rId16"/>
    <p:sldId id="907" r:id="rId17"/>
    <p:sldId id="920" r:id="rId18"/>
    <p:sldId id="890" r:id="rId19"/>
    <p:sldId id="898" r:id="rId20"/>
    <p:sldId id="918" r:id="rId21"/>
    <p:sldId id="916" r:id="rId22"/>
    <p:sldId id="900" r:id="rId23"/>
    <p:sldId id="889" r:id="rId24"/>
    <p:sldId id="279" r:id="rId25"/>
    <p:sldId id="551" r:id="rId26"/>
    <p:sldId id="269" r:id="rId27"/>
    <p:sldId id="921" r:id="rId28"/>
    <p:sldId id="312" r:id="rId29"/>
    <p:sldId id="878" r:id="rId30"/>
    <p:sldId id="914" r:id="rId31"/>
    <p:sldId id="307" r:id="rId32"/>
    <p:sldId id="899" r:id="rId33"/>
    <p:sldId id="896" r:id="rId34"/>
    <p:sldId id="270" r:id="rId35"/>
    <p:sldId id="271" r:id="rId36"/>
    <p:sldId id="261" r:id="rId37"/>
    <p:sldId id="260" r:id="rId38"/>
    <p:sldId id="879" r:id="rId39"/>
    <p:sldId id="880" r:id="rId40"/>
    <p:sldId id="259" r:id="rId41"/>
    <p:sldId id="767" r:id="rId42"/>
    <p:sldId id="304" r:id="rId43"/>
    <p:sldId id="266" r:id="rId44"/>
    <p:sldId id="552" r:id="rId45"/>
    <p:sldId id="299" r:id="rId46"/>
    <p:sldId id="305" r:id="rId47"/>
    <p:sldId id="306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9123E3-CC31-4B6F-A807-E1A74553C62C}">
  <a:tblStyle styleId="{0B9123E3-CC31-4B6F-A807-E1A74553C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7"/>
    <p:restoredTop sz="93223"/>
  </p:normalViewPr>
  <p:slideViewPr>
    <p:cSldViewPr snapToGrid="0" snapToObjects="1">
      <p:cViewPr varScale="1">
        <p:scale>
          <a:sx n="135" d="100"/>
          <a:sy n="135" d="100"/>
        </p:scale>
        <p:origin x="2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1" name="Google Shape;19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174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7ce5a7071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7ce5a7071_1_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a7ce5a7071_1_4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878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A9C11FBC-EAA2-4A4A-B58E-9DE64F6BCB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215900" algn="r" defTabSz="547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8D6A176A-E5AD-447B-9A42-C698C2AA6B2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215900" marR="0" lvl="0" indent="-215900" algn="r" defTabSz="547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41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D3DA6D83-1EC2-4697-9C8A-58A0F588B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547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AB64852-EEFC-4362-B04C-D29799DE1A2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547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AB109257-00B2-4E76-8B99-1D03CC8201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solidFill>
            <a:srgbClr val="FFFFFF"/>
          </a:solidFill>
          <a:ln/>
        </p:spPr>
      </p:sp>
      <p:sp>
        <p:nvSpPr>
          <p:cNvPr id="49157" name="Text Box 3">
            <a:extLst>
              <a:ext uri="{FF2B5EF4-FFF2-40B4-BE49-F238E27FC236}">
                <a16:creationId xmlns:a16="http://schemas.microsoft.com/office/drawing/2014/main" id="{14B4FD9D-E622-4131-8151-134A69882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80" tIns="48240" rIns="96480" bIns="4824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547688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titre de l’expose est: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47688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4" name="Notes Placeholder 1">
            <a:extLst>
              <a:ext uri="{FF2B5EF4-FFF2-40B4-BE49-F238E27FC236}">
                <a16:creationId xmlns:a16="http://schemas.microsoft.com/office/drawing/2014/main" id="{31638D60-ACE7-4E4B-9D90-F6F5FE87D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548618">
              <a:defRPr/>
            </a:pPr>
            <a:endParaRPr lang="en-US" altLang="en-US" sz="1440"/>
          </a:p>
        </p:txBody>
      </p:sp>
    </p:spTree>
    <p:extLst>
      <p:ext uri="{BB962C8B-B14F-4D97-AF65-F5344CB8AC3E}">
        <p14:creationId xmlns:p14="http://schemas.microsoft.com/office/powerpoint/2010/main" val="251548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28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f82a11b0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f82a11b07_0_64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af82a11b07_0_64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22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684d5a59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9662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684d5a59d_0_164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46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f82a11b07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af82a11b07_0_35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af82a11b07_0_350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07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af82a11ca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af82a11cac_1_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af82a11cac_1_6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7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90382bac7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9662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890382bac7_3_13:notes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100" cy="41778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76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4A10-7060-7545-9229-D386D19839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1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f82a11b07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f82a11b07_0_19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100" cy="41766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af82a11b07_0_192:notes"/>
          <p:cNvSpPr txBox="1">
            <a:spLocks noGrp="1"/>
          </p:cNvSpPr>
          <p:nvPr>
            <p:ph type="sldNum" idx="12"/>
          </p:nvPr>
        </p:nvSpPr>
        <p:spPr>
          <a:xfrm>
            <a:off x="3956050" y="8818563"/>
            <a:ext cx="3027300" cy="4635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23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406400" y="762004"/>
            <a:ext cx="11582400" cy="14700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67" b="1">
                <a:solidFill>
                  <a:schemeClr val="dk1"/>
                </a:solidFill>
              </a:defRPr>
            </a:lvl1pPr>
            <a:lvl2pPr lvl="1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3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LANL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985093"/>
            <a:ext cx="12192000" cy="55077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09600" y="2"/>
            <a:ext cx="10972800" cy="98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400" b="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16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92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679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1/21/21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Status @sPHENIX Collaboration Meeting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Google Shape;129;p17" descr="7th sPHENIX Collaboration Meeting">
            <a:extLst>
              <a:ext uri="{FF2B5EF4-FFF2-40B4-BE49-F238E27FC236}">
                <a16:creationId xmlns:a16="http://schemas.microsoft.com/office/drawing/2014/main" id="{0F60E2CF-83EC-4944-860B-F4B5E32008E0}"/>
              </a:ext>
            </a:extLst>
          </p:cNvPr>
          <p:cNvPicPr preferRelativeResize="0"/>
          <p:nvPr userDrawn="1"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7363" y="0"/>
            <a:ext cx="1254637" cy="7351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hyperlink" Target="https://docs.google.com/presentation/d/14iu-azMwnL_OYsT7XyApULv_z7TGYQZZ7IP8hkWnOyI/edit#slide=id.ga48628e3f0_4_4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tif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6198E-34CD-9F4E-938B-E0C084A7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1B495-9312-C946-B59A-D93AF7C08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864B-9D82-394A-AA9A-B00EC473059B}"/>
              </a:ext>
            </a:extLst>
          </p:cNvPr>
          <p:cNvSpPr txBox="1"/>
          <p:nvPr/>
        </p:nvSpPr>
        <p:spPr>
          <a:xfrm>
            <a:off x="6704933" y="638175"/>
            <a:ext cx="4262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MVTX Status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1EC18-94D5-1640-893F-F36E783A7723}"/>
              </a:ext>
            </a:extLst>
          </p:cNvPr>
          <p:cNvSpPr txBox="1"/>
          <p:nvPr/>
        </p:nvSpPr>
        <p:spPr>
          <a:xfrm>
            <a:off x="5692976" y="5296495"/>
            <a:ext cx="58352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Ming Liu for the MVTX Group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</a:rPr>
              <a:t>sPHENIX</a:t>
            </a:r>
            <a:r>
              <a:rPr lang="en-US" sz="2400" dirty="0">
                <a:solidFill>
                  <a:srgbClr val="FFFF00"/>
                </a:solidFill>
              </a:rPr>
              <a:t> Collaboration Meeting (Online)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January 21-22, 2021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https://</a:t>
            </a:r>
            <a:r>
              <a:rPr lang="en-US" sz="2000" dirty="0" err="1">
                <a:solidFill>
                  <a:srgbClr val="FFFF00"/>
                </a:solidFill>
              </a:rPr>
              <a:t>indico.bnl.gov</a:t>
            </a:r>
            <a:r>
              <a:rPr lang="en-US" sz="2000" dirty="0">
                <a:solidFill>
                  <a:srgbClr val="FFFF00"/>
                </a:solidFill>
              </a:rPr>
              <a:t>/event/10568/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666A3-7203-9947-872C-A1C01F40A1DF}"/>
              </a:ext>
            </a:extLst>
          </p:cNvPr>
          <p:cNvSpPr txBox="1"/>
          <p:nvPr/>
        </p:nvSpPr>
        <p:spPr>
          <a:xfrm rot="242613">
            <a:off x="6496132" y="3323067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MVTX + INTT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10400-4980-8C4E-A244-C078413988DB}"/>
              </a:ext>
            </a:extLst>
          </p:cNvPr>
          <p:cNvSpPr txBox="1"/>
          <p:nvPr/>
        </p:nvSpPr>
        <p:spPr>
          <a:xfrm>
            <a:off x="2342367" y="47974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40FF"/>
                </a:solidFill>
              </a:rPr>
              <a:t>X-Wing</a:t>
            </a:r>
            <a:endParaRPr lang="en-US" b="1" dirty="0">
              <a:solidFill>
                <a:srgbClr val="FF4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19DFF-A6EB-904D-9E18-8910EA20CEE4}"/>
              </a:ext>
            </a:extLst>
          </p:cNvPr>
          <p:cNvSpPr txBox="1"/>
          <p:nvPr/>
        </p:nvSpPr>
        <p:spPr>
          <a:xfrm>
            <a:off x="10377890" y="28674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Dan </a:t>
            </a:r>
            <a:r>
              <a:rPr lang="en-US" dirty="0" err="1">
                <a:solidFill>
                  <a:schemeClr val="bg1"/>
                </a:solidFill>
              </a:rPr>
              <a:t>Cacace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9866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"/>
          <p:cNvSpPr txBox="1">
            <a:spLocks noGrp="1"/>
          </p:cNvSpPr>
          <p:nvPr>
            <p:ph type="title"/>
          </p:nvPr>
        </p:nvSpPr>
        <p:spPr>
          <a:xfrm>
            <a:off x="553783" y="88981"/>
            <a:ext cx="1028601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dirty="0" err="1"/>
              <a:t>mGTM</a:t>
            </a:r>
            <a:r>
              <a:rPr lang="en-US" sz="4000" dirty="0"/>
              <a:t> Development for MVTX (40MHz/LHC)</a:t>
            </a:r>
            <a:endParaRPr sz="4000" dirty="0"/>
          </a:p>
        </p:txBody>
      </p:sp>
      <p:sp>
        <p:nvSpPr>
          <p:cNvPr id="323" name="Google Shape;323;p26"/>
          <p:cNvSpPr/>
          <p:nvPr/>
        </p:nvSpPr>
        <p:spPr>
          <a:xfrm>
            <a:off x="827843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6"/>
          <p:cNvSpPr/>
          <p:nvPr/>
        </p:nvSpPr>
        <p:spPr>
          <a:xfrm>
            <a:off x="2901256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5025071" y="2918279"/>
            <a:ext cx="2034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6"/>
          <p:cNvSpPr/>
          <p:nvPr/>
        </p:nvSpPr>
        <p:spPr>
          <a:xfrm>
            <a:off x="1019135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6"/>
          <p:cNvSpPr/>
          <p:nvPr/>
        </p:nvSpPr>
        <p:spPr>
          <a:xfrm>
            <a:off x="2425619" y="3929755"/>
            <a:ext cx="634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6"/>
          <p:cNvSpPr/>
          <p:nvPr/>
        </p:nvSpPr>
        <p:spPr>
          <a:xfrm>
            <a:off x="671540" y="3929755"/>
            <a:ext cx="2860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6"/>
          <p:cNvSpPr/>
          <p:nvPr/>
        </p:nvSpPr>
        <p:spPr>
          <a:xfrm>
            <a:off x="3166324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 x 40MHz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6"/>
          <p:cNvSpPr/>
          <p:nvPr/>
        </p:nvSpPr>
        <p:spPr>
          <a:xfrm>
            <a:off x="1019135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6"/>
          <p:cNvSpPr/>
          <p:nvPr/>
        </p:nvSpPr>
        <p:spPr>
          <a:xfrm>
            <a:off x="4572808" y="3929755"/>
            <a:ext cx="634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6"/>
          <p:cNvSpPr/>
          <p:nvPr/>
        </p:nvSpPr>
        <p:spPr>
          <a:xfrm>
            <a:off x="5313513" y="3929755"/>
            <a:ext cx="13604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MVTX</a:t>
            </a:r>
            <a:endParaRPr sz="10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6"/>
          <p:cNvSpPr/>
          <p:nvPr/>
        </p:nvSpPr>
        <p:spPr>
          <a:xfrm>
            <a:off x="6720001" y="3929767"/>
            <a:ext cx="408800" cy="51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FF">
                <a:alpha val="49803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6"/>
          <p:cNvSpPr txBox="1"/>
          <p:nvPr/>
        </p:nvSpPr>
        <p:spPr>
          <a:xfrm>
            <a:off x="1027908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6"/>
          <p:cNvSpPr txBox="1"/>
          <p:nvPr/>
        </p:nvSpPr>
        <p:spPr>
          <a:xfrm>
            <a:off x="2979899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6"/>
          <p:cNvSpPr txBox="1"/>
          <p:nvPr/>
        </p:nvSpPr>
        <p:spPr>
          <a:xfrm>
            <a:off x="5127088" y="2512167"/>
            <a:ext cx="1550800" cy="1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RHIC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6"/>
          <p:cNvSpPr txBox="1"/>
          <p:nvPr/>
        </p:nvSpPr>
        <p:spPr>
          <a:xfrm>
            <a:off x="553783" y="4974694"/>
            <a:ext cx="7293200" cy="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N1xComma + (Fixed length MVTX gtm packet) + N2xComma;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Comma == various length, to keep the MVTX GTM packet within one RHIC CLK;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8" name="Google Shape;338;p26"/>
          <p:cNvCxnSpPr/>
          <p:nvPr/>
        </p:nvCxnSpPr>
        <p:spPr>
          <a:xfrm>
            <a:off x="860533" y="2555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9" name="Google Shape;339;p26"/>
          <p:cNvCxnSpPr/>
          <p:nvPr/>
        </p:nvCxnSpPr>
        <p:spPr>
          <a:xfrm>
            <a:off x="1063733" y="3571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0" name="Google Shape;340;p26"/>
          <p:cNvCxnSpPr/>
          <p:nvPr/>
        </p:nvCxnSpPr>
        <p:spPr>
          <a:xfrm>
            <a:off x="5026133" y="2555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1" name="Google Shape;341;p26"/>
          <p:cNvCxnSpPr/>
          <p:nvPr/>
        </p:nvCxnSpPr>
        <p:spPr>
          <a:xfrm>
            <a:off x="5330933" y="3571533"/>
            <a:ext cx="0" cy="286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2" name="Google Shape;342;p26"/>
          <p:cNvSpPr txBox="1"/>
          <p:nvPr/>
        </p:nvSpPr>
        <p:spPr>
          <a:xfrm>
            <a:off x="305669" y="2121006"/>
            <a:ext cx="1827643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LVL-1 Trigger</a:t>
            </a:r>
            <a:endParaRPr sz="16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6"/>
          <p:cNvSpPr txBox="1"/>
          <p:nvPr/>
        </p:nvSpPr>
        <p:spPr>
          <a:xfrm>
            <a:off x="7217921" y="1208071"/>
            <a:ext cx="4924078" cy="46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N(4) x 40MHz CLK,  we can keep a full MVTX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gtm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packet within one RHIC CLK;</a:t>
            </a:r>
            <a:endParaRPr lang="en-US" sz="1800" dirty="0"/>
          </a:p>
          <a:p>
            <a:pPr marL="186262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Wingdings" pitchFamily="2" charset="2"/>
              </a:rPr>
              <a:t> 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 the same </a:t>
            </a:r>
            <a:r>
              <a:rPr lang="en-US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GTM mode bit pattern</a:t>
            </a:r>
            <a:endParaRPr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9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same 1st bit of the GTM Bit Number 9 to send the physics trigger to MVTX; </a:t>
            </a:r>
          </a:p>
          <a:p>
            <a:pPr marL="52916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trigger timing will be slightly off from the </a:t>
            </a:r>
            <a:r>
              <a:rPr lang="en-US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LVL</a:t>
            </a: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 trigger by a fraction of RHIC CLK, depending on the length of Comma words;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User mode bits:</a:t>
            </a:r>
            <a:endParaRPr sz="16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Flag MVTX readout mode: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indent="-423323"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Triggered mode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indent="-423323"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Cont. readout mode (C.R.)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C.R.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user-bit to flag “readout strobe”, associated with a specific RHIC Xing bunch, like start of the abort-gap etc.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Readout per revolution (~12.7us)  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6"/>
          <p:cNvSpPr txBox="1"/>
          <p:nvPr/>
        </p:nvSpPr>
        <p:spPr>
          <a:xfrm>
            <a:off x="910600" y="2945267"/>
            <a:ext cx="16868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2901256" y="2945267"/>
            <a:ext cx="2011021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6"/>
          <p:cNvSpPr txBox="1"/>
          <p:nvPr/>
        </p:nvSpPr>
        <p:spPr>
          <a:xfrm>
            <a:off x="5150300" y="2945267"/>
            <a:ext cx="16868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RHIC CLK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p26"/>
          <p:cNvCxnSpPr>
            <a:endCxn id="328" idx="2"/>
          </p:cNvCxnSpPr>
          <p:nvPr/>
        </p:nvCxnSpPr>
        <p:spPr>
          <a:xfrm rot="10800000">
            <a:off x="814540" y="4444555"/>
            <a:ext cx="264900" cy="64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8" name="Google Shape;348;p26"/>
          <p:cNvCxnSpPr>
            <a:endCxn id="327" idx="2"/>
          </p:cNvCxnSpPr>
          <p:nvPr/>
        </p:nvCxnSpPr>
        <p:spPr>
          <a:xfrm rot="10800000">
            <a:off x="2743019" y="4444555"/>
            <a:ext cx="1602000" cy="67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9" name="Google Shape;349;p26"/>
          <p:cNvCxnSpPr>
            <a:endCxn id="331" idx="2"/>
          </p:cNvCxnSpPr>
          <p:nvPr/>
        </p:nvCxnSpPr>
        <p:spPr>
          <a:xfrm rot="10800000" flipH="1">
            <a:off x="4427308" y="4444555"/>
            <a:ext cx="462900" cy="59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1" name="Google Shape;351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204" y="838879"/>
            <a:ext cx="3774791" cy="12749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cxnSp>
        <p:nvCxnSpPr>
          <p:cNvPr id="352" name="Google Shape;352;p26"/>
          <p:cNvCxnSpPr>
            <a:cxnSpLocks/>
          </p:cNvCxnSpPr>
          <p:nvPr/>
        </p:nvCxnSpPr>
        <p:spPr>
          <a:xfrm flipH="1" flipV="1">
            <a:off x="1456923" y="2140832"/>
            <a:ext cx="1444335" cy="76123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3" name="Google Shape;353;p26"/>
          <p:cNvCxnSpPr>
            <a:cxnSpLocks/>
          </p:cNvCxnSpPr>
          <p:nvPr/>
        </p:nvCxnSpPr>
        <p:spPr>
          <a:xfrm flipV="1">
            <a:off x="4931890" y="2121006"/>
            <a:ext cx="312105" cy="76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4" name="Google Shape;354;p26"/>
          <p:cNvSpPr txBox="1"/>
          <p:nvPr/>
        </p:nvSpPr>
        <p:spPr>
          <a:xfrm>
            <a:off x="5313513" y="1093010"/>
            <a:ext cx="2034400" cy="56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GTM Bits: RHIC_CLK x 6</a:t>
            </a:r>
            <a:endParaRPr dirty="0"/>
          </a:p>
        </p:txBody>
      </p:sp>
      <p:cxnSp>
        <p:nvCxnSpPr>
          <p:cNvPr id="355" name="Google Shape;355;p26"/>
          <p:cNvCxnSpPr/>
          <p:nvPr/>
        </p:nvCxnSpPr>
        <p:spPr>
          <a:xfrm rot="10800000">
            <a:off x="2901257" y="3449295"/>
            <a:ext cx="272817" cy="48046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56" name="Google Shape;356;p26"/>
          <p:cNvCxnSpPr/>
          <p:nvPr/>
        </p:nvCxnSpPr>
        <p:spPr>
          <a:xfrm rot="10800000" flipH="1">
            <a:off x="4522425" y="3441173"/>
            <a:ext cx="389853" cy="47969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7" name="Google Shape;357;p26"/>
          <p:cNvSpPr txBox="1"/>
          <p:nvPr/>
        </p:nvSpPr>
        <p:spPr>
          <a:xfrm>
            <a:off x="561829" y="5925872"/>
            <a:ext cx="10681318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special GTM for MVTX </a:t>
            </a:r>
            <a:r>
              <a:rPr lang="en-US" b="1" dirty="0">
                <a:solidFill>
                  <a:srgbClr val="FF0000"/>
                </a:solidFill>
              </a:rPr>
              <a:t>under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development </a:t>
            </a:r>
            <a:r>
              <a:rPr lang="en-US" b="1" dirty="0">
                <a:solidFill>
                  <a:srgbClr val="FF0000"/>
                </a:solidFill>
              </a:rPr>
              <a:t>at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BNL – </a:t>
            </a:r>
            <a:r>
              <a:rPr lang="en-US" sz="1400" b="1" i="0" u="none" strike="noStrike" cap="none" dirty="0" err="1">
                <a:solidFill>
                  <a:srgbClr val="FF0000"/>
                </a:solidFill>
                <a:sym typeface="Arial"/>
              </a:rPr>
              <a:t>mGTM</a:t>
            </a:r>
            <a:r>
              <a:rPr lang="en-US" sz="1400" b="1" i="0" u="none" strike="noStrike" cap="none" dirty="0">
                <a:solidFill>
                  <a:srgbClr val="FF0000"/>
                </a:solidFill>
                <a:sym typeface="Arial"/>
              </a:rPr>
              <a:t>, aim to test the system at next TB (if possible) in 2021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AA291-3AFD-2A45-AD98-89699E71B05E}"/>
              </a:ext>
            </a:extLst>
          </p:cNvPr>
          <p:cNvSpPr txBox="1"/>
          <p:nvPr/>
        </p:nvSpPr>
        <p:spPr>
          <a:xfrm>
            <a:off x="121186" y="307370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GTM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3CE44B-5C78-8640-8D95-854208E3C146}"/>
              </a:ext>
            </a:extLst>
          </p:cNvPr>
          <p:cNvSpPr txBox="1"/>
          <p:nvPr/>
        </p:nvSpPr>
        <p:spPr>
          <a:xfrm>
            <a:off x="-26440" y="4049998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mGTM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50F1E-F71F-4D4B-A26B-DC76C4D122C7}"/>
              </a:ext>
            </a:extLst>
          </p:cNvPr>
          <p:cNvSpPr txBox="1"/>
          <p:nvPr/>
        </p:nvSpPr>
        <p:spPr>
          <a:xfrm>
            <a:off x="8456375" y="876437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Yasser, Cameron, Jo, Gerd, Martin/Joe et al</a:t>
            </a:r>
          </a:p>
        </p:txBody>
      </p:sp>
    </p:spTree>
    <p:extLst>
      <p:ext uri="{BB962C8B-B14F-4D97-AF65-F5344CB8AC3E}">
        <p14:creationId xmlns:p14="http://schemas.microsoft.com/office/powerpoint/2010/main" val="126415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00D1-D910-C844-AA1C-04B426B8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94" y="42159"/>
            <a:ext cx="10515600" cy="1050724"/>
          </a:xfrm>
        </p:spPr>
        <p:txBody>
          <a:bodyPr/>
          <a:lstStyle/>
          <a:p>
            <a:r>
              <a:rPr lang="en-US" dirty="0"/>
              <a:t>Mechanical Supporting Structure Designed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1B0F-BFC8-0B4F-BD3A-40DFBB537E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1456E-3B91-BB47-879E-306787A47B6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C354F-A2FE-D248-9684-3E53F728B0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051F0-30EB-6A46-872F-FAC09726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233"/>
            <a:ext cx="12192000" cy="3499215"/>
          </a:xfrm>
          <a:prstGeom prst="rect">
            <a:avLst/>
          </a:prstGeom>
        </p:spPr>
      </p:pic>
      <p:pic>
        <p:nvPicPr>
          <p:cNvPr id="8" name="Google Shape;160;p19">
            <a:extLst>
              <a:ext uri="{FF2B5EF4-FFF2-40B4-BE49-F238E27FC236}">
                <a16:creationId xmlns:a16="http://schemas.microsoft.com/office/drawing/2014/main" id="{50DE4F69-C88D-C74F-943D-B61C7B7862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794" y="4648635"/>
            <a:ext cx="7457401" cy="17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65F68-7AF6-9E48-A5CA-7703B2D0D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208" y="4712727"/>
            <a:ext cx="3172791" cy="2008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A0F0BA-ED3B-5B43-BE4F-60ED9EB14FBD}"/>
              </a:ext>
            </a:extLst>
          </p:cNvPr>
          <p:cNvSpPr txBox="1"/>
          <p:nvPr/>
        </p:nvSpPr>
        <p:spPr>
          <a:xfrm>
            <a:off x="530758" y="4530117"/>
            <a:ext cx="775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One-Piece </a:t>
            </a:r>
            <a:r>
              <a:rPr lang="en-US" b="1" dirty="0" err="1"/>
              <a:t>Endwheel</a:t>
            </a:r>
            <a:r>
              <a:rPr lang="en-US" b="1" dirty="0"/>
              <a:t> design to simplify production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Results of Al EW test pieces are good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F1C372-A59E-9342-80F8-94528AA6C7CA}"/>
              </a:ext>
            </a:extLst>
          </p:cNvPr>
          <p:cNvCxnSpPr>
            <a:cxnSpLocks/>
          </p:cNvCxnSpPr>
          <p:nvPr/>
        </p:nvCxnSpPr>
        <p:spPr>
          <a:xfrm flipH="1">
            <a:off x="7089914" y="5499647"/>
            <a:ext cx="2146851" cy="37364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AF887FA-99D5-0F49-8AB6-C7AA250317B1}"/>
              </a:ext>
            </a:extLst>
          </p:cNvPr>
          <p:cNvSpPr txBox="1"/>
          <p:nvPr/>
        </p:nvSpPr>
        <p:spPr>
          <a:xfrm>
            <a:off x="3570202" y="3259723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Service Barrel (SB)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1C03A8-A9D7-B741-BCEC-14D8BC07D39F}"/>
              </a:ext>
            </a:extLst>
          </p:cNvPr>
          <p:cNvSpPr txBox="1"/>
          <p:nvPr/>
        </p:nvSpPr>
        <p:spPr>
          <a:xfrm>
            <a:off x="7089914" y="1089203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CYSS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B6E13-F464-B549-89F6-A24732FD4442}"/>
              </a:ext>
            </a:extLst>
          </p:cNvPr>
          <p:cNvSpPr txBox="1"/>
          <p:nvPr/>
        </p:nvSpPr>
        <p:spPr>
          <a:xfrm>
            <a:off x="9619819" y="1539295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Layer-2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BADF1F-5146-3E4C-8131-2921AD468935}"/>
              </a:ext>
            </a:extLst>
          </p:cNvPr>
          <p:cNvSpPr txBox="1"/>
          <p:nvPr/>
        </p:nvSpPr>
        <p:spPr>
          <a:xfrm>
            <a:off x="10478603" y="2101958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Layer-1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90816-B35B-4A4B-8D24-A39CF617C631}"/>
              </a:ext>
            </a:extLst>
          </p:cNvPr>
          <p:cNvSpPr txBox="1"/>
          <p:nvPr/>
        </p:nvSpPr>
        <p:spPr>
          <a:xfrm>
            <a:off x="11057680" y="2679546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Layer-0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13E4B-7C25-3546-A718-59633D2B172B}"/>
              </a:ext>
            </a:extLst>
          </p:cNvPr>
          <p:cNvSpPr txBox="1"/>
          <p:nvPr/>
        </p:nvSpPr>
        <p:spPr>
          <a:xfrm>
            <a:off x="9160401" y="1050575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Walt, Jim, Camelia et 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EDA06-EBB9-1B41-AA9C-0AFB2FB11466}"/>
              </a:ext>
            </a:extLst>
          </p:cNvPr>
          <p:cNvSpPr txBox="1"/>
          <p:nvPr/>
        </p:nvSpPr>
        <p:spPr>
          <a:xfrm>
            <a:off x="411464" y="1258480"/>
            <a:ext cx="4277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Carbon Fiber Composite Structures (CFC)</a:t>
            </a:r>
          </a:p>
        </p:txBody>
      </p:sp>
    </p:spTree>
    <p:extLst>
      <p:ext uri="{BB962C8B-B14F-4D97-AF65-F5344CB8AC3E}">
        <p14:creationId xmlns:p14="http://schemas.microsoft.com/office/powerpoint/2010/main" val="3618325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9A0A19-2C75-6F48-A422-C895249E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6" y="71590"/>
            <a:ext cx="10515600" cy="949154"/>
          </a:xfrm>
        </p:spPr>
        <p:txBody>
          <a:bodyPr/>
          <a:lstStyle/>
          <a:p>
            <a:r>
              <a:rPr lang="en-US" dirty="0"/>
              <a:t>CFC Test Article: Layer-0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54750B-6F91-364B-B2B1-491DC7381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369" y="915726"/>
            <a:ext cx="11283013" cy="55621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EW designed and Layer-0 prototyped, met all design specs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-party inspection confirmed the results from manufacturer</a:t>
            </a:r>
          </a:p>
          <a:p>
            <a:pPr lvl="1"/>
            <a:r>
              <a:rPr lang="en-US" dirty="0"/>
              <a:t>Layer-0,1,2 are the most complex components with the tightest tolerances  </a:t>
            </a:r>
            <a:r>
              <a:rPr lang="en-US" baseline="30000" dirty="0"/>
              <a:t>  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CFC structure full production started @</a:t>
            </a:r>
            <a:r>
              <a:rPr lang="en-US" b="1" dirty="0" err="1"/>
              <a:t>WorkShape</a:t>
            </a:r>
            <a:r>
              <a:rPr lang="en-US" b="1" dirty="0"/>
              <a:t>: EW, CYSS, SB </a:t>
            </a:r>
          </a:p>
          <a:p>
            <a:pPr lvl="1"/>
            <a:r>
              <a:rPr lang="en-US" dirty="0"/>
              <a:t>Successful Production Readiness Review, 12/15/2020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half delivery in March, the 2</a:t>
            </a:r>
            <a:r>
              <a:rPr lang="en-US" baseline="30000" dirty="0"/>
              <a:t>nd</a:t>
            </a:r>
            <a:r>
              <a:rPr lang="en-US" dirty="0"/>
              <a:t> half in April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24EEB-CB84-BD4F-8042-4982D85939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45C72-C977-C54A-AEE5-0CE1920D33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EBF38-81C9-F845-8C83-B723FCEF92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A79CE-E4A5-0141-B8BA-D0A14E5402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744188" y="2286013"/>
            <a:ext cx="4194967" cy="2752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825CF-03D4-494C-A816-AD74E430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26" y="2286013"/>
            <a:ext cx="4194967" cy="2805068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48521C6-AF25-3B4F-B78D-F8B2751310D0}"/>
              </a:ext>
            </a:extLst>
          </p:cNvPr>
          <p:cNvSpPr/>
          <p:nvPr/>
        </p:nvSpPr>
        <p:spPr>
          <a:xfrm>
            <a:off x="5282113" y="3178330"/>
            <a:ext cx="1067355" cy="1036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490CD-BE79-D942-BE91-2FCA59B71D8B}"/>
              </a:ext>
            </a:extLst>
          </p:cNvPr>
          <p:cNvSpPr txBox="1"/>
          <p:nvPr/>
        </p:nvSpPr>
        <p:spPr>
          <a:xfrm>
            <a:off x="9093778" y="2338199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WorkShape</a:t>
            </a:r>
            <a:r>
              <a:rPr lang="en-US" dirty="0"/>
              <a:t> (France)</a:t>
            </a:r>
          </a:p>
        </p:txBody>
      </p:sp>
    </p:spTree>
    <p:extLst>
      <p:ext uri="{BB962C8B-B14F-4D97-AF65-F5344CB8AC3E}">
        <p14:creationId xmlns:p14="http://schemas.microsoft.com/office/powerpoint/2010/main" val="2787387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84EA-29A2-6B45-BE60-C86ADBB5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6171"/>
          </a:xfrm>
        </p:spPr>
        <p:txBody>
          <a:bodyPr/>
          <a:lstStyle/>
          <a:p>
            <a:r>
              <a:rPr lang="en-US" dirty="0"/>
              <a:t>FEA Studies: Nose Roller and Sagging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11E4C-2666-5040-AAD8-E129A3F28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809" y="1099756"/>
            <a:ext cx="10515600" cy="4351338"/>
          </a:xfrm>
        </p:spPr>
        <p:txBody>
          <a:bodyPr/>
          <a:lstStyle/>
          <a:p>
            <a:r>
              <a:rPr lang="en-US" dirty="0"/>
              <a:t>Nose Roller that interconnects ends of MVTX halves effectively reduces sag by over 0.3 mm 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C3B2F-B6D5-E548-AE3B-B210AF2B4D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CA5EA-6813-0D44-ACBD-E909C016F0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4202B-F6C5-0348-A77E-1663305A70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4CF788-E1C9-4B4D-B08C-7599C962B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591" y="4707833"/>
            <a:ext cx="8432800" cy="1486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7DA50F-7499-DE48-8673-154F5CA29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65598" y="2536133"/>
            <a:ext cx="3518452" cy="217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B77FE-6073-034B-8455-7EDB7D9AF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0" y="2278186"/>
            <a:ext cx="3260033" cy="2429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92B0D4-0335-3440-BC22-8CE3FFA5F693}"/>
              </a:ext>
            </a:extLst>
          </p:cNvPr>
          <p:cNvSpPr txBox="1"/>
          <p:nvPr/>
        </p:nvSpPr>
        <p:spPr>
          <a:xfrm>
            <a:off x="9355967" y="5613089"/>
            <a:ext cx="2836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Sagging ~ 0.3mm</a:t>
            </a:r>
          </a:p>
          <a:p>
            <a:endParaRPr lang="en-US" sz="1600" dirty="0"/>
          </a:p>
          <a:p>
            <a:r>
              <a:rPr lang="en-US" sz="1600" dirty="0"/>
              <a:t>MVTX/BP clearance ~1.5mm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FB2F64-E493-6A4F-A69B-1B388F0D9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858" y="2205433"/>
            <a:ext cx="3155902" cy="2366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21CC2B-4CE1-8B46-B705-263D762B690A}"/>
              </a:ext>
            </a:extLst>
          </p:cNvPr>
          <p:cNvSpPr txBox="1"/>
          <p:nvPr/>
        </p:nvSpPr>
        <p:spPr>
          <a:xfrm>
            <a:off x="8674725" y="2195859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3-D mockup of Nose Roller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F6AD46-2B13-E740-B55E-0EE132625540}"/>
              </a:ext>
            </a:extLst>
          </p:cNvPr>
          <p:cNvCxnSpPr>
            <a:cxnSpLocks/>
          </p:cNvCxnSpPr>
          <p:nvPr/>
        </p:nvCxnSpPr>
        <p:spPr>
          <a:xfrm>
            <a:off x="780768" y="5371582"/>
            <a:ext cx="9029151" cy="39932"/>
          </a:xfrm>
          <a:prstGeom prst="line">
            <a:avLst/>
          </a:prstGeom>
          <a:ln w="25400">
            <a:solidFill>
              <a:srgbClr val="FF4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BEF94F-A7FA-D342-B48A-B35801B64443}"/>
              </a:ext>
            </a:extLst>
          </p:cNvPr>
          <p:cNvSpPr txBox="1"/>
          <p:nvPr/>
        </p:nvSpPr>
        <p:spPr>
          <a:xfrm>
            <a:off x="10521108" y="1013552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Walt et al</a:t>
            </a:r>
          </a:p>
        </p:txBody>
      </p:sp>
    </p:spTree>
    <p:extLst>
      <p:ext uri="{BB962C8B-B14F-4D97-AF65-F5344CB8AC3E}">
        <p14:creationId xmlns:p14="http://schemas.microsoft.com/office/powerpoint/2010/main" val="1019152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1C08D1F-AA05-0E4E-A66F-26CF097F4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" y="1852838"/>
            <a:ext cx="8635384" cy="4989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730A1E-811C-0C46-AA5F-3289DC4D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93" y="22993"/>
            <a:ext cx="10515600" cy="1065653"/>
          </a:xfrm>
        </p:spPr>
        <p:txBody>
          <a:bodyPr/>
          <a:lstStyle/>
          <a:p>
            <a:r>
              <a:rPr lang="en-US" dirty="0"/>
              <a:t>MVTX Detector Insertion System Designed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DBC8E4-5692-144C-896A-C6C5922B6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155" y="1930205"/>
            <a:ext cx="4114801" cy="252773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47C590-1AEC-364C-9884-B02FBC342100}"/>
              </a:ext>
            </a:extLst>
          </p:cNvPr>
          <p:cNvSpPr txBox="1"/>
          <p:nvPr/>
        </p:nvSpPr>
        <p:spPr>
          <a:xfrm>
            <a:off x="9101215" y="1222319"/>
            <a:ext cx="2606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Final position: </a:t>
            </a:r>
          </a:p>
          <a:p>
            <a:r>
              <a:rPr lang="en-US" sz="2000" b="1" dirty="0"/>
              <a:t>mounted on X-Wing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259C3-5CA3-CF49-B562-C9FB49B4E9E0}"/>
              </a:ext>
            </a:extLst>
          </p:cNvPr>
          <p:cNvSpPr txBox="1"/>
          <p:nvPr/>
        </p:nvSpPr>
        <p:spPr>
          <a:xfrm>
            <a:off x="3303568" y="122231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X-Wing</a:t>
            </a:r>
            <a:endParaRPr lang="en-US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56AAE8-5F5A-6C47-9E26-718ACDFAF7A1}"/>
              </a:ext>
            </a:extLst>
          </p:cNvPr>
          <p:cNvCxnSpPr>
            <a:stCxn id="13" idx="2"/>
          </p:cNvCxnSpPr>
          <p:nvPr/>
        </p:nvCxnSpPr>
        <p:spPr>
          <a:xfrm flipH="1">
            <a:off x="3695251" y="1591651"/>
            <a:ext cx="98195" cy="11453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1CCE4F-3477-6146-8AC2-36A090393E95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793446" y="1591651"/>
            <a:ext cx="1514323" cy="15899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BAA783-34B2-494A-B479-3D170115377B}"/>
              </a:ext>
            </a:extLst>
          </p:cNvPr>
          <p:cNvSpPr txBox="1"/>
          <p:nvPr/>
        </p:nvSpPr>
        <p:spPr>
          <a:xfrm>
            <a:off x="1364974" y="5897217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Insertion system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C14DA4-B92C-3D4D-826B-D621EA01C2E5}"/>
              </a:ext>
            </a:extLst>
          </p:cNvPr>
          <p:cNvCxnSpPr>
            <a:cxnSpLocks/>
          </p:cNvCxnSpPr>
          <p:nvPr/>
        </p:nvCxnSpPr>
        <p:spPr>
          <a:xfrm flipH="1">
            <a:off x="5035463" y="1944410"/>
            <a:ext cx="3040692" cy="19136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3AFF69-2652-6047-9E05-AAD916446C03}"/>
              </a:ext>
            </a:extLst>
          </p:cNvPr>
          <p:cNvCxnSpPr>
            <a:cxnSpLocks/>
          </p:cNvCxnSpPr>
          <p:nvPr/>
        </p:nvCxnSpPr>
        <p:spPr>
          <a:xfrm flipH="1" flipV="1">
            <a:off x="5135671" y="4321480"/>
            <a:ext cx="2940484" cy="1364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0F4B7A95-73C5-8E43-A413-CBF3826A9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3374" y="4639118"/>
            <a:ext cx="3459592" cy="219588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FB769BD-821A-3C43-B530-E13AE9CA8E10}"/>
              </a:ext>
            </a:extLst>
          </p:cNvPr>
          <p:cNvSpPr txBox="1"/>
          <p:nvPr/>
        </p:nvSpPr>
        <p:spPr>
          <a:xfrm>
            <a:off x="9543644" y="4776277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beam pipe supports</a:t>
            </a:r>
          </a:p>
          <a:p>
            <a:r>
              <a:rPr lang="en-US" dirty="0"/>
              <a:t>to minimize sagging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2D8FEE-9A8E-A641-B160-271AE1AE7FDC}"/>
              </a:ext>
            </a:extLst>
          </p:cNvPr>
          <p:cNvSpPr txBox="1"/>
          <p:nvPr/>
        </p:nvSpPr>
        <p:spPr>
          <a:xfrm>
            <a:off x="9862787" y="6051105"/>
            <a:ext cx="21836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 Brian Brenton/BNL</a:t>
            </a:r>
          </a:p>
          <a:p>
            <a:r>
              <a:rPr lang="en-US" sz="1100" dirty="0" err="1"/>
              <a:t>sPHENIX</a:t>
            </a:r>
            <a:r>
              <a:rPr lang="en-US" sz="1100" dirty="0"/>
              <a:t> integration 1/19/2021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18E700-887A-EF4D-A205-035DFED00EFC}"/>
              </a:ext>
            </a:extLst>
          </p:cNvPr>
          <p:cNvSpPr txBox="1"/>
          <p:nvPr/>
        </p:nvSpPr>
        <p:spPr>
          <a:xfrm rot="19545497">
            <a:off x="4377578" y="4102400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E5B953-4C75-9444-84B9-B9BF5511BBC8}"/>
              </a:ext>
            </a:extLst>
          </p:cNvPr>
          <p:cNvSpPr txBox="1"/>
          <p:nvPr/>
        </p:nvSpPr>
        <p:spPr>
          <a:xfrm rot="19545497">
            <a:off x="10692834" y="2095745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E6E25B-FA54-1847-97A3-604790AD7B37}"/>
              </a:ext>
            </a:extLst>
          </p:cNvPr>
          <p:cNvSpPr txBox="1"/>
          <p:nvPr/>
        </p:nvSpPr>
        <p:spPr>
          <a:xfrm>
            <a:off x="10170049" y="870818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 et al</a:t>
            </a:r>
          </a:p>
        </p:txBody>
      </p:sp>
    </p:spTree>
    <p:extLst>
      <p:ext uri="{BB962C8B-B14F-4D97-AF65-F5344CB8AC3E}">
        <p14:creationId xmlns:p14="http://schemas.microsoft.com/office/powerpoint/2010/main" val="294727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7744-6311-624D-A3D6-DFB9D6CBD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2" y="0"/>
            <a:ext cx="10024367" cy="1325563"/>
          </a:xfrm>
        </p:spPr>
        <p:txBody>
          <a:bodyPr/>
          <a:lstStyle/>
          <a:p>
            <a:r>
              <a:rPr lang="en-US" dirty="0"/>
              <a:t>Detector Assembly Fixture Designed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7EB0D-B3E1-FE47-9669-CE784559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06550"/>
            <a:ext cx="12039600" cy="364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AD6DEC-3FCC-4749-9F42-C058EB524670}"/>
              </a:ext>
            </a:extLst>
          </p:cNvPr>
          <p:cNvSpPr txBox="1"/>
          <p:nvPr/>
        </p:nvSpPr>
        <p:spPr>
          <a:xfrm>
            <a:off x="396813" y="5670973"/>
            <a:ext cx="11227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Assembly procedure document drafted and reviewed @PRR 12/2020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FF697-0003-F94F-A9C7-4278C704F249}"/>
              </a:ext>
            </a:extLst>
          </p:cNvPr>
          <p:cNvSpPr txBox="1"/>
          <p:nvPr/>
        </p:nvSpPr>
        <p:spPr>
          <a:xfrm>
            <a:off x="9727894" y="925417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Joe, Jason, Walt et al</a:t>
            </a:r>
          </a:p>
          <a:p>
            <a:r>
              <a:rPr lang="en-US" dirty="0"/>
              <a:t>MIT+LANL+LBNL </a:t>
            </a:r>
          </a:p>
        </p:txBody>
      </p:sp>
    </p:spTree>
    <p:extLst>
      <p:ext uri="{BB962C8B-B14F-4D97-AF65-F5344CB8AC3E}">
        <p14:creationId xmlns:p14="http://schemas.microsoft.com/office/powerpoint/2010/main" val="380969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3B5F-0E85-374C-AFCD-C02FFA1A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07" y="109537"/>
            <a:ext cx="10515600" cy="1325563"/>
          </a:xfrm>
        </p:spPr>
        <p:txBody>
          <a:bodyPr/>
          <a:lstStyle/>
          <a:p>
            <a:r>
              <a:rPr lang="en-US" dirty="0"/>
              <a:t>Simplified Half-Layer Assembly Procedure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F90CB-AC64-AF46-86CA-8973205B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07" y="1435100"/>
            <a:ext cx="10078015" cy="495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05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1543-807D-574F-872F-618AADC6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60" y="17007"/>
            <a:ext cx="6032916" cy="988157"/>
          </a:xfrm>
        </p:spPr>
        <p:txBody>
          <a:bodyPr/>
          <a:lstStyle/>
          <a:p>
            <a:r>
              <a:rPr lang="en-US" dirty="0"/>
              <a:t>Stave Production at CERN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E0E93-D88A-934A-B91E-9377D979E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161" y="1783451"/>
            <a:ext cx="6294746" cy="2156821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STAVEs (3 Gold + 1 Silver) delivered to LBNL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 Gold Staves are ready to deliver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new Gold Staves passed metrology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Rate: ~4-stave/week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Complete full production by 3/2021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08173-8BB1-B248-AFAE-9315ACFCFC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98C8D-9A7C-C24B-B236-30A9A9AD3B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4FC30-07CE-B248-9FD3-BF47536B8C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955781-79B5-F843-8DAE-89C7AD4B187E}"/>
              </a:ext>
            </a:extLst>
          </p:cNvPr>
          <p:cNvGrpSpPr/>
          <p:nvPr/>
        </p:nvGrpSpPr>
        <p:grpSpPr>
          <a:xfrm>
            <a:off x="705849" y="4068758"/>
            <a:ext cx="10059104" cy="2465796"/>
            <a:chOff x="2674857" y="5679923"/>
            <a:chExt cx="4367729" cy="6794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CCCB78-D6AB-B945-9D94-FCDB287DE8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519009" y="3835771"/>
              <a:ext cx="679425" cy="436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908B67-2A35-5945-9DCE-DBF5CE1BA4B3}"/>
                </a:ext>
              </a:extLst>
            </p:cNvPr>
            <p:cNvSpPr txBox="1"/>
            <p:nvPr/>
          </p:nvSpPr>
          <p:spPr>
            <a:xfrm>
              <a:off x="4576597" y="6183748"/>
              <a:ext cx="775522" cy="127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~80cm long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A26B3C-8D2D-F743-8DB0-C8132143C3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333" y="499075"/>
            <a:ext cx="5274507" cy="35172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BA3407-CB9D-3E44-9677-DF7AB2EE97DB}"/>
              </a:ext>
            </a:extLst>
          </p:cNvPr>
          <p:cNvSpPr txBox="1"/>
          <p:nvPr/>
        </p:nvSpPr>
        <p:spPr>
          <a:xfrm>
            <a:off x="592992" y="901766"/>
            <a:ext cx="4899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Stave Production Meetings with CERN every 3 weeks </a:t>
            </a:r>
          </a:p>
          <a:p>
            <a:r>
              <a:rPr lang="en-US" b="1" dirty="0">
                <a:solidFill>
                  <a:srgbClr val="0432FF"/>
                </a:solidFill>
              </a:rPr>
              <a:t>to keep track of progress and address issues timely, latest meeting 1/20/2021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F2F29-6642-A945-A32B-42E86C9377E5}"/>
              </a:ext>
            </a:extLst>
          </p:cNvPr>
          <p:cNvSpPr txBox="1"/>
          <p:nvPr/>
        </p:nvSpPr>
        <p:spPr>
          <a:xfrm>
            <a:off x="8034865" y="3329099"/>
            <a:ext cx="311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Stave production steps and QA chart</a:t>
            </a:r>
          </a:p>
        </p:txBody>
      </p:sp>
    </p:spTree>
    <p:extLst>
      <p:ext uri="{BB962C8B-B14F-4D97-AF65-F5344CB8AC3E}">
        <p14:creationId xmlns:p14="http://schemas.microsoft.com/office/powerpoint/2010/main" val="1841423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E73A8-EC1E-A748-AABF-71F74640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07" y="18256"/>
            <a:ext cx="10515600" cy="917166"/>
          </a:xfrm>
        </p:spPr>
        <p:txBody>
          <a:bodyPr/>
          <a:lstStyle/>
          <a:p>
            <a:r>
              <a:rPr lang="en-US" dirty="0"/>
              <a:t>Stave Shipping and Reception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BA1EF-5498-5448-A77E-C13C842F1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240" y="900051"/>
            <a:ext cx="9525001" cy="85706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original plan: hand-carry on airplane, CERN-&gt;LBNL</a:t>
            </a:r>
          </a:p>
          <a:p>
            <a:r>
              <a:rPr lang="en-US" dirty="0"/>
              <a:t>New - commercial option due to COVID travel restriction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138E3-B130-4B42-881C-9D8930D4AEF3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838200" y="6085491"/>
            <a:ext cx="2743200" cy="365125"/>
          </a:xfrm>
        </p:spPr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5A72-E0A5-7446-B309-59B4324A7B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63305-A9B7-D643-92B9-8A813F2186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B73E7-B8E2-E641-8486-0594858DD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523" y="1784645"/>
            <a:ext cx="7178035" cy="41360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4EF29AF-90A6-EA4C-B409-1644B84A388F}"/>
              </a:ext>
            </a:extLst>
          </p:cNvPr>
          <p:cNvGrpSpPr/>
          <p:nvPr/>
        </p:nvGrpSpPr>
        <p:grpSpPr>
          <a:xfrm>
            <a:off x="100442" y="1800988"/>
            <a:ext cx="4696401" cy="4129787"/>
            <a:chOff x="838199" y="2018224"/>
            <a:chExt cx="4372304" cy="39028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588D22-41C7-9F40-AC3D-0DAD7F23C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200" y="3041192"/>
              <a:ext cx="4372303" cy="287983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5AD4E1-B520-3D43-A39C-2B42A70D0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199" y="2018224"/>
              <a:ext cx="4372303" cy="165012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48BA4C4-C0F8-244E-8F40-E6FF366D62F8}"/>
              </a:ext>
            </a:extLst>
          </p:cNvPr>
          <p:cNvSpPr txBox="1"/>
          <p:nvPr/>
        </p:nvSpPr>
        <p:spPr>
          <a:xfrm>
            <a:off x="1089078" y="368121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Modified rifle case for staves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B2D23C-D140-3C4C-ADDB-E67B90D552C8}"/>
              </a:ext>
            </a:extLst>
          </p:cNvPr>
          <p:cNvGrpSpPr/>
          <p:nvPr/>
        </p:nvGrpSpPr>
        <p:grpSpPr>
          <a:xfrm>
            <a:off x="1089078" y="5176887"/>
            <a:ext cx="2949522" cy="369333"/>
            <a:chOff x="2674858" y="5637162"/>
            <a:chExt cx="4367729" cy="679425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099285A5-BC9B-8B4F-8F68-82CB187206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4519010" y="3793010"/>
              <a:ext cx="679425" cy="436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887474-2800-C943-B4AE-3C2FACF71244}"/>
                </a:ext>
              </a:extLst>
            </p:cNvPr>
            <p:cNvSpPr txBox="1"/>
            <p:nvPr/>
          </p:nvSpPr>
          <p:spPr>
            <a:xfrm>
              <a:off x="4866489" y="5961548"/>
              <a:ext cx="111440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~80cm long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D462B62-F145-5B4F-A306-FFABCC4F95E2}"/>
              </a:ext>
            </a:extLst>
          </p:cNvPr>
          <p:cNvSpPr txBox="1"/>
          <p:nvPr/>
        </p:nvSpPr>
        <p:spPr>
          <a:xfrm>
            <a:off x="9541525" y="1019316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</a:t>
            </a:r>
            <a:r>
              <a:rPr lang="en-US" dirty="0" err="1"/>
              <a:t>Hanseul</a:t>
            </a:r>
            <a:r>
              <a:rPr lang="en-US" dirty="0"/>
              <a:t>, Ho-San et 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1B485-F332-3144-B35B-201A8EE5BDE9}"/>
              </a:ext>
            </a:extLst>
          </p:cNvPr>
          <p:cNvSpPr txBox="1"/>
          <p:nvPr/>
        </p:nvSpPr>
        <p:spPr>
          <a:xfrm>
            <a:off x="10741446" y="5520528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dirty="0" err="1">
                <a:solidFill>
                  <a:schemeClr val="bg1"/>
                </a:solidFill>
              </a:rPr>
              <a:t>DaveM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2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199720" y="142668"/>
            <a:ext cx="11792559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sz="4000" dirty="0"/>
              <a:t>Commercial Transportation Checked</a:t>
            </a:r>
            <a:endParaRPr sz="4000" dirty="0"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09" y="1642820"/>
            <a:ext cx="4830870" cy="405463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408291" y="758036"/>
            <a:ext cx="10520667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933" dirty="0">
                <a:latin typeface="Calibri"/>
                <a:ea typeface="Calibri"/>
                <a:cs typeface="Calibri"/>
                <a:sym typeface="Calibri"/>
              </a:rPr>
              <a:t>- Shock, temperature, pressure variations during the transportation</a:t>
            </a:r>
            <a:endParaRPr sz="2933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00209" y="5752507"/>
            <a:ext cx="4772417" cy="70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Shocks logged during the transportation LBNL -&gt; CERN (9/21 - 10/1)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675736-24AC-0D43-A1A3-1F76EE57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144" y="1755872"/>
            <a:ext cx="6968647" cy="3909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DC936-6ED4-D648-B410-FD87BF697DC1}"/>
              </a:ext>
            </a:extLst>
          </p:cNvPr>
          <p:cNvSpPr txBox="1"/>
          <p:nvPr/>
        </p:nvSpPr>
        <p:spPr>
          <a:xfrm>
            <a:off x="8703325" y="4741783"/>
            <a:ext cx="348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Vibration test @CERN</a:t>
            </a:r>
          </a:p>
          <a:p>
            <a:r>
              <a:rPr lang="en-US" sz="1800" dirty="0">
                <a:solidFill>
                  <a:srgbClr val="FFFF00"/>
                </a:solidFill>
              </a:rPr>
              <a:t>Also did drop tests to the floor,</a:t>
            </a:r>
          </a:p>
          <a:p>
            <a:r>
              <a:rPr lang="en-US" sz="1800" dirty="0">
                <a:solidFill>
                  <a:srgbClr val="FFFF00"/>
                </a:solidFill>
              </a:rPr>
              <a:t>dragging, car-riding etc.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C7BD1-8B50-024A-AE18-231C7A876D4B}"/>
              </a:ext>
            </a:extLst>
          </p:cNvPr>
          <p:cNvSpPr txBox="1"/>
          <p:nvPr/>
        </p:nvSpPr>
        <p:spPr>
          <a:xfrm>
            <a:off x="5616582" y="5937243"/>
            <a:ext cx="6173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Reproduce transportation “shocking” at Lab, with a test stave</a:t>
            </a:r>
          </a:p>
        </p:txBody>
      </p:sp>
    </p:spTree>
    <p:extLst>
      <p:ext uri="{BB962C8B-B14F-4D97-AF65-F5344CB8AC3E}">
        <p14:creationId xmlns:p14="http://schemas.microsoft.com/office/powerpoint/2010/main" val="279365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173886-8676-1845-BF72-B77A55A2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09C0E3-7A30-BB49-9B92-8011BF510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MVTX detector introduction</a:t>
            </a:r>
          </a:p>
          <a:p>
            <a:r>
              <a:rPr lang="en-US" dirty="0"/>
              <a:t>Readout and control </a:t>
            </a:r>
          </a:p>
          <a:p>
            <a:r>
              <a:rPr lang="en-US" dirty="0"/>
              <a:t>Mechanical system</a:t>
            </a:r>
          </a:p>
          <a:p>
            <a:r>
              <a:rPr lang="en-US" dirty="0"/>
              <a:t>Detector assembly</a:t>
            </a:r>
          </a:p>
          <a:p>
            <a:r>
              <a:rPr lang="en-US" dirty="0"/>
              <a:t>Stave production, shipping and QA</a:t>
            </a:r>
          </a:p>
          <a:p>
            <a:r>
              <a:rPr lang="en-US" dirty="0"/>
              <a:t>Services: power and cooling system 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B320-9965-DC45-B304-6310D1F4B14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459D7-D4AC-5B44-A1E7-4C0DDA58FED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E7550-BCAC-C24D-A464-D879EE8F9B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63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C69A9-851A-F94E-8CE1-4ED6F4F05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1465" y="666461"/>
            <a:ext cx="3591498" cy="2068933"/>
          </a:xfrm>
          <a:prstGeom prst="rect">
            <a:avLst/>
          </a:prstGeom>
        </p:spPr>
      </p:pic>
      <p:sp>
        <p:nvSpPr>
          <p:cNvPr id="140" name="Google Shape;140;p18"/>
          <p:cNvSpPr txBox="1"/>
          <p:nvPr/>
        </p:nvSpPr>
        <p:spPr>
          <a:xfrm>
            <a:off x="356060" y="3779600"/>
            <a:ext cx="7288280" cy="3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-US" sz="1867" dirty="0"/>
              <a:t>More details of the vibration test: </a:t>
            </a:r>
            <a:r>
              <a:rPr lang="en-US" sz="1867" u="sng" dirty="0">
                <a:solidFill>
                  <a:schemeClr val="hlink"/>
                </a:solidFill>
                <a:hlinkClick r:id="rId4"/>
              </a:rPr>
              <a:t>https://docs.google.com/presentation/d/14iu-azMwnL_OYsT7XyApULv_z7TGYQZZ7IP8hkWnOyI/edit#slide=id.ga48628e3f0_4_41</a:t>
            </a:r>
            <a:endParaRPr sz="1867" dirty="0"/>
          </a:p>
          <a:p>
            <a:pPr marL="609585"/>
            <a:endParaRPr sz="1867" dirty="0"/>
          </a:p>
          <a:p>
            <a:pPr marL="609585" indent="-423323">
              <a:buSzPts val="1400"/>
              <a:buChar char="●"/>
            </a:pPr>
            <a:r>
              <a:rPr lang="en-US" sz="1867" dirty="0">
                <a:solidFill>
                  <a:srgbClr val="FF0000"/>
                </a:solidFill>
              </a:rPr>
              <a:t>No difference observed after the tests (pull test, electrical functionality check)</a:t>
            </a:r>
            <a:endParaRPr sz="1867" dirty="0">
              <a:solidFill>
                <a:srgbClr val="FF0000"/>
              </a:solidFill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title" idx="4294967295"/>
          </p:nvPr>
        </p:nvSpPr>
        <p:spPr>
          <a:xfrm>
            <a:off x="600890" y="-63602"/>
            <a:ext cx="6572000" cy="130306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Stave Wire Bonds Pull Test</a:t>
            </a:r>
            <a:endParaRPr dirty="0"/>
          </a:p>
        </p:txBody>
      </p:sp>
      <p:graphicFrame>
        <p:nvGraphicFramePr>
          <p:cNvPr id="142" name="Google Shape;142;p18"/>
          <p:cNvGraphicFramePr/>
          <p:nvPr>
            <p:extLst>
              <p:ext uri="{D42A27DB-BD31-4B8C-83A1-F6EECF244321}">
                <p14:modId xmlns:p14="http://schemas.microsoft.com/office/powerpoint/2010/main" val="2635037971"/>
              </p:ext>
            </p:extLst>
          </p:nvPr>
        </p:nvGraphicFramePr>
        <p:xfrm>
          <a:off x="600890" y="1120833"/>
          <a:ext cx="6572000" cy="2501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8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Status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Mean (gm)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StdDev (gm)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HIC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9.874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0.828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D9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Before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10.137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0.529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After shock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9.938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0.586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34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After vibration test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9.811</a:t>
                      </a:r>
                      <a:endParaRPr sz="16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0.512</a:t>
                      </a:r>
                      <a:endParaRPr sz="16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A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11479740" y="6492876"/>
            <a:ext cx="712400" cy="365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fld id="{00000000-1234-1234-1234-123412341234}" type="slidenum">
              <a:rPr lang="en-US"/>
              <a:pPr/>
              <a:t>20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64A7A-1A36-E74B-ACE1-BB776C63E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927" y="2768018"/>
            <a:ext cx="3695036" cy="2189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B2BAD-BC6B-2A4A-A7B0-1DBD7D6C4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540" y="4902200"/>
            <a:ext cx="3835400" cy="1955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EEB006-68D8-B043-828E-2E8E09CEE1BB}"/>
              </a:ext>
            </a:extLst>
          </p:cNvPr>
          <p:cNvCxnSpPr/>
          <p:nvPr/>
        </p:nvCxnSpPr>
        <p:spPr>
          <a:xfrm flipV="1">
            <a:off x="8037927" y="3933022"/>
            <a:ext cx="1216242" cy="10246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4BA7DB-DF1B-A349-8738-78F29252DB4F}"/>
              </a:ext>
            </a:extLst>
          </p:cNvPr>
          <p:cNvCxnSpPr>
            <a:cxnSpLocks/>
          </p:cNvCxnSpPr>
          <p:nvPr/>
        </p:nvCxnSpPr>
        <p:spPr>
          <a:xfrm flipH="1" flipV="1">
            <a:off x="9408405" y="3933022"/>
            <a:ext cx="2361946" cy="10246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4AE203-8C02-1C4F-A959-8DFF29373F94}"/>
              </a:ext>
            </a:extLst>
          </p:cNvPr>
          <p:cNvCxnSpPr>
            <a:cxnSpLocks/>
          </p:cNvCxnSpPr>
          <p:nvPr/>
        </p:nvCxnSpPr>
        <p:spPr>
          <a:xfrm flipV="1">
            <a:off x="8192163" y="1990927"/>
            <a:ext cx="1216242" cy="10246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4183CB-D25A-5F41-A7C5-4F8B30525213}"/>
              </a:ext>
            </a:extLst>
          </p:cNvPr>
          <p:cNvCxnSpPr>
            <a:cxnSpLocks/>
          </p:cNvCxnSpPr>
          <p:nvPr/>
        </p:nvCxnSpPr>
        <p:spPr>
          <a:xfrm flipH="1" flipV="1">
            <a:off x="9614754" y="1979135"/>
            <a:ext cx="1976356" cy="9779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CB841F-3F3B-0943-A0E2-9CB8971FB834}"/>
              </a:ext>
            </a:extLst>
          </p:cNvPr>
          <p:cNvSpPr txBox="1"/>
          <p:nvPr/>
        </p:nvSpPr>
        <p:spPr>
          <a:xfrm>
            <a:off x="9924220" y="1753503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070CCB-05AD-2444-89FD-6E97042C3494}"/>
              </a:ext>
            </a:extLst>
          </p:cNvPr>
          <p:cNvSpPr txBox="1"/>
          <p:nvPr/>
        </p:nvSpPr>
        <p:spPr>
          <a:xfrm>
            <a:off x="356060" y="6162675"/>
            <a:ext cx="744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432FF"/>
                </a:solidFill>
              </a:rPr>
              <a:t>First test shipment in December:  1 Silver + 3 Gold staves to LBNL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BF9984-32A2-3947-90C6-65325BADD915}"/>
              </a:ext>
            </a:extLst>
          </p:cNvPr>
          <p:cNvSpPr/>
          <p:nvPr/>
        </p:nvSpPr>
        <p:spPr>
          <a:xfrm>
            <a:off x="9408405" y="1808588"/>
            <a:ext cx="206349" cy="23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81E1D-EFF8-CD44-AF63-A5091C1EA74F}"/>
              </a:ext>
            </a:extLst>
          </p:cNvPr>
          <p:cNvSpPr/>
          <p:nvPr/>
        </p:nvSpPr>
        <p:spPr>
          <a:xfrm>
            <a:off x="9228113" y="3711304"/>
            <a:ext cx="206349" cy="237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1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30FF-2A4A-5E4B-A7A0-3D0AEC64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72" y="136525"/>
            <a:ext cx="10515600" cy="1325563"/>
          </a:xfrm>
        </p:spPr>
        <p:txBody>
          <a:bodyPr/>
          <a:lstStyle/>
          <a:p>
            <a:r>
              <a:rPr lang="en-US" dirty="0"/>
              <a:t>Stave Reception Test at LBNL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52110-D0DB-414F-A01B-E598D92A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645" y="1442926"/>
            <a:ext cx="8240947" cy="1181304"/>
          </a:xfrm>
        </p:spPr>
        <p:txBody>
          <a:bodyPr/>
          <a:lstStyle/>
          <a:p>
            <a:r>
              <a:rPr lang="en-US" dirty="0"/>
              <a:t>Setup an identical stave test station at LBNL</a:t>
            </a:r>
          </a:p>
          <a:p>
            <a:r>
              <a:rPr lang="en-US" dirty="0"/>
              <a:t>Follow the same test procedures used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99EE8-9AD1-8946-9CE7-0F71804508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7E6B8-DAD7-0C4C-BF4C-53CF5F9253A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48B4-FE4B-DA45-8FE6-30155AE57D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80D1C-3160-1244-86F5-1DBCA5A783C2}"/>
              </a:ext>
            </a:extLst>
          </p:cNvPr>
          <p:cNvSpPr txBox="1"/>
          <p:nvPr/>
        </p:nvSpPr>
        <p:spPr>
          <a:xfrm>
            <a:off x="8008743" y="1097953"/>
            <a:ext cx="3946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</a:t>
            </a:r>
            <a:r>
              <a:rPr lang="en-US" dirty="0" err="1"/>
              <a:t>Hanseul</a:t>
            </a:r>
            <a:r>
              <a:rPr lang="en-US" dirty="0"/>
              <a:t>, Ho-San, Yasser, Cameron et al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98D8928B-7FAD-8D44-822E-D70737D94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1579" y="1550554"/>
            <a:ext cx="3051672" cy="45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90502-CA79-FF4D-A7D9-91333DD20A16}"/>
              </a:ext>
            </a:extLst>
          </p:cNvPr>
          <p:cNvSpPr txBox="1"/>
          <p:nvPr/>
        </p:nvSpPr>
        <p:spPr>
          <a:xfrm>
            <a:off x="9198864" y="3950700"/>
            <a:ext cx="215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 storage</a:t>
            </a:r>
          </a:p>
        </p:txBody>
      </p:sp>
      <p:pic>
        <p:nvPicPr>
          <p:cNvPr id="10" name="Google Shape;220;p26">
            <a:extLst>
              <a:ext uri="{FF2B5EF4-FFF2-40B4-BE49-F238E27FC236}">
                <a16:creationId xmlns:a16="http://schemas.microsoft.com/office/drawing/2014/main" id="{F727B777-2697-694C-9535-44DFDA8E4986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43" y="2780078"/>
            <a:ext cx="4352775" cy="32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1;p24">
            <a:extLst>
              <a:ext uri="{FF2B5EF4-FFF2-40B4-BE49-F238E27FC236}">
                <a16:creationId xmlns:a16="http://schemas.microsoft.com/office/drawing/2014/main" id="{CEA2701E-988D-E540-93EC-BA0909AB2D37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805" y="3562302"/>
            <a:ext cx="3309801" cy="248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906B66-A4A0-274F-A1A9-352BBDB7FB82}"/>
              </a:ext>
            </a:extLst>
          </p:cNvPr>
          <p:cNvSpPr txBox="1"/>
          <p:nvPr/>
        </p:nvSpPr>
        <p:spPr>
          <a:xfrm>
            <a:off x="5794872" y="3141809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staves @LBNL</a:t>
            </a:r>
          </a:p>
        </p:txBody>
      </p:sp>
    </p:spTree>
    <p:extLst>
      <p:ext uri="{BB962C8B-B14F-4D97-AF65-F5344CB8AC3E}">
        <p14:creationId xmlns:p14="http://schemas.microsoft.com/office/powerpoint/2010/main" val="1386389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Stave QA Results - A204 (Gold)</a:t>
            </a:r>
            <a:endParaRPr dirty="0"/>
          </a:p>
        </p:txBody>
      </p:sp>
      <p:sp>
        <p:nvSpPr>
          <p:cNvPr id="359" name="Google Shape;359;p34"/>
          <p:cNvSpPr txBox="1"/>
          <p:nvPr/>
        </p:nvSpPr>
        <p:spPr>
          <a:xfrm>
            <a:off x="3677600" y="1000533"/>
            <a:ext cx="4430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(Digital, Analogue, Digital Grd, Analogue Grd)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4"/>
          <p:cNvSpPr txBox="1"/>
          <p:nvPr/>
        </p:nvSpPr>
        <p:spPr>
          <a:xfrm>
            <a:off x="203200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(0.32, 0.32, 0.16, 0.16)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4"/>
          <p:cNvSpPr txBox="1"/>
          <p:nvPr/>
        </p:nvSpPr>
        <p:spPr>
          <a:xfrm>
            <a:off x="2650233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(0.246, 0.372, 0.0, 0.0)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4"/>
          <p:cNvSpPr txBox="1"/>
          <p:nvPr/>
        </p:nvSpPr>
        <p:spPr>
          <a:xfrm>
            <a:off x="5113100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(0.246, 0.372, 0.123, 0.186)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4"/>
          <p:cNvSpPr txBox="1"/>
          <p:nvPr/>
        </p:nvSpPr>
        <p:spPr>
          <a:xfrm>
            <a:off x="7514584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(0.246, 0.372, 0.246, 0.372)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9868567" y="1508500"/>
            <a:ext cx="2178800" cy="4380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(0.123, 0.186, 0.123, 0.186)</a:t>
            </a:r>
            <a:endParaRPr sz="1467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234" y="2030934"/>
            <a:ext cx="1824733" cy="446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7268" y="2024333"/>
            <a:ext cx="1824733" cy="447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4300" y="2056100"/>
            <a:ext cx="1824733" cy="4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4566" y="2039002"/>
            <a:ext cx="1824733" cy="444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45603" y="2056105"/>
            <a:ext cx="1824733" cy="444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DD4EE4-5C37-8746-AF70-1DA81B57A2EB}"/>
              </a:ext>
            </a:extLst>
          </p:cNvPr>
          <p:cNvSpPr/>
          <p:nvPr/>
        </p:nvSpPr>
        <p:spPr>
          <a:xfrm>
            <a:off x="1784219" y="3261467"/>
            <a:ext cx="8217162" cy="2246769"/>
          </a:xfrm>
          <a:prstGeom prst="rect">
            <a:avLst/>
          </a:prstGeom>
          <a:solidFill>
            <a:schemeClr val="lt1"/>
          </a:soli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Most of the test results from LBNL are consistent with those from CERN</a:t>
            </a: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Threshold scan results need to be checked by CERN folks before drawing conclusions</a:t>
            </a: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Next stave shipment is under discussion</a:t>
            </a:r>
          </a:p>
        </p:txBody>
      </p:sp>
    </p:spTree>
    <p:extLst>
      <p:ext uri="{BB962C8B-B14F-4D97-AF65-F5344CB8AC3E}">
        <p14:creationId xmlns:p14="http://schemas.microsoft.com/office/powerpoint/2010/main" val="439244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3EF86-3F9B-AA4E-B504-720264E9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0" y="-11372"/>
            <a:ext cx="10119350" cy="1325563"/>
          </a:xfrm>
        </p:spPr>
        <p:txBody>
          <a:bodyPr/>
          <a:lstStyle/>
          <a:p>
            <a:r>
              <a:rPr lang="en-US" dirty="0"/>
              <a:t>Other MVTX Detector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A1F85-DE91-174D-9645-3E9A58E41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985" y="1035889"/>
            <a:ext cx="6047124" cy="1864077"/>
          </a:xfrm>
        </p:spPr>
        <p:txBody>
          <a:bodyPr/>
          <a:lstStyle/>
          <a:p>
            <a:r>
              <a:rPr lang="en-US" dirty="0"/>
              <a:t>Power system, grounding </a:t>
            </a:r>
          </a:p>
          <a:p>
            <a:r>
              <a:rPr lang="en-US" dirty="0"/>
              <a:t>Cable routing </a:t>
            </a:r>
          </a:p>
          <a:p>
            <a:r>
              <a:rPr lang="en-US" dirty="0"/>
              <a:t>Cooling system 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4BCFB-B851-FE4D-BE4A-48B981DCB1B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C3769-FF9F-7144-B886-77B99F2838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A12D3-0B89-CE4A-8B09-71BF7CA1A4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7" name="Google Shape;494;p35">
            <a:extLst>
              <a:ext uri="{FF2B5EF4-FFF2-40B4-BE49-F238E27FC236}">
                <a16:creationId xmlns:a16="http://schemas.microsoft.com/office/drawing/2014/main" id="{502C80BE-FAEA-DB44-9FCD-B58EA4918F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24" y="2977566"/>
            <a:ext cx="4768992" cy="35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5DD668-7C5E-BB49-9587-9C4EA7D5D511}"/>
              </a:ext>
            </a:extLst>
          </p:cNvPr>
          <p:cNvSpPr/>
          <p:nvPr/>
        </p:nvSpPr>
        <p:spPr>
          <a:xfrm>
            <a:off x="2773003" y="2715956"/>
            <a:ext cx="24304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sPHENIX</a:t>
            </a:r>
            <a:r>
              <a:rPr lang="en-US" sz="1100" dirty="0"/>
              <a:t> AC/DC Review 7/15/2020</a:t>
            </a:r>
          </a:p>
        </p:txBody>
      </p:sp>
      <p:grpSp>
        <p:nvGrpSpPr>
          <p:cNvPr id="10" name="Google Shape;500;p35">
            <a:extLst>
              <a:ext uri="{FF2B5EF4-FFF2-40B4-BE49-F238E27FC236}">
                <a16:creationId xmlns:a16="http://schemas.microsoft.com/office/drawing/2014/main" id="{E626C4B8-118C-1C48-8529-2747EAECB253}"/>
              </a:ext>
            </a:extLst>
          </p:cNvPr>
          <p:cNvGrpSpPr/>
          <p:nvPr/>
        </p:nvGrpSpPr>
        <p:grpSpPr>
          <a:xfrm>
            <a:off x="5328337" y="2788623"/>
            <a:ext cx="6472570" cy="3622366"/>
            <a:chOff x="5176116" y="2656517"/>
            <a:chExt cx="6621294" cy="3724478"/>
          </a:xfrm>
        </p:grpSpPr>
        <p:grpSp>
          <p:nvGrpSpPr>
            <p:cNvPr id="11" name="Google Shape;501;p35">
              <a:extLst>
                <a:ext uri="{FF2B5EF4-FFF2-40B4-BE49-F238E27FC236}">
                  <a16:creationId xmlns:a16="http://schemas.microsoft.com/office/drawing/2014/main" id="{0D54D53F-A5E9-1F4E-A2F3-E4B7EE743A5C}"/>
                </a:ext>
              </a:extLst>
            </p:cNvPr>
            <p:cNvGrpSpPr/>
            <p:nvPr/>
          </p:nvGrpSpPr>
          <p:grpSpPr>
            <a:xfrm>
              <a:off x="5176116" y="2656517"/>
              <a:ext cx="6621294" cy="3724478"/>
              <a:chOff x="5176116" y="2656517"/>
              <a:chExt cx="6621294" cy="3724478"/>
            </a:xfrm>
          </p:grpSpPr>
          <p:grpSp>
            <p:nvGrpSpPr>
              <p:cNvPr id="13" name="Google Shape;502;p35">
                <a:extLst>
                  <a:ext uri="{FF2B5EF4-FFF2-40B4-BE49-F238E27FC236}">
                    <a16:creationId xmlns:a16="http://schemas.microsoft.com/office/drawing/2014/main" id="{E67B7CAA-6B4E-DB43-88DA-0C7807DE2195}"/>
                  </a:ext>
                </a:extLst>
              </p:cNvPr>
              <p:cNvGrpSpPr/>
              <p:nvPr/>
            </p:nvGrpSpPr>
            <p:grpSpPr>
              <a:xfrm>
                <a:off x="5176116" y="2656517"/>
                <a:ext cx="6621294" cy="3724478"/>
                <a:chOff x="5704522" y="2578941"/>
                <a:chExt cx="6621294" cy="3724478"/>
              </a:xfrm>
            </p:grpSpPr>
            <p:pic>
              <p:nvPicPr>
                <p:cNvPr id="15" name="Google Shape;503;p35">
                  <a:extLst>
                    <a:ext uri="{FF2B5EF4-FFF2-40B4-BE49-F238E27FC236}">
                      <a16:creationId xmlns:a16="http://schemas.microsoft.com/office/drawing/2014/main" id="{0113882D-EDAB-A946-8092-C46A999E643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704522" y="2578941"/>
                  <a:ext cx="6621294" cy="372447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Google Shape;504;p35">
                  <a:extLst>
                    <a:ext uri="{FF2B5EF4-FFF2-40B4-BE49-F238E27FC236}">
                      <a16:creationId xmlns:a16="http://schemas.microsoft.com/office/drawing/2014/main" id="{BBB3BD8D-A9DD-9948-9EE0-B41B41F74066}"/>
                    </a:ext>
                  </a:extLst>
                </p:cNvPr>
                <p:cNvSpPr txBox="1"/>
                <p:nvPr/>
              </p:nvSpPr>
              <p:spPr>
                <a:xfrm>
                  <a:off x="8610600" y="3868516"/>
                  <a:ext cx="1258353" cy="572664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DC </a:t>
                  </a:r>
                  <a:endParaRPr sz="12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7V, 3.3V, -5V</a:t>
                  </a:r>
                  <a:endParaRPr sz="12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" name="Google Shape;505;p35">
                <a:extLst>
                  <a:ext uri="{FF2B5EF4-FFF2-40B4-BE49-F238E27FC236}">
                    <a16:creationId xmlns:a16="http://schemas.microsoft.com/office/drawing/2014/main" id="{E4184D75-AD48-ED43-B48C-CBCBE662CF50}"/>
                  </a:ext>
                </a:extLst>
              </p:cNvPr>
              <p:cNvSpPr/>
              <p:nvPr/>
            </p:nvSpPr>
            <p:spPr>
              <a:xfrm>
                <a:off x="5532120" y="4061765"/>
                <a:ext cx="630936" cy="45699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506;p35">
              <a:extLst>
                <a:ext uri="{FF2B5EF4-FFF2-40B4-BE49-F238E27FC236}">
                  <a16:creationId xmlns:a16="http://schemas.microsoft.com/office/drawing/2014/main" id="{36E7B808-C782-004C-8202-23162BA1B55B}"/>
                </a:ext>
              </a:extLst>
            </p:cNvPr>
            <p:cNvSpPr txBox="1"/>
            <p:nvPr/>
          </p:nvSpPr>
          <p:spPr>
            <a:xfrm>
              <a:off x="5361702" y="3680130"/>
              <a:ext cx="1067700" cy="75883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DC to MVTX 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detector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1.8V, -3V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C99C74B-74B3-D645-BDD5-24D9D9A1D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728779"/>
            <a:ext cx="3415790" cy="31930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0F1897-DAE6-FC4D-9A0F-4A99F56F0C8B}"/>
              </a:ext>
            </a:extLst>
          </p:cNvPr>
          <p:cNvSpPr txBox="1"/>
          <p:nvPr/>
        </p:nvSpPr>
        <p:spPr>
          <a:xfrm>
            <a:off x="9401752" y="4151206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Rack 2, 2E3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67B0D1-1E49-A54B-AF31-8C35568C924B}"/>
              </a:ext>
            </a:extLst>
          </p:cNvPr>
          <p:cNvSpPr txBox="1"/>
          <p:nvPr/>
        </p:nvSpPr>
        <p:spPr>
          <a:xfrm>
            <a:off x="6717434" y="1059778"/>
            <a:ext cx="309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Yuan, Ho-San, Jo, Yasser, Cameron</a:t>
            </a:r>
          </a:p>
          <a:p>
            <a:r>
              <a:rPr lang="en-US" dirty="0"/>
              <a:t>Russ, Joel et al</a:t>
            </a:r>
          </a:p>
        </p:txBody>
      </p:sp>
    </p:spTree>
    <p:extLst>
      <p:ext uri="{BB962C8B-B14F-4D97-AF65-F5344CB8AC3E}">
        <p14:creationId xmlns:p14="http://schemas.microsoft.com/office/powerpoint/2010/main" val="110704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 txBox="1">
            <a:spLocks noGrp="1"/>
          </p:cNvSpPr>
          <p:nvPr>
            <p:ph type="title"/>
          </p:nvPr>
        </p:nvSpPr>
        <p:spPr>
          <a:xfrm>
            <a:off x="561860" y="33339"/>
            <a:ext cx="6499952" cy="894451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 dirty="0"/>
              <a:t>Cabling and Crate Setup</a:t>
            </a:r>
            <a:endParaRPr dirty="0"/>
          </a:p>
        </p:txBody>
      </p:sp>
      <p:sp>
        <p:nvSpPr>
          <p:cNvPr id="385" name="Google Shape;385;p36"/>
          <p:cNvSpPr txBox="1">
            <a:spLocks noGrp="1"/>
          </p:cNvSpPr>
          <p:nvPr>
            <p:ph type="body" idx="1"/>
          </p:nvPr>
        </p:nvSpPr>
        <p:spPr>
          <a:xfrm>
            <a:off x="0" y="860538"/>
            <a:ext cx="8365811" cy="1632341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rmAutofit fontScale="92500" lnSpcReduction="20000"/>
          </a:bodyPr>
          <a:lstStyle/>
          <a:p>
            <a:pPr marL="609596" indent="-457200">
              <a:spcBef>
                <a:spcPts val="480"/>
              </a:spcBef>
            </a:pPr>
            <a:r>
              <a:rPr lang="en-US" dirty="0"/>
              <a:t>27’’ </a:t>
            </a:r>
            <a:r>
              <a:rPr lang="en-US" dirty="0" err="1"/>
              <a:t>subrack</a:t>
            </a:r>
            <a:r>
              <a:rPr lang="en-US" dirty="0"/>
              <a:t> designed and ordered for testing</a:t>
            </a:r>
            <a:endParaRPr dirty="0"/>
          </a:p>
          <a:p>
            <a:pPr marL="1219170" lvl="1" indent="-474121">
              <a:spcBef>
                <a:spcPts val="0"/>
              </a:spcBef>
              <a:buSzPts val="2000"/>
              <a:buChar char="–"/>
            </a:pPr>
            <a:r>
              <a:rPr lang="en-US" dirty="0" err="1"/>
              <a:t>subrack</a:t>
            </a:r>
            <a:r>
              <a:rPr lang="en-US" dirty="0"/>
              <a:t> for power boards &amp; readout units</a:t>
            </a:r>
            <a:endParaRPr dirty="0"/>
          </a:p>
          <a:p>
            <a:pPr marL="1219170" lvl="1" indent="-474121">
              <a:spcBef>
                <a:spcPts val="0"/>
              </a:spcBef>
              <a:buSzPts val="2000"/>
              <a:buChar char="–"/>
            </a:pPr>
            <a:r>
              <a:rPr lang="en-US" dirty="0"/>
              <a:t>standard 19’’ will make 2E1 too crowded </a:t>
            </a:r>
            <a:r>
              <a:rPr lang="en-US" sz="2667" dirty="0"/>
              <a:t>with cables.</a:t>
            </a:r>
            <a:endParaRPr sz="2667" dirty="0"/>
          </a:p>
          <a:p>
            <a:pPr marL="1219170" lvl="1" indent="-474121">
              <a:spcBef>
                <a:spcPts val="533"/>
              </a:spcBef>
              <a:buSzPts val="2000"/>
              <a:buChar char="–"/>
            </a:pPr>
            <a:r>
              <a:rPr lang="en-US" dirty="0"/>
              <a:t>Two VME backplanes (for groundings) joint</a:t>
            </a:r>
          </a:p>
          <a:p>
            <a:pPr marL="745049" indent="-457200">
              <a:spcBef>
                <a:spcPts val="533"/>
              </a:spcBef>
              <a:buSzPts val="2000"/>
            </a:pPr>
            <a:r>
              <a:rPr lang="en-US" dirty="0"/>
              <a:t>Cable plan developed</a:t>
            </a:r>
            <a:endParaRPr dirty="0"/>
          </a:p>
        </p:txBody>
      </p:sp>
      <p:sp>
        <p:nvSpPr>
          <p:cNvPr id="386" name="Google Shape;386;p36"/>
          <p:cNvSpPr txBox="1">
            <a:spLocks noGrp="1"/>
          </p:cNvSpPr>
          <p:nvPr>
            <p:ph type="sldNum" idx="12"/>
          </p:nvPr>
        </p:nvSpPr>
        <p:spPr>
          <a:xfrm>
            <a:off x="11479740" y="6492876"/>
            <a:ext cx="712400" cy="3652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fld id="{00000000-1234-1234-1234-123412341234}" type="slidenum">
              <a:rPr lang="en-US"/>
              <a:pPr/>
              <a:t>24</a:t>
            </a:fld>
            <a:endParaRPr/>
          </a:p>
        </p:txBody>
      </p:sp>
      <p:pic>
        <p:nvPicPr>
          <p:cNvPr id="390" name="Google Shape;390;p3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26" y="3636288"/>
            <a:ext cx="6527729" cy="312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712A1-1621-5D4A-BB5D-6589E8C781C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C65ED-C598-2440-84D5-01BA8D5A0B9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5930D9-3B0D-A84C-8FF1-1FEEE39679F3}"/>
              </a:ext>
            </a:extLst>
          </p:cNvPr>
          <p:cNvSpPr/>
          <p:nvPr/>
        </p:nvSpPr>
        <p:spPr>
          <a:xfrm>
            <a:off x="332493" y="269849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480"/>
              </a:spcBef>
              <a:buNone/>
            </a:pPr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/drawings/d/1AeE-mCyG4cHCX9HjtLNjmEs3yVwiJ6QZpsQ4mHUnRmw/</a:t>
            </a:r>
            <a:r>
              <a:rPr lang="en-US" dirty="0" err="1"/>
              <a:t>edit?usp</a:t>
            </a:r>
            <a:r>
              <a:rPr lang="en-US" dirty="0"/>
              <a:t>=sharing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10D1F-02ED-6943-AD0F-596AC700873D}"/>
              </a:ext>
            </a:extLst>
          </p:cNvPr>
          <p:cNvSpPr txBox="1"/>
          <p:nvPr/>
        </p:nvSpPr>
        <p:spPr>
          <a:xfrm>
            <a:off x="1865174" y="5553103"/>
            <a:ext cx="3164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Custom 27” wide VME crate (Std 19”)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D8D22-E4D6-6A44-BDDF-2FA155F4508C}"/>
              </a:ext>
            </a:extLst>
          </p:cNvPr>
          <p:cNvSpPr txBox="1"/>
          <p:nvPr/>
        </p:nvSpPr>
        <p:spPr>
          <a:xfrm>
            <a:off x="7270955" y="421362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Ho-San, Yuan, Jo et 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DFBBE-EEF6-6B47-A650-B718DEBA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5224" y="2084924"/>
            <a:ext cx="4888913" cy="4817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BE4729-5EB4-1F43-B5E1-ABA0A41918FF}"/>
              </a:ext>
            </a:extLst>
          </p:cNvPr>
          <p:cNvSpPr txBox="1"/>
          <p:nvPr/>
        </p:nvSpPr>
        <p:spPr>
          <a:xfrm>
            <a:off x="8311896" y="6519446"/>
            <a:ext cx="2509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ITS/IB </a:t>
            </a:r>
            <a:r>
              <a:rPr lang="en-US" sz="1600" b="1" dirty="0" err="1">
                <a:solidFill>
                  <a:srgbClr val="FFFF00"/>
                </a:solidFill>
              </a:rPr>
              <a:t>RUs+PUs+cables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259FC9-A286-6540-889D-FD99AB3B71A2}"/>
              </a:ext>
            </a:extLst>
          </p:cNvPr>
          <p:cNvCxnSpPr>
            <a:cxnSpLocks/>
          </p:cNvCxnSpPr>
          <p:nvPr/>
        </p:nvCxnSpPr>
        <p:spPr>
          <a:xfrm flipV="1">
            <a:off x="5256190" y="4267457"/>
            <a:ext cx="3596033" cy="11655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oogle Shape;187;p29">
            <a:extLst>
              <a:ext uri="{FF2B5EF4-FFF2-40B4-BE49-F238E27FC236}">
                <a16:creationId xmlns:a16="http://schemas.microsoft.com/office/drawing/2014/main" id="{10008B09-B757-8A43-9164-2EE0D9A42BAE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9038" y="33339"/>
            <a:ext cx="2428870" cy="314717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31910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1111-A368-4EB9-992E-605074DB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1" y="17529"/>
            <a:ext cx="10515600" cy="1101687"/>
          </a:xfrm>
        </p:spPr>
        <p:txBody>
          <a:bodyPr/>
          <a:lstStyle/>
          <a:p>
            <a:r>
              <a:rPr lang="en-US" sz="3200" dirty="0">
                <a:ea typeface="MS PGothic"/>
              </a:rPr>
              <a:t>MVTX Cable Routing Plan: from MVTX to 2E1 and 2E3</a:t>
            </a:r>
            <a:endParaRPr lang="en-US" sz="320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5DE8ED-71C3-41BB-B942-B095277B28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01600" y="6553200"/>
            <a:ext cx="2844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prstClr val="black"/>
                </a:solidFill>
              </a:rPr>
              <a:t>1/21/21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10E8EF-7333-40D0-8617-A0DE7C71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7001"/>
            <a:ext cx="3860800" cy="381000"/>
          </a:xfrm>
        </p:spPr>
        <p:txBody>
          <a:bodyPr/>
          <a:lstStyle/>
          <a:p>
            <a:pPr defTabSz="121917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MVTX Status @sPHENIX Collaboration Meeting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BB7A7-5FF0-8E4D-94E6-8BCD6DB9A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917" y="2132608"/>
            <a:ext cx="6007483" cy="3857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E1E550-F765-0040-A770-BDD21F89F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2132608"/>
            <a:ext cx="5615074" cy="3857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2BDA1E-C251-3048-98F2-962D38B229E1}"/>
              </a:ext>
            </a:extLst>
          </p:cNvPr>
          <p:cNvSpPr txBox="1"/>
          <p:nvPr/>
        </p:nvSpPr>
        <p:spPr>
          <a:xfrm>
            <a:off x="8836819" y="1210792"/>
            <a:ext cx="3195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Roland </a:t>
            </a:r>
            <a:r>
              <a:rPr lang="en-US" dirty="0" err="1"/>
              <a:t>Wimmer</a:t>
            </a:r>
            <a:r>
              <a:rPr lang="en-US" dirty="0"/>
              <a:t> /BNL</a:t>
            </a:r>
          </a:p>
          <a:p>
            <a:r>
              <a:rPr lang="en-US" dirty="0"/>
              <a:t>@MVTX Electrical system integration </a:t>
            </a:r>
          </a:p>
          <a:p>
            <a:r>
              <a:rPr lang="en-US" dirty="0"/>
              <a:t>Meeting, 12/4/2020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E63E41-2B65-6B4A-9662-40233119B701}"/>
              </a:ext>
            </a:extLst>
          </p:cNvPr>
          <p:cNvSpPr txBox="1"/>
          <p:nvPr/>
        </p:nvSpPr>
        <p:spPr>
          <a:xfrm>
            <a:off x="3262789" y="418641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MVTX 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cables</a:t>
            </a:r>
          </a:p>
        </p:txBody>
      </p:sp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CDA9C04A-525D-0B41-A4BF-0CE9F529C9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657953"/>
              </p:ext>
            </p:extLst>
          </p:nvPr>
        </p:nvGraphicFramePr>
        <p:xfrm>
          <a:off x="3165513" y="1050281"/>
          <a:ext cx="4568328" cy="1798350"/>
        </p:xfrm>
        <a:graphic>
          <a:graphicData uri="http://schemas.openxmlformats.org/drawingml/2006/table">
            <a:tbl>
              <a:tblPr/>
              <a:tblGrid>
                <a:gridCol w="2079889">
                  <a:extLst>
                    <a:ext uri="{9D8B030D-6E8A-4147-A177-3AD203B41FA5}">
                      <a16:colId xmlns:a16="http://schemas.microsoft.com/office/drawing/2014/main" val="3226431646"/>
                    </a:ext>
                  </a:extLst>
                </a:gridCol>
                <a:gridCol w="2488439">
                  <a:extLst>
                    <a:ext uri="{9D8B030D-6E8A-4147-A177-3AD203B41FA5}">
                      <a16:colId xmlns:a16="http://schemas.microsoft.com/office/drawing/2014/main" val="803883104"/>
                    </a:ext>
                  </a:extLst>
                </a:gridCol>
              </a:tblGrid>
              <a:tr h="839230">
                <a:tc>
                  <a:txBody>
                    <a:bodyPr/>
                    <a:lstStyle/>
                    <a:p>
                      <a:pPr algn="l" fontAlgn="base"/>
                      <a:r>
                        <a:rPr lang="en-US" b="1" i="0" dirty="0">
                          <a:solidFill>
                            <a:srgbClr val="FFFFFF"/>
                          </a:solidFill>
                          <a:effectLst/>
                        </a:rPr>
                        <a:t>Section</a:t>
                      </a: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Longest cable length </a:t>
                      </a:r>
                    </a:p>
                    <a:p>
                      <a:pPr algn="l" fontAlgn="base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 (m)​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770160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Patch Panel to 2E1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7.8m​ *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57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363863"/>
                  </a:ext>
                </a:extLst>
              </a:tr>
              <a:tr h="4795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2E1 to 2E3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5.6m​ *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19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8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643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18" y="1737133"/>
            <a:ext cx="11079327" cy="488171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/>
          <p:nvPr/>
        </p:nvSpPr>
        <p:spPr>
          <a:xfrm>
            <a:off x="6605552" y="1604397"/>
            <a:ext cx="5052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/>
              <a:t>“negative” pressure water cooling</a:t>
            </a:r>
          </a:p>
          <a:p>
            <a:r>
              <a:rPr lang="en-US" sz="2400" dirty="0"/>
              <a:t>For staves, RUs and PUs</a:t>
            </a:r>
            <a:endParaRPr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EAC1D-5F26-6F4E-84E4-EA97C6A4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18" y="0"/>
            <a:ext cx="10515600" cy="1325563"/>
          </a:xfrm>
        </p:spPr>
        <p:txBody>
          <a:bodyPr/>
          <a:lstStyle/>
          <a:p>
            <a:r>
              <a:rPr lang="en-US" dirty="0"/>
              <a:t>RU and PU Cooling (ITS/IB ~ MVTX)</a:t>
            </a:r>
          </a:p>
        </p:txBody>
      </p:sp>
    </p:spTree>
    <p:extLst>
      <p:ext uri="{BB962C8B-B14F-4D97-AF65-F5344CB8AC3E}">
        <p14:creationId xmlns:p14="http://schemas.microsoft.com/office/powerpoint/2010/main" val="3973307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8C36-32FA-964A-B3CF-FF95A501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31" y="25336"/>
            <a:ext cx="10515600" cy="1035663"/>
          </a:xfrm>
        </p:spPr>
        <p:txBody>
          <a:bodyPr/>
          <a:lstStyle/>
          <a:p>
            <a:r>
              <a:rPr lang="en-US" sz="3600" dirty="0"/>
              <a:t>Preliminary MVTX Cooling System Designed and Tested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4D398-C5BB-874F-950A-2A73A77A286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9A21A-EC1C-094B-9374-9A25FE5F58F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6D6B7-97D3-B745-A137-8646EF7D70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C6FC1-4745-CC49-84FB-19EF23EA9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67" y="2795955"/>
            <a:ext cx="5636029" cy="3040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B385DE-D850-1B4E-8849-B2D9043CE8D2}"/>
              </a:ext>
            </a:extLst>
          </p:cNvPr>
          <p:cNvSpPr txBox="1"/>
          <p:nvPr/>
        </p:nvSpPr>
        <p:spPr>
          <a:xfrm>
            <a:off x="10412738" y="2125091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P.  Pisani</a:t>
            </a:r>
          </a:p>
          <a:p>
            <a:r>
              <a:rPr lang="en-US" dirty="0"/>
              <a:t>@BNL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FB8A3B-312D-2649-BCD2-1AB8DC86F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400"/>
            <a:ext cx="6138544" cy="473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C524EF-0C03-624F-9401-69AEFC41200D}"/>
              </a:ext>
            </a:extLst>
          </p:cNvPr>
          <p:cNvSpPr txBox="1"/>
          <p:nvPr/>
        </p:nvSpPr>
        <p:spPr>
          <a:xfrm>
            <a:off x="6874525" y="1454227"/>
            <a:ext cx="458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 to use same chiller system, for MVTX &amp; INTT, </a:t>
            </a:r>
          </a:p>
          <a:p>
            <a:r>
              <a:rPr lang="en-US" dirty="0"/>
              <a:t>- share spare and cost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BF275B-D6B4-6F4E-8B4E-871C023E271A}"/>
              </a:ext>
            </a:extLst>
          </p:cNvPr>
          <p:cNvSpPr txBox="1"/>
          <p:nvPr/>
        </p:nvSpPr>
        <p:spPr>
          <a:xfrm>
            <a:off x="209321" y="1060999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Jason, Joe, Walt, Jim et al</a:t>
            </a:r>
          </a:p>
        </p:txBody>
      </p:sp>
    </p:spTree>
    <p:extLst>
      <p:ext uri="{BB962C8B-B14F-4D97-AF65-F5344CB8AC3E}">
        <p14:creationId xmlns:p14="http://schemas.microsoft.com/office/powerpoint/2010/main" val="366614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B47C144-D081-5747-8F3D-AD23F53DB22E}"/>
              </a:ext>
            </a:extLst>
          </p:cNvPr>
          <p:cNvGrpSpPr/>
          <p:nvPr/>
        </p:nvGrpSpPr>
        <p:grpSpPr>
          <a:xfrm>
            <a:off x="6355350" y="880735"/>
            <a:ext cx="2255250" cy="1949357"/>
            <a:chOff x="5659593" y="2249187"/>
            <a:chExt cx="2983440" cy="2396631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F6D792E5-987C-3B49-88D2-202A2FB11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59593" y="2249187"/>
              <a:ext cx="2983440" cy="2396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76C713-C7D8-3840-BE36-E2E85B2CA836}"/>
                </a:ext>
              </a:extLst>
            </p:cNvPr>
            <p:cNvSpPr/>
            <p:nvPr/>
          </p:nvSpPr>
          <p:spPr>
            <a:xfrm>
              <a:off x="8142051" y="3902548"/>
              <a:ext cx="255383" cy="2707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78A611-7645-EC42-A44D-CFCC4F06F72D}"/>
                </a:ext>
              </a:extLst>
            </p:cNvPr>
            <p:cNvSpPr/>
            <p:nvPr/>
          </p:nvSpPr>
          <p:spPr>
            <a:xfrm>
              <a:off x="8142050" y="2719510"/>
              <a:ext cx="255383" cy="2940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B70A25-0A0B-624E-A02B-B206BCF6C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6" y="18471"/>
            <a:ext cx="7584688" cy="909317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E7DA8-75E4-0649-A141-CCE0C683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05" y="914111"/>
            <a:ext cx="7739840" cy="5651942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Accomplished a lot,  many challenges ahead</a:t>
            </a:r>
          </a:p>
          <a:p>
            <a:pPr lvl="1"/>
            <a:r>
              <a:rPr lang="en-US" dirty="0"/>
              <a:t>Mechanical system</a:t>
            </a:r>
          </a:p>
          <a:p>
            <a:pPr lvl="1"/>
            <a:r>
              <a:rPr lang="en-US" dirty="0"/>
              <a:t>Electrical system</a:t>
            </a:r>
          </a:p>
          <a:p>
            <a:pPr lvl="1"/>
            <a:r>
              <a:rPr lang="en-US" dirty="0"/>
              <a:t>Integration</a:t>
            </a:r>
          </a:p>
          <a:p>
            <a:r>
              <a:rPr lang="en-US" b="1" dirty="0"/>
              <a:t>Half-detector assembly at LBNL </a:t>
            </a:r>
          </a:p>
          <a:p>
            <a:pPr lvl="1"/>
            <a:r>
              <a:rPr lang="en-US" dirty="0"/>
              <a:t>Stave shipping and test </a:t>
            </a:r>
          </a:p>
          <a:p>
            <a:pPr lvl="1"/>
            <a:r>
              <a:rPr lang="en-US" dirty="0"/>
              <a:t>CFC production and test fitting </a:t>
            </a:r>
          </a:p>
          <a:p>
            <a:pPr lvl="1"/>
            <a:r>
              <a:rPr lang="en-US" dirty="0"/>
              <a:t>Assembly half-detectors and QA </a:t>
            </a:r>
          </a:p>
          <a:p>
            <a:r>
              <a:rPr lang="en-US" b="1" dirty="0"/>
              <a:t>Readout &amp; control system integration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New data format, continuous readout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 err="1"/>
              <a:t>mGTM</a:t>
            </a:r>
            <a:r>
              <a:rPr lang="en-US" dirty="0"/>
              <a:t> development and integration</a:t>
            </a:r>
          </a:p>
          <a:p>
            <a:pPr lvl="1"/>
            <a:r>
              <a:rPr lang="en-US" dirty="0"/>
              <a:t>Slow control, monitoring and detector safety</a:t>
            </a:r>
          </a:p>
          <a:p>
            <a:r>
              <a:rPr lang="en-US" b="1" dirty="0"/>
              <a:t>Other services </a:t>
            </a:r>
          </a:p>
          <a:p>
            <a:pPr lvl="1"/>
            <a:r>
              <a:rPr lang="en-US" dirty="0"/>
              <a:t>Cooling system final design and test</a:t>
            </a:r>
          </a:p>
          <a:p>
            <a:pPr lvl="1"/>
            <a:r>
              <a:rPr lang="en-US" dirty="0"/>
              <a:t>Clean tent at BNL in late Fall 2021 for commissioning</a:t>
            </a:r>
          </a:p>
          <a:p>
            <a:r>
              <a:rPr lang="en-US" b="1" dirty="0"/>
              <a:t>Upcoming reviews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MVTX/INTT/BP integration Review:  ~ Mar/Apr 2021</a:t>
            </a:r>
          </a:p>
          <a:p>
            <a:pPr lvl="2"/>
            <a:r>
              <a:rPr lang="en-US" dirty="0"/>
              <a:t>Complete MVTX insertion system mockup </a:t>
            </a:r>
          </a:p>
          <a:p>
            <a:pPr lvl="1"/>
            <a:r>
              <a:rPr lang="en-US" dirty="0"/>
              <a:t>Cables safety review/approval, early 2021</a:t>
            </a:r>
          </a:p>
          <a:p>
            <a:pPr lvl="2"/>
            <a:r>
              <a:rPr lang="en-US" dirty="0"/>
              <a:t>Racks and cable layout</a:t>
            </a:r>
          </a:p>
          <a:p>
            <a:pPr lvl="2"/>
            <a:r>
              <a:rPr lang="en-US" dirty="0"/>
              <a:t>Power and data cable procurements  and QA</a:t>
            </a:r>
          </a:p>
          <a:p>
            <a:pPr lvl="1"/>
            <a:r>
              <a:rPr lang="en-US" dirty="0"/>
              <a:t>Half-detector assembly review, ~May 2021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4EAB1-8FAF-3944-BE0C-A4E66A6E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1DBA1-4DEF-804B-B0FA-FD8FB6DE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44AF-1432-F74B-8B7A-DF93D974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4D27-54D4-C044-94CA-0B5AD648953A}" type="slidenum">
              <a:rPr lang="en-US" smtClean="0"/>
              <a:t>28</a:t>
            </a:fld>
            <a:endParaRPr lang="en-US"/>
          </a:p>
        </p:txBody>
      </p:sp>
      <p:pic>
        <p:nvPicPr>
          <p:cNvPr id="20" name="Google Shape;314;p37">
            <a:extLst>
              <a:ext uri="{FF2B5EF4-FFF2-40B4-BE49-F238E27FC236}">
                <a16:creationId xmlns:a16="http://schemas.microsoft.com/office/drawing/2014/main" id="{AB8EACB7-0A9C-BF44-8C6D-B6073E8F291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699" y="3075680"/>
            <a:ext cx="4788462" cy="122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0BC6E3-8B2C-C246-A150-803E07DB3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063" y="4955892"/>
            <a:ext cx="4637937" cy="1519995"/>
          </a:xfrm>
          <a:prstGeom prst="rect">
            <a:avLst/>
          </a:prstGeom>
        </p:spPr>
      </p:pic>
      <p:sp>
        <p:nvSpPr>
          <p:cNvPr id="23" name="Down Arrow 22">
            <a:extLst>
              <a:ext uri="{FF2B5EF4-FFF2-40B4-BE49-F238E27FC236}">
                <a16:creationId xmlns:a16="http://schemas.microsoft.com/office/drawing/2014/main" id="{9731FB83-D517-D747-B42F-33DC4A5665B0}"/>
              </a:ext>
            </a:extLst>
          </p:cNvPr>
          <p:cNvSpPr/>
          <p:nvPr/>
        </p:nvSpPr>
        <p:spPr>
          <a:xfrm>
            <a:off x="10318356" y="4390848"/>
            <a:ext cx="882032" cy="57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90;p15">
            <a:extLst>
              <a:ext uri="{FF2B5EF4-FFF2-40B4-BE49-F238E27FC236}">
                <a16:creationId xmlns:a16="http://schemas.microsoft.com/office/drawing/2014/main" id="{868A3A7E-A175-A442-B95A-F9C9BA63A6C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2472" y="914111"/>
            <a:ext cx="2598284" cy="15316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AD3F87C1-38A8-CA48-A2D9-61771304447E}"/>
              </a:ext>
            </a:extLst>
          </p:cNvPr>
          <p:cNvSpPr/>
          <p:nvPr/>
        </p:nvSpPr>
        <p:spPr>
          <a:xfrm>
            <a:off x="10318356" y="2545020"/>
            <a:ext cx="882032" cy="57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54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0A4B-FB8A-9F4E-9403-00316168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96520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D20C-CDC9-3B40-AF6D-B6D1E59F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7553"/>
          </a:xfrm>
        </p:spPr>
        <p:txBody>
          <a:bodyPr/>
          <a:lstStyle/>
          <a:p>
            <a:r>
              <a:rPr lang="en-US" sz="5400" dirty="0"/>
              <a:t>MVTX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F8775-0866-894F-851E-C8BAED51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9" y="2797961"/>
            <a:ext cx="7341212" cy="3451213"/>
          </a:xfrm>
          <a:prstGeom prst="rect">
            <a:avLst/>
          </a:prstGeom>
        </p:spPr>
      </p:pic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395EDDD4-FF56-974F-8A43-CE1A218E7D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8239" y="1490887"/>
            <a:ext cx="4492978" cy="4613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5B1754-FAF0-184A-ADDA-47609CF31FF8}"/>
              </a:ext>
            </a:extLst>
          </p:cNvPr>
          <p:cNvCxnSpPr>
            <a:cxnSpLocks/>
          </p:cNvCxnSpPr>
          <p:nvPr/>
        </p:nvCxnSpPr>
        <p:spPr>
          <a:xfrm flipH="1" flipV="1">
            <a:off x="7389102" y="3585375"/>
            <a:ext cx="2003760" cy="55906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67655-1BA0-FF49-BEDE-AF14B3A5F1C6}"/>
              </a:ext>
            </a:extLst>
          </p:cNvPr>
          <p:cNvSpPr/>
          <p:nvPr/>
        </p:nvSpPr>
        <p:spPr>
          <a:xfrm rot="911366">
            <a:off x="9422141" y="3656174"/>
            <a:ext cx="364644" cy="85081"/>
          </a:xfrm>
          <a:prstGeom prst="rect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35;p17">
            <a:extLst>
              <a:ext uri="{FF2B5EF4-FFF2-40B4-BE49-F238E27FC236}">
                <a16:creationId xmlns:a16="http://schemas.microsoft.com/office/drawing/2014/main" id="{A08B9CBC-C9DA-2D42-9C9E-970FCA664000}"/>
              </a:ext>
            </a:extLst>
          </p:cNvPr>
          <p:cNvSpPr txBox="1"/>
          <p:nvPr/>
        </p:nvSpPr>
        <p:spPr>
          <a:xfrm>
            <a:off x="838200" y="1263835"/>
            <a:ext cx="7764351" cy="195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3-layer sensor barrel:</a:t>
            </a:r>
            <a:endParaRPr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pixel size: 27 x 29 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dirty="0"/>
              <a:t>  - stave thickness: 0.35%X</a:t>
            </a:r>
            <a:r>
              <a:rPr lang="en-US" sz="1867" baseline="-25000" dirty="0"/>
              <a:t>0</a:t>
            </a:r>
            <a:endParaRPr lang="en-US" sz="1867" b="0" i="0" u="none" strike="noStrike" cap="none" baseline="-25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dirty="0"/>
              <a:t>  - Timing resolution: 5us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- 48 staves, 27.1cm long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DF8DB2-EAB8-044A-8A68-2E29A60D3A34}"/>
              </a:ext>
            </a:extLst>
          </p:cNvPr>
          <p:cNvGrpSpPr/>
          <p:nvPr/>
        </p:nvGrpSpPr>
        <p:grpSpPr>
          <a:xfrm>
            <a:off x="10173533" y="4792623"/>
            <a:ext cx="1970578" cy="1904402"/>
            <a:chOff x="8341798" y="4623758"/>
            <a:chExt cx="1970578" cy="19044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FDC8AC-FCCD-394E-AD4A-F85AEDF40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1798" y="4623758"/>
              <a:ext cx="1970578" cy="19044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735E68-2300-8740-A8EB-A166FC990909}"/>
                </a:ext>
              </a:extLst>
            </p:cNvPr>
            <p:cNvSpPr txBox="1"/>
            <p:nvPr/>
          </p:nvSpPr>
          <p:spPr>
            <a:xfrm>
              <a:off x="8578116" y="6152762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40FF"/>
                  </a:solidFill>
                </a:rPr>
                <a:t>MVTX beam view</a:t>
              </a:r>
            </a:p>
          </p:txBody>
        </p:sp>
      </p:grp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E4214A9F-6411-9F4A-9F3F-4BC66FA3533E}"/>
              </a:ext>
            </a:extLst>
          </p:cNvPr>
          <p:cNvSpPr txBox="1">
            <a:spLocks/>
          </p:cNvSpPr>
          <p:nvPr/>
        </p:nvSpPr>
        <p:spPr>
          <a:xfrm>
            <a:off x="547994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Status @sPHENIX Collaboration Meeting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1A07C6-8800-0C40-B731-FB00CF482910}"/>
              </a:ext>
            </a:extLst>
          </p:cNvPr>
          <p:cNvCxnSpPr>
            <a:cxnSpLocks/>
          </p:cNvCxnSpPr>
          <p:nvPr/>
        </p:nvCxnSpPr>
        <p:spPr>
          <a:xfrm flipV="1">
            <a:off x="11184674" y="4883097"/>
            <a:ext cx="702527" cy="833951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49FA79-BE04-654B-B1E7-7FBAE70A6727}"/>
              </a:ext>
            </a:extLst>
          </p:cNvPr>
          <p:cNvCxnSpPr>
            <a:cxnSpLocks/>
          </p:cNvCxnSpPr>
          <p:nvPr/>
        </p:nvCxnSpPr>
        <p:spPr>
          <a:xfrm flipH="1" flipV="1">
            <a:off x="10406917" y="4983458"/>
            <a:ext cx="762892" cy="75217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FC1D971-45D0-754C-A26B-5691D44BA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912" y="5413236"/>
            <a:ext cx="2527515" cy="121616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60BD0-976C-CE42-9A7A-4430231147B2}"/>
              </a:ext>
            </a:extLst>
          </p:cNvPr>
          <p:cNvCxnSpPr>
            <a:cxnSpLocks/>
          </p:cNvCxnSpPr>
          <p:nvPr/>
        </p:nvCxnSpPr>
        <p:spPr>
          <a:xfrm flipH="1">
            <a:off x="7268706" y="3813945"/>
            <a:ext cx="2522856" cy="2137944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7FCEE3-2EC7-2245-9188-CBD94809F9A7}"/>
              </a:ext>
            </a:extLst>
          </p:cNvPr>
          <p:cNvSpPr txBox="1"/>
          <p:nvPr/>
        </p:nvSpPr>
        <p:spPr>
          <a:xfrm>
            <a:off x="7033883" y="990902"/>
            <a:ext cx="4717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Excellent track DCA resolutions in pp,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pAu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and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AuAu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B9AADC-A070-8E4B-B568-5BAD86D26CEC}"/>
              </a:ext>
            </a:extLst>
          </p:cNvPr>
          <p:cNvSpPr txBox="1"/>
          <p:nvPr/>
        </p:nvSpPr>
        <p:spPr>
          <a:xfrm>
            <a:off x="9982200" y="6079351"/>
            <a:ext cx="1766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Partial/Not functioning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833D2-A6CE-954E-9BBC-75D68ADE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633B8-9E97-6F4E-8001-D58111BC8CEC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7336AA-8235-0F48-B4B3-252A5D305390}"/>
              </a:ext>
            </a:extLst>
          </p:cNvPr>
          <p:cNvGraphicFramePr>
            <a:graphicFrameLocks noGrp="1"/>
          </p:cNvGraphicFramePr>
          <p:nvPr/>
        </p:nvGraphicFramePr>
        <p:xfrm>
          <a:off x="205740" y="136526"/>
          <a:ext cx="8850404" cy="6298256"/>
        </p:xfrm>
        <a:graphic>
          <a:graphicData uri="http://schemas.openxmlformats.org/drawingml/2006/table">
            <a:tbl>
              <a:tblPr/>
              <a:tblGrid>
                <a:gridCol w="430677">
                  <a:extLst>
                    <a:ext uri="{9D8B030D-6E8A-4147-A177-3AD203B41FA5}">
                      <a16:colId xmlns:a16="http://schemas.microsoft.com/office/drawing/2014/main" val="225509516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524026130"/>
                    </a:ext>
                  </a:extLst>
                </a:gridCol>
                <a:gridCol w="486665">
                  <a:extLst>
                    <a:ext uri="{9D8B030D-6E8A-4147-A177-3AD203B41FA5}">
                      <a16:colId xmlns:a16="http://schemas.microsoft.com/office/drawing/2014/main" val="403293961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8326207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902970834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1251985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013213592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26002876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65418832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388411399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732514884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816932355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73252770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7388139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20469566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443860105"/>
                    </a:ext>
                  </a:extLst>
                </a:gridCol>
                <a:gridCol w="478051">
                  <a:extLst>
                    <a:ext uri="{9D8B030D-6E8A-4147-A177-3AD203B41FA5}">
                      <a16:colId xmlns:a16="http://schemas.microsoft.com/office/drawing/2014/main" val="50116233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844143897"/>
                    </a:ext>
                  </a:extLst>
                </a:gridCol>
                <a:gridCol w="434984">
                  <a:extLst>
                    <a:ext uri="{9D8B030D-6E8A-4147-A177-3AD203B41FA5}">
                      <a16:colId xmlns:a16="http://schemas.microsoft.com/office/drawing/2014/main" val="1066109015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27234365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85151157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060854891"/>
                    </a:ext>
                  </a:extLst>
                </a:gridCol>
                <a:gridCol w="430677">
                  <a:extLst>
                    <a:ext uri="{9D8B030D-6E8A-4147-A177-3AD203B41FA5}">
                      <a16:colId xmlns:a16="http://schemas.microsoft.com/office/drawing/2014/main" val="1073282003"/>
                    </a:ext>
                  </a:extLst>
                </a:gridCol>
              </a:tblGrid>
              <a:tr h="248650"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rtl="0" fontAlgn="t"/>
                      <a:r>
                        <a:rPr lang="en-IN" sz="1600" b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728581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 date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 (new)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date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Matrix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DTU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STAVE Deliverd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3107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252035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A201 (326)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5948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A202*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423206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A203 (144)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604216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A204 (158)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61175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A205 (167)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32944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A206 (204)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24/01/2020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3733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B201 (352)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03389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B202*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Broken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65101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B203 (114)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671080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B204 (116)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05581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B205 (115)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14/01/2020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02/06/2020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65794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B206 (295)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15/01/2020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86366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76238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F202 (230)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1998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47820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G202 (234)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867956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629512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F203*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dummy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64710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H202 (294)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542974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H203 (302)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35538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H204 (354)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85650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H206*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53891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E204 (110)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808155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981141"/>
                  </a:ext>
                </a:extLst>
              </a:tr>
              <a:tr h="195114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86407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E206 (101)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45868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H205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35452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I202 (175)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964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I203 (187)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67436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I204*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82426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I205 (266)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85676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56278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J202 (207)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540659"/>
                  </a:ext>
                </a:extLst>
              </a:tr>
              <a:tr h="195114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J203 (245) 345 right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7001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J204 (252)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90119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J206 (260)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1062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K202 (122)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18/08/2020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2317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K203 (125)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18/08/2020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1845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K204 (129)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02394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K205 (128)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51220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K206 (347)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 dirty="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935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5FFF29-44FD-C24F-8647-D12EFA7CFAA4}"/>
              </a:ext>
            </a:extLst>
          </p:cNvPr>
          <p:cNvSpPr txBox="1"/>
          <p:nvPr/>
        </p:nvSpPr>
        <p:spPr>
          <a:xfrm>
            <a:off x="9204157" y="1263316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Stave Production meeting </a:t>
            </a:r>
          </a:p>
          <a:p>
            <a:r>
              <a:rPr lang="en-US" sz="1800" dirty="0"/>
              <a:t>with CERN1/19/2021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7D3FB2-28E2-934C-8B8A-D4F714CE96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E8EEBA-B27A-6642-BCAE-150E5283812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915886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54652-B5D0-1D47-87B2-C1152E24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4344-AB9A-7F4A-99B0-B60073FC3874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556784-7976-3949-9E43-98B22BEE1E7C}"/>
              </a:ext>
            </a:extLst>
          </p:cNvPr>
          <p:cNvGraphicFramePr>
            <a:graphicFrameLocks noGrp="1"/>
          </p:cNvGraphicFramePr>
          <p:nvPr/>
        </p:nvGraphicFramePr>
        <p:xfrm>
          <a:off x="247964" y="254405"/>
          <a:ext cx="10515602" cy="624716"/>
        </p:xfrm>
        <a:graphic>
          <a:graphicData uri="http://schemas.openxmlformats.org/drawingml/2006/table">
            <a:tbl>
              <a:tblPr/>
              <a:tblGrid>
                <a:gridCol w="515976">
                  <a:extLst>
                    <a:ext uri="{9D8B030D-6E8A-4147-A177-3AD203B41FA5}">
                      <a16:colId xmlns:a16="http://schemas.microsoft.com/office/drawing/2014/main" val="82112828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811809588"/>
                    </a:ext>
                  </a:extLst>
                </a:gridCol>
                <a:gridCol w="546934">
                  <a:extLst>
                    <a:ext uri="{9D8B030D-6E8A-4147-A177-3AD203B41FA5}">
                      <a16:colId xmlns:a16="http://schemas.microsoft.com/office/drawing/2014/main" val="924152163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4194796795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762488609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03602019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4921878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412613797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85539708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55693251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2624880964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11088910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17769086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23926426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84783405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766359490"/>
                    </a:ext>
                  </a:extLst>
                </a:gridCol>
                <a:gridCol w="521138">
                  <a:extLst>
                    <a:ext uri="{9D8B030D-6E8A-4147-A177-3AD203B41FA5}">
                      <a16:colId xmlns:a16="http://schemas.microsoft.com/office/drawing/2014/main" val="483348705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388148230"/>
                    </a:ext>
                  </a:extLst>
                </a:gridCol>
                <a:gridCol w="521138">
                  <a:extLst>
                    <a:ext uri="{9D8B030D-6E8A-4147-A177-3AD203B41FA5}">
                      <a16:colId xmlns:a16="http://schemas.microsoft.com/office/drawing/2014/main" val="2310227603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44436062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51576086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342123147"/>
                    </a:ext>
                  </a:extLst>
                </a:gridCol>
                <a:gridCol w="515976">
                  <a:extLst>
                    <a:ext uri="{9D8B030D-6E8A-4147-A177-3AD203B41FA5}">
                      <a16:colId xmlns:a16="http://schemas.microsoft.com/office/drawing/2014/main" val="374132104"/>
                    </a:ext>
                  </a:extLst>
                </a:gridCol>
              </a:tblGrid>
              <a:tr h="291146"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10148" marR="10148" marT="6765" marB="676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rtl="0" fontAlgn="t"/>
                      <a:r>
                        <a:rPr lang="en-IN" sz="1600" b="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151254"/>
                  </a:ext>
                </a:extLst>
              </a:tr>
              <a:tr h="333074">
                <a:tc>
                  <a:txBody>
                    <a:bodyPr/>
                    <a:lstStyle/>
                    <a:p>
                      <a:pPr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 date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 (new)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date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Matrix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DTU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STAVE </a:t>
                      </a:r>
                      <a:r>
                        <a:rPr lang="en-IN" sz="700" b="0" dirty="0" err="1">
                          <a:effectLst/>
                          <a:latin typeface="Calibri" panose="020F0502020204030204" pitchFamily="34" charset="0"/>
                        </a:rPr>
                        <a:t>Deliverd</a:t>
                      </a:r>
                      <a:endParaRPr lang="en-IN" sz="7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466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E9841E-F659-CE4C-A58A-3224E22ED91E}"/>
              </a:ext>
            </a:extLst>
          </p:cNvPr>
          <p:cNvGraphicFramePr>
            <a:graphicFrameLocks noGrp="1"/>
          </p:cNvGraphicFramePr>
          <p:nvPr/>
        </p:nvGraphicFramePr>
        <p:xfrm>
          <a:off x="247964" y="904063"/>
          <a:ext cx="10515604" cy="5311526"/>
        </p:xfrm>
        <a:graphic>
          <a:graphicData uri="http://schemas.openxmlformats.org/drawingml/2006/table">
            <a:tbl>
              <a:tblPr/>
              <a:tblGrid>
                <a:gridCol w="511708">
                  <a:extLst>
                    <a:ext uri="{9D8B030D-6E8A-4147-A177-3AD203B41FA5}">
                      <a16:colId xmlns:a16="http://schemas.microsoft.com/office/drawing/2014/main" val="82581803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700017726"/>
                    </a:ext>
                  </a:extLst>
                </a:gridCol>
                <a:gridCol w="578230">
                  <a:extLst>
                    <a:ext uri="{9D8B030D-6E8A-4147-A177-3AD203B41FA5}">
                      <a16:colId xmlns:a16="http://schemas.microsoft.com/office/drawing/2014/main" val="707995224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827897192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465122462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4234890065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673822175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3550754977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403892310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684160147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55104505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001304614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570490486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8916110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27236460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650725238"/>
                    </a:ext>
                  </a:extLst>
                </a:gridCol>
                <a:gridCol w="567997">
                  <a:extLst>
                    <a:ext uri="{9D8B030D-6E8A-4147-A177-3AD203B41FA5}">
                      <a16:colId xmlns:a16="http://schemas.microsoft.com/office/drawing/2014/main" val="179163542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959555099"/>
                    </a:ext>
                  </a:extLst>
                </a:gridCol>
                <a:gridCol w="516825">
                  <a:extLst>
                    <a:ext uri="{9D8B030D-6E8A-4147-A177-3AD203B41FA5}">
                      <a16:colId xmlns:a16="http://schemas.microsoft.com/office/drawing/2014/main" val="2215564088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19121171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049886480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398310661"/>
                    </a:ext>
                  </a:extLst>
                </a:gridCol>
                <a:gridCol w="511708">
                  <a:extLst>
                    <a:ext uri="{9D8B030D-6E8A-4147-A177-3AD203B41FA5}">
                      <a16:colId xmlns:a16="http://schemas.microsoft.com/office/drawing/2014/main" val="3563289822"/>
                    </a:ext>
                  </a:extLst>
                </a:gridCol>
              </a:tblGrid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L202 (130)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92604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L203 (139)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67427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L204 (127)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5621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L205 (136)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25227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J205*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08018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I201*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57220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L206*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7325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L201 (169)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364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S201 (359)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44399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734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S203 (235)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4249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S204 (237)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15/09/2020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11380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S205 (142)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01/10/2020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50328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S206 (98)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02/10/2020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25817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T201 (277)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50600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T202 (279)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69199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67522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U201 (291)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0544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U202 (238)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45502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U203 (126)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8211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U204*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97698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U205 (89)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39505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U206 (111)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25/11/2020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48781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Q201 (155)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02130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74273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15826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T205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0865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T206 (232)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25/11/2020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46539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R201 (119)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16589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R202 (109)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825900"/>
                  </a:ext>
                </a:extLst>
              </a:tr>
              <a:tr h="211507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W201 (52)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?? data line broken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92153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W202*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46084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W203 (212)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64822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W204 (271)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28332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W205 (275)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363456"/>
                  </a:ext>
                </a:extLst>
              </a:tr>
              <a:tr h="144965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W206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 Digi short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8240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20/01/2021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61592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47027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14995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2851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8377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2718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X205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72547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00218-3DA7-594A-B670-4DAE6E2C99B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7A3CF6-6E1A-0F43-B178-90F8356CE90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142780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/>
              <a:t>Transportation conditions</a:t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479267" y="988633"/>
            <a:ext cx="2870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933" b="1"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2933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1227667" y="5983400"/>
            <a:ext cx="3764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LBNL -&gt; CERN (9/21 - 10/1)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7235533" y="5983400"/>
            <a:ext cx="3764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LBNL -&gt; CERN (12/8 - 12/15)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51" y="1789567"/>
            <a:ext cx="5288835" cy="39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1" y="1763601"/>
            <a:ext cx="5542559" cy="3988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1D524-4C26-8945-9D39-20AB0C66BE9D}"/>
              </a:ext>
            </a:extLst>
          </p:cNvPr>
          <p:cNvSpPr txBox="1"/>
          <p:nvPr/>
        </p:nvSpPr>
        <p:spPr>
          <a:xfrm>
            <a:off x="7235533" y="391278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449216-1B6C-7646-8CD4-413AB426399D}"/>
              </a:ext>
            </a:extLst>
          </p:cNvPr>
          <p:cNvSpPr txBox="1"/>
          <p:nvPr/>
        </p:nvSpPr>
        <p:spPr>
          <a:xfrm>
            <a:off x="9982277" y="358961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26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203200" y="33340"/>
            <a:ext cx="11379200" cy="754000"/>
          </a:xfrm>
          <a:prstGeom prst="rect">
            <a:avLst/>
          </a:prstGeom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-US"/>
              <a:t>Stave test - B204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1000900" y="1126633"/>
            <a:ext cx="10403200" cy="3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Previous tests (for the silver stave) used various resistance values, which were determined based on the voltage on the adaptor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Some configurations reproduced similar test results as those from CERN, but some failed or produced different results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In addition to the cable resistances, FPC power extension resistances were measured, and added to the calibration 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Cable + FPC power extension resistance for Digital and Analogue are 0.246 Ohm and 0.372 Ohm, respectively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  <a:p>
            <a:pPr marL="609585" indent="-440256">
              <a:buSzPts val="1600"/>
              <a:buFont typeface="Calibri"/>
              <a:buChar char="●"/>
            </a:pPr>
            <a:r>
              <a:rPr lang="en-US" sz="2133">
                <a:latin typeface="Calibri"/>
                <a:ea typeface="Calibri"/>
                <a:cs typeface="Calibri"/>
                <a:sym typeface="Calibri"/>
              </a:rPr>
              <a:t>We compare results of 4 calibration configurations </a:t>
            </a:r>
            <a:endParaRPr sz="21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3880800" y="4847533"/>
            <a:ext cx="44304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(Digital, Analogue, Digital Grd, Analogue Grd)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9181251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(0.246, 0.372, 0.246, 0.372)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6207317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(0.246, 0.372, 0.123, 0.186)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3233384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(0.246, 0.372, 0, 0)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315551" y="5501533"/>
            <a:ext cx="2695200" cy="502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(0.32, 0.32, 0.16, 0.16)</a:t>
            </a:r>
            <a:endParaRPr sz="1867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15567" y="6004333"/>
            <a:ext cx="26952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Previous configuration</a:t>
            </a:r>
            <a:endParaRPr sz="1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1.8V at the adaptor</a:t>
            </a:r>
            <a:endParaRPr sz="1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691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29E03-26AB-47FD-A66B-BAFAD32C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55" y="7168"/>
            <a:ext cx="10515600" cy="961837"/>
          </a:xfrm>
        </p:spPr>
        <p:txBody>
          <a:bodyPr/>
          <a:lstStyle/>
          <a:p>
            <a:r>
              <a:rPr lang="en-US" dirty="0" err="1"/>
              <a:t>VTRx</a:t>
            </a:r>
            <a:r>
              <a:rPr lang="en-US" dirty="0"/>
              <a:t> Issue at LHC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5B1CF-94A0-4AB0-87B4-39AFEAC3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27" y="1119304"/>
            <a:ext cx="5976938" cy="3786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95FD6-F353-431F-9857-76692FB7D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2" y="1070750"/>
            <a:ext cx="5985440" cy="4045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5FC81-B3A0-4BCF-A00E-B52EF328778C}"/>
              </a:ext>
            </a:extLst>
          </p:cNvPr>
          <p:cNvSpPr txBox="1"/>
          <p:nvPr/>
        </p:nvSpPr>
        <p:spPr>
          <a:xfrm>
            <a:off x="407095" y="4287656"/>
            <a:ext cx="1440159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Link loss threshold</a:t>
            </a:r>
            <a:endParaRPr lang="en-US" sz="12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6F6FB-A3FE-4A09-871A-43C7C8881715}"/>
              </a:ext>
            </a:extLst>
          </p:cNvPr>
          <p:cNvSpPr txBox="1"/>
          <p:nvPr/>
        </p:nvSpPr>
        <p:spPr>
          <a:xfrm>
            <a:off x="6095454" y="1047296"/>
            <a:ext cx="5976937" cy="288000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Single Mode (trigger) relative signal, 100% </a:t>
            </a:r>
            <a:r>
              <a:rPr lang="en-US" sz="12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 Light" panose="020F0302020204030204" pitchFamily="34" charset="0"/>
              </a:rPr>
              <a:t>≈</a:t>
            </a:r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 40 µA</a:t>
            </a:r>
            <a:endParaRPr lang="en-US" sz="12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0DF302-ABDB-4A37-995E-89DF5EAD69A0}"/>
              </a:ext>
            </a:extLst>
          </p:cNvPr>
          <p:cNvCxnSpPr/>
          <p:nvPr/>
        </p:nvCxnSpPr>
        <p:spPr>
          <a:xfrm>
            <a:off x="407095" y="4287656"/>
            <a:ext cx="5544616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0DBEA7-F536-4A75-AA82-B5A6A2EA7C87}"/>
              </a:ext>
            </a:extLst>
          </p:cNvPr>
          <p:cNvSpPr txBox="1"/>
          <p:nvPr/>
        </p:nvSpPr>
        <p:spPr>
          <a:xfrm>
            <a:off x="119063" y="1041045"/>
            <a:ext cx="5976937" cy="288000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Multi Mode (data) relative signal, 100% </a:t>
            </a:r>
            <a:r>
              <a:rPr lang="en-US" sz="12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 Light" panose="020F0302020204030204" pitchFamily="34" charset="0"/>
              </a:rPr>
              <a:t>≈ </a:t>
            </a:r>
            <a:r>
              <a:rPr lang="en-US" sz="1200" b="1" dirty="0">
                <a:solidFill>
                  <a:schemeClr val="tx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340 µA</a:t>
            </a:r>
            <a:endParaRPr lang="en-US" sz="12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8B4BD-E5C0-4A66-8759-9726C0B3BD70}"/>
              </a:ext>
            </a:extLst>
          </p:cNvPr>
          <p:cNvSpPr txBox="1"/>
          <p:nvPr/>
        </p:nvSpPr>
        <p:spPr>
          <a:xfrm>
            <a:off x="6383759" y="3135528"/>
            <a:ext cx="1440159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Link loss threshold</a:t>
            </a:r>
            <a:endParaRPr lang="en-US" sz="12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10CEE7-940C-4C98-8593-C4E898CDAD60}"/>
              </a:ext>
            </a:extLst>
          </p:cNvPr>
          <p:cNvCxnSpPr/>
          <p:nvPr/>
        </p:nvCxnSpPr>
        <p:spPr>
          <a:xfrm>
            <a:off x="6383759" y="3135528"/>
            <a:ext cx="5544616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A21CB5-D32D-4352-AB34-78C94C32445F}"/>
              </a:ext>
            </a:extLst>
          </p:cNvPr>
          <p:cNvGrpSpPr/>
          <p:nvPr/>
        </p:nvGrpSpPr>
        <p:grpSpPr>
          <a:xfrm>
            <a:off x="1559223" y="2559464"/>
            <a:ext cx="3600400" cy="1368152"/>
            <a:chOff x="1559496" y="3789040"/>
            <a:chExt cx="3600400" cy="136815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5977495-D4F4-40EC-8B9A-B92882A754DA}"/>
                </a:ext>
              </a:extLst>
            </p:cNvPr>
            <p:cNvCxnSpPr/>
            <p:nvPr/>
          </p:nvCxnSpPr>
          <p:spPr>
            <a:xfrm flipH="1" flipV="1">
              <a:off x="2063552" y="4581128"/>
              <a:ext cx="792088" cy="2160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DE5C5F5-55D3-4E95-B94C-AEFC7C062A58}"/>
                </a:ext>
              </a:extLst>
            </p:cNvPr>
            <p:cNvCxnSpPr/>
            <p:nvPr/>
          </p:nvCxnSpPr>
          <p:spPr>
            <a:xfrm flipH="1" flipV="1">
              <a:off x="2711624" y="4149080"/>
              <a:ext cx="144016" cy="6480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BC7F6B8-4A50-4EA5-A4E3-49F1A0E4848B}"/>
                </a:ext>
              </a:extLst>
            </p:cNvPr>
            <p:cNvCxnSpPr/>
            <p:nvPr/>
          </p:nvCxnSpPr>
          <p:spPr>
            <a:xfrm flipV="1">
              <a:off x="2855640" y="3789040"/>
              <a:ext cx="1152128" cy="10081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A4BED-B3C8-4627-8DC5-4527ED517C20}"/>
                </a:ext>
              </a:extLst>
            </p:cNvPr>
            <p:cNvCxnSpPr/>
            <p:nvPr/>
          </p:nvCxnSpPr>
          <p:spPr>
            <a:xfrm>
              <a:off x="2855639" y="4797152"/>
              <a:ext cx="1728193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D77E3F-EF46-400A-8E05-9865BB1ECCBA}"/>
                </a:ext>
              </a:extLst>
            </p:cNvPr>
            <p:cNvCxnSpPr/>
            <p:nvPr/>
          </p:nvCxnSpPr>
          <p:spPr>
            <a:xfrm>
              <a:off x="2855638" y="4797152"/>
              <a:ext cx="230425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F565650-840C-4F01-9A73-FEF7B29D5A57}"/>
                </a:ext>
              </a:extLst>
            </p:cNvPr>
            <p:cNvCxnSpPr/>
            <p:nvPr/>
          </p:nvCxnSpPr>
          <p:spPr>
            <a:xfrm flipH="1">
              <a:off x="1559496" y="4797152"/>
              <a:ext cx="1296142" cy="3600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CABEE6-E4FC-47DA-A611-9C4EDFE9F64E}"/>
                </a:ext>
              </a:extLst>
            </p:cNvPr>
            <p:cNvSpPr txBox="1"/>
            <p:nvPr/>
          </p:nvSpPr>
          <p:spPr>
            <a:xfrm>
              <a:off x="2423593" y="4869192"/>
              <a:ext cx="1008111" cy="288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36000" anchor="ctr">
              <a:noAutofit/>
            </a:bodyPr>
            <a:lstStyle/>
            <a:p>
              <a:r>
                <a:rPr lang="en-US" sz="1200" dirty="0">
                  <a:latin typeface="Bahnschrift" panose="020B0502040204020203" pitchFamily="34" charset="0"/>
                  <a:cs typeface="Calibri Light" panose="020F0302020204030204" pitchFamily="34" charset="0"/>
                </a:rPr>
                <a:t>Interventions</a:t>
              </a:r>
              <a:endParaRPr lang="en-US" sz="12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CBAA60-35D5-40FD-972C-01D5A4EB9993}"/>
              </a:ext>
            </a:extLst>
          </p:cNvPr>
          <p:cNvGrpSpPr/>
          <p:nvPr/>
        </p:nvGrpSpPr>
        <p:grpSpPr>
          <a:xfrm>
            <a:off x="7031828" y="3135528"/>
            <a:ext cx="4608515" cy="1346892"/>
            <a:chOff x="7032101" y="4293096"/>
            <a:chExt cx="4608515" cy="134689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9B58716-FF40-48F7-934F-B87B003CD646}"/>
                </a:ext>
              </a:extLst>
            </p:cNvPr>
            <p:cNvGrpSpPr/>
            <p:nvPr/>
          </p:nvGrpSpPr>
          <p:grpSpPr>
            <a:xfrm>
              <a:off x="8040215" y="4509120"/>
              <a:ext cx="2808313" cy="1130868"/>
              <a:chOff x="1487487" y="3933056"/>
              <a:chExt cx="2808313" cy="1130868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726F530-6F6E-4910-A4E4-24370F4E32C5}"/>
                  </a:ext>
                </a:extLst>
              </p:cNvPr>
              <p:cNvCxnSpPr/>
              <p:nvPr/>
            </p:nvCxnSpPr>
            <p:spPr>
              <a:xfrm flipH="1" flipV="1">
                <a:off x="2127447" y="4437112"/>
                <a:ext cx="728193" cy="3600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4D9BB0D-A409-4A78-80B9-5F3119FB9544}"/>
                  </a:ext>
                </a:extLst>
              </p:cNvPr>
              <p:cNvCxnSpPr/>
              <p:nvPr/>
            </p:nvCxnSpPr>
            <p:spPr>
              <a:xfrm flipH="1" flipV="1">
                <a:off x="2495324" y="4221088"/>
                <a:ext cx="360316" cy="5760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0D15D08-1F76-416A-AFF5-3C70F30E423A}"/>
                  </a:ext>
                </a:extLst>
              </p:cNvPr>
              <p:cNvCxnSpPr/>
              <p:nvPr/>
            </p:nvCxnSpPr>
            <p:spPr>
              <a:xfrm flipV="1">
                <a:off x="2855640" y="3933056"/>
                <a:ext cx="367875" cy="86409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D98AFE2-0D38-48B1-9547-0CF4521D3C53}"/>
                  </a:ext>
                </a:extLst>
              </p:cNvPr>
              <p:cNvCxnSpPr/>
              <p:nvPr/>
            </p:nvCxnSpPr>
            <p:spPr>
              <a:xfrm flipV="1">
                <a:off x="2855639" y="3933056"/>
                <a:ext cx="1440161" cy="86409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AC71B34-DF35-4049-8D91-1B9429525482}"/>
                  </a:ext>
                </a:extLst>
              </p:cNvPr>
              <p:cNvCxnSpPr/>
              <p:nvPr/>
            </p:nvCxnSpPr>
            <p:spPr>
              <a:xfrm flipV="1">
                <a:off x="2855638" y="4005064"/>
                <a:ext cx="792090" cy="7920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5D197CE-5A3E-44C2-ADE6-AAB5FBA7D871}"/>
                  </a:ext>
                </a:extLst>
              </p:cNvPr>
              <p:cNvCxnSpPr/>
              <p:nvPr/>
            </p:nvCxnSpPr>
            <p:spPr>
              <a:xfrm flipH="1">
                <a:off x="1487487" y="4797152"/>
                <a:ext cx="1368151" cy="14401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39066AF-5E67-494A-8D97-1217B7B6BF82}"/>
                  </a:ext>
                </a:extLst>
              </p:cNvPr>
              <p:cNvSpPr txBox="1"/>
              <p:nvPr/>
            </p:nvSpPr>
            <p:spPr>
              <a:xfrm>
                <a:off x="2755057" y="4775924"/>
                <a:ext cx="1008111" cy="28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36000" tIns="36000" rIns="36000" bIns="36000" anchor="ctr">
                <a:noAutofit/>
              </a:bodyPr>
              <a:lstStyle/>
              <a:p>
                <a:r>
                  <a:rPr lang="en-US" sz="1200" dirty="0">
                    <a:latin typeface="Bahnschrift" panose="020B0502040204020203" pitchFamily="34" charset="0"/>
                    <a:cs typeface="Calibri Light" panose="020F0302020204030204" pitchFamily="34" charset="0"/>
                  </a:rPr>
                  <a:t>Interventions</a:t>
                </a:r>
                <a:endParaRPr lang="en-US" sz="1200" dirty="0">
                  <a:latin typeface="Bahnschrift" panose="020B0502040204020203" pitchFamily="34" charset="0"/>
                </a:endParaRP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284092-10DF-4A57-9569-EFE527098D02}"/>
                </a:ext>
              </a:extLst>
            </p:cNvPr>
            <p:cNvCxnSpPr/>
            <p:nvPr/>
          </p:nvCxnSpPr>
          <p:spPr>
            <a:xfrm flipV="1">
              <a:off x="9408365" y="4293096"/>
              <a:ext cx="2232251" cy="10801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DE85FA9-583C-442F-98D2-35CE96EE1FB4}"/>
                </a:ext>
              </a:extLst>
            </p:cNvPr>
            <p:cNvCxnSpPr/>
            <p:nvPr/>
          </p:nvCxnSpPr>
          <p:spPr>
            <a:xfrm flipH="1" flipV="1">
              <a:off x="7544936" y="4653104"/>
              <a:ext cx="1863427" cy="7201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AE9289-BC6B-4683-A07F-C9F088A3D44C}"/>
                </a:ext>
              </a:extLst>
            </p:cNvPr>
            <p:cNvCxnSpPr/>
            <p:nvPr/>
          </p:nvCxnSpPr>
          <p:spPr>
            <a:xfrm flipH="1">
              <a:off x="7032101" y="5373216"/>
              <a:ext cx="2376263" cy="720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83">
            <a:extLst>
              <a:ext uri="{FF2B5EF4-FFF2-40B4-BE49-F238E27FC236}">
                <a16:creationId xmlns:a16="http://schemas.microsoft.com/office/drawing/2014/main" id="{E1070D16-80E9-4D9A-8445-343CF1C4D630}"/>
              </a:ext>
            </a:extLst>
          </p:cNvPr>
          <p:cNvSpPr/>
          <p:nvPr/>
        </p:nvSpPr>
        <p:spPr>
          <a:xfrm>
            <a:off x="335087" y="4879647"/>
            <a:ext cx="5544616" cy="5040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4 Months</a:t>
            </a:r>
          </a:p>
        </p:txBody>
      </p:sp>
      <p:sp>
        <p:nvSpPr>
          <p:cNvPr id="32" name="Right Arrow 84">
            <a:extLst>
              <a:ext uri="{FF2B5EF4-FFF2-40B4-BE49-F238E27FC236}">
                <a16:creationId xmlns:a16="http://schemas.microsoft.com/office/drawing/2014/main" id="{D1DFC625-393C-4F8B-BD7B-BE80BDE282FF}"/>
              </a:ext>
            </a:extLst>
          </p:cNvPr>
          <p:cNvSpPr/>
          <p:nvPr/>
        </p:nvSpPr>
        <p:spPr>
          <a:xfrm>
            <a:off x="6311751" y="4863720"/>
            <a:ext cx="5544616" cy="5040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4 Months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638F792-52C3-44D4-93E9-3DB512DA8D0B}"/>
              </a:ext>
            </a:extLst>
          </p:cNvPr>
          <p:cNvSpPr txBox="1"/>
          <p:nvPr/>
        </p:nvSpPr>
        <p:spPr>
          <a:xfrm>
            <a:off x="66918" y="5583799"/>
            <a:ext cx="11953875" cy="93610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In many VTRx modules we observed a degrading optical signal,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Bahnschrift" panose="020B0502040204020203" pitchFamily="34" charset="0"/>
              </a:rPr>
              <a:t>This happens for both Multi Mode (MM)  modules (data) and Single Mode (SM) modules (trigger)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EEFC97-8C25-5D48-B2C7-8B56A8F54854}"/>
              </a:ext>
            </a:extLst>
          </p:cNvPr>
          <p:cNvSpPr txBox="1"/>
          <p:nvPr/>
        </p:nvSpPr>
        <p:spPr>
          <a:xfrm>
            <a:off x="9514390" y="405114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Jo</a:t>
            </a:r>
          </a:p>
        </p:txBody>
      </p:sp>
    </p:spTree>
    <p:extLst>
      <p:ext uri="{BB962C8B-B14F-4D97-AF65-F5344CB8AC3E}">
        <p14:creationId xmlns:p14="http://schemas.microsoft.com/office/powerpoint/2010/main" val="853176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F4A08E-5EEE-4376-821A-ADBE446A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24"/>
            <a:ext cx="10515600" cy="871322"/>
          </a:xfrm>
        </p:spPr>
        <p:txBody>
          <a:bodyPr/>
          <a:lstStyle/>
          <a:p>
            <a:r>
              <a:rPr lang="en-US" dirty="0"/>
              <a:t>Accounting of </a:t>
            </a:r>
            <a:r>
              <a:rPr lang="en-US" dirty="0" err="1"/>
              <a:t>VTRx</a:t>
            </a:r>
            <a:r>
              <a:rPr lang="en-US" dirty="0"/>
              <a:t> problem in ALICE ITS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910B9A-69B3-4B36-B7D5-7F9C4D69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34" y="911945"/>
            <a:ext cx="3670110" cy="30421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D099D5-F9A4-4E1D-A095-86C6E31AE220}"/>
              </a:ext>
            </a:extLst>
          </p:cNvPr>
          <p:cNvSpPr/>
          <p:nvPr/>
        </p:nvSpPr>
        <p:spPr>
          <a:xfrm>
            <a:off x="4768403" y="123600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AD47"/>
                </a:solidFill>
                <a:latin typeface="Bahnschrift" panose="020B0502040204020203" pitchFamily="34" charset="0"/>
              </a:rPr>
              <a:t>good</a:t>
            </a:r>
            <a:r>
              <a:rPr lang="en-US" sz="2000" dirty="0">
                <a:solidFill>
                  <a:srgbClr val="595959"/>
                </a:solidFill>
                <a:latin typeface="Bahnschrift" panose="020B0502040204020203" pitchFamily="34" charset="0"/>
              </a:rPr>
              <a:t> if it never dropped below 10% of the expected RSSI .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warn</a:t>
            </a:r>
            <a:r>
              <a:rPr lang="en-US" sz="2000" dirty="0">
                <a:solidFill>
                  <a:srgbClr val="595959"/>
                </a:solidFill>
                <a:latin typeface="Bahnschrift" panose="020B0502040204020203" pitchFamily="34" charset="0"/>
              </a:rPr>
              <a:t> if the measured RSSI dropped more than 10% once or more during its operations.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Bahnschrift" panose="020B0502040204020203" pitchFamily="34" charset="0"/>
              </a:rPr>
              <a:t>bad</a:t>
            </a:r>
            <a:r>
              <a:rPr lang="en-US" sz="2000" dirty="0">
                <a:solidFill>
                  <a:srgbClr val="595959"/>
                </a:solidFill>
                <a:latin typeface="Bahnschrift" panose="020B0502040204020203" pitchFamily="34" charset="0"/>
              </a:rPr>
              <a:t> is the current ever dropped below the broken link threshold.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4ADE0D-15B1-494B-8AE1-E01775920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39" y="4162653"/>
            <a:ext cx="2526379" cy="2548018"/>
          </a:xfrm>
          <a:prstGeom prst="rect">
            <a:avLst/>
          </a:prstGeom>
        </p:spPr>
      </p:pic>
      <p:pic>
        <p:nvPicPr>
          <p:cNvPr id="16" name="Picture 4" descr="VTRx_SM_301350_Ball_2_BAD.jpg">
            <a:extLst>
              <a:ext uri="{FF2B5EF4-FFF2-40B4-BE49-F238E27FC236}">
                <a16:creationId xmlns:a16="http://schemas.microsoft.com/office/drawing/2014/main" id="{71BD12E0-774E-4CAB-89CD-66740ECEE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2937" y="4162651"/>
            <a:ext cx="2714194" cy="25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TRx_SM_301350_AH_Ball_2_BAD.jpg">
            <a:extLst>
              <a:ext uri="{FF2B5EF4-FFF2-40B4-BE49-F238E27FC236}">
                <a16:creationId xmlns:a16="http://schemas.microsoft.com/office/drawing/2014/main" id="{09FBD6FE-3F2F-4DFC-B672-6AE391C98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17284" y="4162653"/>
            <a:ext cx="2740286" cy="254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46C6B2-13FF-44E2-A3B0-7B257099FFFD}"/>
              </a:ext>
            </a:extLst>
          </p:cNvPr>
          <p:cNvSpPr txBox="1"/>
          <p:nvPr/>
        </p:nvSpPr>
        <p:spPr>
          <a:xfrm>
            <a:off x="798631" y="4162651"/>
            <a:ext cx="2345794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L0_09 (SM) lens after scalpel cut</a:t>
            </a:r>
            <a:endParaRPr lang="en-US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18698F-A3FA-47AF-BC87-D126662F4D29}"/>
              </a:ext>
            </a:extLst>
          </p:cNvPr>
          <p:cNvSpPr txBox="1"/>
          <p:nvPr/>
        </p:nvSpPr>
        <p:spPr>
          <a:xfrm>
            <a:off x="4582937" y="4162651"/>
            <a:ext cx="2740286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VTRx 301350 (SM) lens BEFORE heating</a:t>
            </a:r>
            <a:endParaRPr lang="en-US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8E296-0B67-4AB5-AB8D-E13F61CCACCF}"/>
              </a:ext>
            </a:extLst>
          </p:cNvPr>
          <p:cNvSpPr txBox="1"/>
          <p:nvPr/>
        </p:nvSpPr>
        <p:spPr>
          <a:xfrm>
            <a:off x="8543376" y="4162651"/>
            <a:ext cx="2740286" cy="288000"/>
          </a:xfrm>
          <a:prstGeom prst="rect">
            <a:avLst/>
          </a:prstGeom>
          <a:noFill/>
        </p:spPr>
        <p:txBody>
          <a:bodyPr wrap="none" lIns="36000" tIns="36000" rIns="36000" bIns="36000" anchor="ctr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Bahnschrift" panose="020B0502040204020203" pitchFamily="34" charset="0"/>
                <a:cs typeface="Calibri Light" panose="020F0302020204030204" pitchFamily="34" charset="0"/>
              </a:rPr>
              <a:t>VTRx 301350 (SM) lens AFTER heating</a:t>
            </a:r>
            <a:endParaRPr lang="en-US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67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3" y="239246"/>
            <a:ext cx="11325855" cy="6370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0E0297-9F73-BB4B-990D-7D3603D38CF4}"/>
              </a:ext>
            </a:extLst>
          </p:cNvPr>
          <p:cNvSpPr txBox="1"/>
          <p:nvPr/>
        </p:nvSpPr>
        <p:spPr>
          <a:xfrm>
            <a:off x="9866811" y="896983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Jason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4AEA53-9D15-4A43-8AEE-7AB2CE8DF2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624DC-7C36-D94D-AF14-E1A00E56165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A6203-55C1-474D-902E-F494C1ACD8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2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02080" y="392770"/>
            <a:ext cx="7829285" cy="607246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AC8A4-6B47-D142-ACAD-7B5CF3C1FF0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B0F6E9-AE67-4749-838E-FEC52CF846E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ACDAA-7576-2E4D-9415-4F69C7D3D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27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AF8C-DB34-4A2D-B9CA-FD52C19E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39" y="78344"/>
            <a:ext cx="10515600" cy="1325563"/>
          </a:xfrm>
        </p:spPr>
        <p:txBody>
          <a:bodyPr/>
          <a:lstStyle/>
          <a:p>
            <a:r>
              <a:rPr lang="en-US" dirty="0"/>
              <a:t>Beam Pipe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53E1B-161E-4D8B-B25A-6A27FC945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39" y="1194087"/>
            <a:ext cx="10515600" cy="3747272"/>
          </a:xfrm>
        </p:spPr>
        <p:txBody>
          <a:bodyPr/>
          <a:lstStyle/>
          <a:p>
            <a:r>
              <a:rPr lang="en-US" dirty="0"/>
              <a:t>Old Beampipe FEA results and changes (Target 0.5mm </a:t>
            </a:r>
            <a:r>
              <a:rPr lang="en-US" dirty="0" err="1"/>
              <a:t>Defletion</a:t>
            </a:r>
            <a:r>
              <a:rPr lang="en-US" dirty="0"/>
              <a:t>) </a:t>
            </a:r>
          </a:p>
          <a:p>
            <a:r>
              <a:rPr lang="en-US" dirty="0"/>
              <a:t>New design/Integration of New design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6D8938-8382-415D-A336-7DD2171D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05" y="2883103"/>
            <a:ext cx="10515600" cy="379333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5BFE-B2EE-5841-887E-46753FE1FA3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37A67-2C72-214A-A0DB-0A28DCB402D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41672-D0F9-EA47-9F0B-2BC2DB9CF6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AB1D5-25D4-0A4E-8631-6E81AC17755F}"/>
              </a:ext>
            </a:extLst>
          </p:cNvPr>
          <p:cNvSpPr txBox="1"/>
          <p:nvPr/>
        </p:nvSpPr>
        <p:spPr>
          <a:xfrm>
            <a:off x="10577755" y="2361497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</a:t>
            </a:r>
          </a:p>
        </p:txBody>
      </p:sp>
    </p:spTree>
    <p:extLst>
      <p:ext uri="{BB962C8B-B14F-4D97-AF65-F5344CB8AC3E}">
        <p14:creationId xmlns:p14="http://schemas.microsoft.com/office/powerpoint/2010/main" val="4251216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D916F-979A-439F-8A5B-9CABBAA6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Stiffener (0.91mm)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5D92C-603F-45B3-B7E6-AAB535FDB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DA08F6-B003-484A-AF50-66EB86B4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213" y="1825625"/>
            <a:ext cx="9333573" cy="435133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F05F8-A655-7F4C-9D55-0C44FA1854B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1BF-9AAB-1D4C-8C85-6613FA133CE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7B44C-7530-F04E-8FE7-147A613BA7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65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63EE-FCCC-1D4C-97D7-0C47E7E6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798"/>
            <a:ext cx="10515600" cy="1325563"/>
          </a:xfrm>
        </p:spPr>
        <p:txBody>
          <a:bodyPr/>
          <a:lstStyle/>
          <a:p>
            <a:r>
              <a:rPr lang="en-US" dirty="0"/>
              <a:t>Track DCA Resolutions: to True Collision VTX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290BFD-B89C-D949-9240-FB9BD6A3379E}"/>
              </a:ext>
            </a:extLst>
          </p:cNvPr>
          <p:cNvGrpSpPr/>
          <p:nvPr/>
        </p:nvGrpSpPr>
        <p:grpSpPr>
          <a:xfrm>
            <a:off x="0" y="2373543"/>
            <a:ext cx="5972433" cy="3549752"/>
            <a:chOff x="123569" y="1621441"/>
            <a:chExt cx="5972433" cy="35497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3148B7C-BED6-F345-855E-E18C4C28C9AE}"/>
                </a:ext>
              </a:extLst>
            </p:cNvPr>
            <p:cNvGrpSpPr/>
            <p:nvPr/>
          </p:nvGrpSpPr>
          <p:grpSpPr>
            <a:xfrm>
              <a:off x="123569" y="1621441"/>
              <a:ext cx="5972433" cy="3549752"/>
              <a:chOff x="123569" y="1621441"/>
              <a:chExt cx="5972433" cy="35497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B567A3-9EA7-2744-B9BC-3160A134B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1334910" y="410100"/>
                <a:ext cx="3549752" cy="5972433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E69245D-758C-7846-8697-9F118F94F448}"/>
                  </a:ext>
                </a:extLst>
              </p:cNvPr>
              <p:cNvCxnSpPr/>
              <p:nvPr/>
            </p:nvCxnSpPr>
            <p:spPr>
              <a:xfrm>
                <a:off x="1102290" y="3181611"/>
                <a:ext cx="3945699" cy="0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2E5D13-5317-7D4B-96D7-5735A040F869}"/>
                  </a:ext>
                </a:extLst>
              </p:cNvPr>
              <p:cNvSpPr txBox="1"/>
              <p:nvPr/>
            </p:nvSpPr>
            <p:spPr>
              <a:xfrm>
                <a:off x="4058616" y="2719946"/>
                <a:ext cx="9893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10um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6A8445-2E8D-4E4F-BF1C-A8BE30F40924}"/>
                </a:ext>
              </a:extLst>
            </p:cNvPr>
            <p:cNvSpPr txBox="1"/>
            <p:nvPr/>
          </p:nvSpPr>
          <p:spPr>
            <a:xfrm>
              <a:off x="1308596" y="2279253"/>
              <a:ext cx="1435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DCA_XY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EFCBE6-D8EE-2349-83E7-908B75177224}"/>
              </a:ext>
            </a:extLst>
          </p:cNvPr>
          <p:cNvGrpSpPr/>
          <p:nvPr/>
        </p:nvGrpSpPr>
        <p:grpSpPr>
          <a:xfrm>
            <a:off x="5972434" y="2373544"/>
            <a:ext cx="5972430" cy="3549751"/>
            <a:chOff x="6026710" y="1621440"/>
            <a:chExt cx="5972430" cy="35497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E87F7B-47CA-B148-8AC5-1AAB50B13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238049" y="410101"/>
              <a:ext cx="3549751" cy="59724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16BD22-9F94-2441-BD4D-1D8A779AE8C0}"/>
                </a:ext>
              </a:extLst>
            </p:cNvPr>
            <p:cNvSpPr txBox="1"/>
            <p:nvPr/>
          </p:nvSpPr>
          <p:spPr>
            <a:xfrm>
              <a:off x="7186968" y="2279252"/>
              <a:ext cx="1212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DCA_Z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33F0C73-17E0-694B-BE42-92AF64D11019}"/>
                </a:ext>
              </a:extLst>
            </p:cNvPr>
            <p:cNvCxnSpPr/>
            <p:nvPr/>
          </p:nvCxnSpPr>
          <p:spPr>
            <a:xfrm>
              <a:off x="7085213" y="3483167"/>
              <a:ext cx="3945699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B1792C-6EE8-7348-84FC-BBD48D401997}"/>
                </a:ext>
              </a:extLst>
            </p:cNvPr>
            <p:cNvSpPr txBox="1"/>
            <p:nvPr/>
          </p:nvSpPr>
          <p:spPr>
            <a:xfrm>
              <a:off x="9852751" y="3015420"/>
              <a:ext cx="989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25um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CD2A92C-ED8C-F24A-BB0F-62F599D71725}"/>
              </a:ext>
            </a:extLst>
          </p:cNvPr>
          <p:cNvSpPr txBox="1"/>
          <p:nvPr/>
        </p:nvSpPr>
        <p:spPr>
          <a:xfrm>
            <a:off x="10705385" y="1293981"/>
            <a:ext cx="110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 Osborn</a:t>
            </a:r>
          </a:p>
          <a:p>
            <a:r>
              <a:rPr lang="en-US" dirty="0"/>
              <a:t>MDC-1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447F8-49D5-D64A-9ED5-F4AA5C142CE6}"/>
              </a:ext>
            </a:extLst>
          </p:cNvPr>
          <p:cNvSpPr txBox="1"/>
          <p:nvPr/>
        </p:nvSpPr>
        <p:spPr>
          <a:xfrm>
            <a:off x="978721" y="1667604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Latest work in progress …</a:t>
            </a:r>
          </a:p>
        </p:txBody>
      </p:sp>
    </p:spTree>
    <p:extLst>
      <p:ext uri="{BB962C8B-B14F-4D97-AF65-F5344CB8AC3E}">
        <p14:creationId xmlns:p14="http://schemas.microsoft.com/office/powerpoint/2010/main" val="2317249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DEC4F-B5A8-4859-A9F9-8C07BC2B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6" y="34983"/>
            <a:ext cx="10515600" cy="824334"/>
          </a:xfrm>
        </p:spPr>
        <p:txBody>
          <a:bodyPr/>
          <a:lstStyle/>
          <a:p>
            <a:r>
              <a:rPr lang="en-US" sz="3600" dirty="0"/>
              <a:t>Beam Pipe, MVTX, INTT and MBD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4B04C-7BCE-4AD9-A8AB-240783B5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28" y="1141133"/>
            <a:ext cx="5820578" cy="4102704"/>
          </a:xfrm>
        </p:spPr>
        <p:txBody>
          <a:bodyPr/>
          <a:lstStyle/>
          <a:p>
            <a:r>
              <a:rPr lang="en-US" dirty="0"/>
              <a:t>Need to run FEA on New Beampipe Support </a:t>
            </a:r>
          </a:p>
          <a:p>
            <a:r>
              <a:rPr lang="en-US" dirty="0"/>
              <a:t>Deflection can be compensated by adjusting New Beampipe Support height on North end.</a:t>
            </a:r>
          </a:p>
          <a:p>
            <a:r>
              <a:rPr lang="en-US" dirty="0"/>
              <a:t>Additional/temporary supports on South end during MVTX install may need to be added.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67FE5C-C30B-45AB-ABCD-0DCF4C843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54020"/>
            <a:ext cx="5927572" cy="398981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ECECB-C3F2-8B4C-8B1B-1250A2C8555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7D5E0-C7EA-814D-AA0E-879173355C2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4B20F-6B9D-DD4C-B27F-8CE8551DEF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1BB76-0DB9-AA4F-A755-D401E4360FF8}"/>
              </a:ext>
            </a:extLst>
          </p:cNvPr>
          <p:cNvSpPr txBox="1"/>
          <p:nvPr/>
        </p:nvSpPr>
        <p:spPr>
          <a:xfrm>
            <a:off x="10442637" y="69244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Brian </a:t>
            </a:r>
          </a:p>
        </p:txBody>
      </p:sp>
    </p:spTree>
    <p:extLst>
      <p:ext uri="{BB962C8B-B14F-4D97-AF65-F5344CB8AC3E}">
        <p14:creationId xmlns:p14="http://schemas.microsoft.com/office/powerpoint/2010/main" val="3657919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8">
            <a:extLst>
              <a:ext uri="{FF2B5EF4-FFF2-40B4-BE49-F238E27FC236}">
                <a16:creationId xmlns:a16="http://schemas.microsoft.com/office/drawing/2014/main" id="{6A28FFBB-BBEE-48CC-84F3-30CF47E11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10898188" cy="70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1096963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96963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96963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96963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96963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925763" indent="-273050" defTabSz="10969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82963" indent="-273050" defTabSz="10969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40163" indent="-273050" defTabSz="10969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97363" indent="-273050" defTabSz="1096963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dirty="0">
                <a:solidFill>
                  <a:srgbClr val="FFFFFF"/>
                </a:solidFill>
                <a:latin typeface="+mn-lt"/>
              </a:rPr>
              <a:t>Integration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BF1B5E-6A3B-4247-960D-FA5C6F8E7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272" y="-8964"/>
            <a:ext cx="1280160" cy="755365"/>
          </a:xfrm>
          <a:prstGeom prst="rect">
            <a:avLst/>
          </a:prstGeom>
          <a:solidFill>
            <a:srgbClr val="3333FF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E07D1A-ED65-4367-8A79-185CB8DC39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746125"/>
            <a:ext cx="12192000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8613409-F0D3-410E-B0C7-2E9B41BAA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" y="1489336"/>
            <a:ext cx="12192000" cy="508354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F37DADCF-8053-4437-A456-29C6BA535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9767" y="1935431"/>
            <a:ext cx="1989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867">
                <a:solidFill>
                  <a:srgbClr val="3399FF"/>
                </a:solidFill>
              </a:rPr>
              <a:t>Dan Cacace</a:t>
            </a:r>
            <a:r>
              <a:rPr lang="en-US" altLang="en-US" sz="2400">
                <a:solidFill>
                  <a:srgbClr val="3399FF"/>
                </a:solidFill>
              </a:rPr>
              <a:t> </a:t>
            </a:r>
          </a:p>
        </p:txBody>
      </p:sp>
      <p:pic>
        <p:nvPicPr>
          <p:cNvPr id="9" name="Picture 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304D5821-1726-498E-B35A-E9655F46B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18750" b="17079"/>
          <a:stretch>
            <a:fillRect/>
          </a:stretch>
        </p:blipFill>
        <p:spPr bwMode="auto">
          <a:xfrm>
            <a:off x="10160000" y="2915"/>
            <a:ext cx="2032000" cy="204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511474-CF7E-49A4-8F40-EBD9F3243A5D}"/>
              </a:ext>
            </a:extLst>
          </p:cNvPr>
          <p:cNvSpPr txBox="1"/>
          <p:nvPr/>
        </p:nvSpPr>
        <p:spPr>
          <a:xfrm>
            <a:off x="444500" y="102176"/>
            <a:ext cx="9271000" cy="49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INTT </a:t>
            </a:r>
            <a:r>
              <a:rPr lang="en-US" sz="2000" dirty="0"/>
              <a:t>Integration/Installation review coming soon</a:t>
            </a:r>
          </a:p>
        </p:txBody>
      </p:sp>
    </p:spTree>
    <p:extLst>
      <p:ext uri="{BB962C8B-B14F-4D97-AF65-F5344CB8AC3E}">
        <p14:creationId xmlns:p14="http://schemas.microsoft.com/office/powerpoint/2010/main" val="11598209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3"/>
          <p:cNvSpPr txBox="1">
            <a:spLocks noGrp="1"/>
          </p:cNvSpPr>
          <p:nvPr>
            <p:ph type="title"/>
          </p:nvPr>
        </p:nvSpPr>
        <p:spPr>
          <a:xfrm>
            <a:off x="1484416" y="2"/>
            <a:ext cx="10097984" cy="98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MVTX Readout and Power Cable Route</a:t>
            </a:r>
            <a:endParaRPr/>
          </a:p>
        </p:txBody>
      </p:sp>
      <p:pic>
        <p:nvPicPr>
          <p:cNvPr id="858" name="Google Shape;85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081" y="1129060"/>
            <a:ext cx="5860666" cy="4831694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63"/>
          <p:cNvSpPr txBox="1"/>
          <p:nvPr/>
        </p:nvSpPr>
        <p:spPr>
          <a:xfrm>
            <a:off x="7699613" y="2444309"/>
            <a:ext cx="4194145" cy="169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1679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MVTX: 7.9+m to 2E1</a:t>
            </a:r>
            <a:endParaRPr dirty="0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7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Cable-A: </a:t>
            </a:r>
            <a:r>
              <a:rPr lang="en-US" sz="1679" b="0" i="0" u="none" strike="noStrike" cap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1.4 m</a:t>
            </a:r>
            <a:endParaRPr dirty="0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Cable-B: </a:t>
            </a:r>
            <a:r>
              <a:rPr lang="en-US" sz="1679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6.5+ m</a:t>
            </a:r>
            <a:endParaRPr dirty="0"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cable:</a:t>
            </a:r>
            <a:r>
              <a:rPr lang="en-US" sz="1679" b="0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4.7+ m</a:t>
            </a:r>
            <a:endParaRPr sz="1920" b="0" i="0" u="none" strike="noStrike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Desired ~10m</a:t>
            </a:r>
            <a:endParaRPr dirty="0"/>
          </a:p>
        </p:txBody>
      </p:sp>
      <p:sp>
        <p:nvSpPr>
          <p:cNvPr id="860" name="Google Shape;860;p63"/>
          <p:cNvSpPr txBox="1"/>
          <p:nvPr/>
        </p:nvSpPr>
        <p:spPr>
          <a:xfrm>
            <a:off x="5848604" y="2231943"/>
            <a:ext cx="724878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PWR</a:t>
            </a:r>
            <a:endParaRPr sz="1100" dirty="0"/>
          </a:p>
        </p:txBody>
      </p:sp>
      <p:sp>
        <p:nvSpPr>
          <p:cNvPr id="861" name="Google Shape;861;p63"/>
          <p:cNvSpPr txBox="1"/>
          <p:nvPr/>
        </p:nvSpPr>
        <p:spPr>
          <a:xfrm>
            <a:off x="5898192" y="4420723"/>
            <a:ext cx="513282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</a:t>
            </a:r>
            <a:endParaRPr sz="1100" dirty="0"/>
          </a:p>
        </p:txBody>
      </p:sp>
      <p:sp>
        <p:nvSpPr>
          <p:cNvPr id="866" name="Google Shape;866;p63"/>
          <p:cNvSpPr txBox="1"/>
          <p:nvPr/>
        </p:nvSpPr>
        <p:spPr>
          <a:xfrm>
            <a:off x="1134271" y="6001339"/>
            <a:ext cx="6457244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9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BNL has approved “non-halogen free” cables for </a:t>
            </a:r>
            <a:r>
              <a:rPr lang="en-US" sz="1679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endParaRPr sz="1679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50687-5ED0-CC48-9E99-50E2BC8F42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42936-7412-7E4D-8945-EF33FFFC89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B83CD-61FE-8041-B70B-FDD09B2811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92211-F545-40D6-8130-8B9AB9E54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65" y="58165"/>
            <a:ext cx="10515600" cy="1325563"/>
          </a:xfrm>
        </p:spPr>
        <p:txBody>
          <a:bodyPr/>
          <a:lstStyle/>
          <a:p>
            <a:r>
              <a:rPr lang="en-US" dirty="0"/>
              <a:t>Cabling &amp; Crate Setup (ITS/IB)</a:t>
            </a:r>
          </a:p>
        </p:txBody>
      </p:sp>
      <p:pic>
        <p:nvPicPr>
          <p:cNvPr id="4" name="Picture 3" descr="A close up of a cage&#10;&#10;Description automatically generated">
            <a:extLst>
              <a:ext uri="{FF2B5EF4-FFF2-40B4-BE49-F238E27FC236}">
                <a16:creationId xmlns:a16="http://schemas.microsoft.com/office/drawing/2014/main" id="{48EE41FB-F5D5-450F-A8E0-B3BDB9309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85" y="1613646"/>
            <a:ext cx="4407696" cy="4750479"/>
          </a:xfrm>
          <a:prstGeom prst="rect">
            <a:avLst/>
          </a:prstGeom>
        </p:spPr>
      </p:pic>
      <p:pic>
        <p:nvPicPr>
          <p:cNvPr id="16" name="Picture 15" descr="A picture containing computer, bird&#10;&#10;Description automatically generated">
            <a:extLst>
              <a:ext uri="{FF2B5EF4-FFF2-40B4-BE49-F238E27FC236}">
                <a16:creationId xmlns:a16="http://schemas.microsoft.com/office/drawing/2014/main" id="{00404AEB-EC02-4DA9-A122-3F9AC16379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869" y="3618481"/>
            <a:ext cx="4241805" cy="3181354"/>
          </a:xfrm>
          <a:prstGeom prst="rect">
            <a:avLst/>
          </a:prstGeom>
        </p:spPr>
      </p:pic>
      <p:pic>
        <p:nvPicPr>
          <p:cNvPr id="7" name="Google Shape;187;p29">
            <a:extLst>
              <a:ext uri="{FF2B5EF4-FFF2-40B4-BE49-F238E27FC236}">
                <a16:creationId xmlns:a16="http://schemas.microsoft.com/office/drawing/2014/main" id="{46043495-E996-4405-AE81-D9D0E7CDEC3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2589" y="20320"/>
            <a:ext cx="2647438" cy="3567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351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1111-A368-4EB9-992E-605074DB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a typeface="MS PGothic"/>
              </a:rPr>
              <a:t>Cable Routing Plan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BA34-2929-4EFD-B95D-CA1AA83A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3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C5DE8ED-71C3-41BB-B942-B095277B28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01600" y="6553200"/>
            <a:ext cx="28448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prstClr val="black"/>
                </a:solidFill>
              </a:rPr>
              <a:t>1/21/21</a:t>
            </a:r>
            <a:endParaRPr lang="en-US" altLang="en-US" sz="1600" dirty="0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210E8EF-7333-40D0-8617-A0DE7C71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7001"/>
            <a:ext cx="3860800" cy="381000"/>
          </a:xfrm>
        </p:spPr>
        <p:txBody>
          <a:bodyPr/>
          <a:lstStyle/>
          <a:p>
            <a:pPr defTabSz="121917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MVTX Status @sPHENIX Collaboration Meeting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ECDE32-1CC2-4203-A9B8-9564DF0ABC12}"/>
              </a:ext>
            </a:extLst>
          </p:cNvPr>
          <p:cNvSpPr txBox="1"/>
          <p:nvPr/>
        </p:nvSpPr>
        <p:spPr>
          <a:xfrm>
            <a:off x="4683690" y="1036846"/>
            <a:ext cx="334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MVTX cable routing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85E49-B99F-4D21-9A77-6C18E2FB7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5" y="1624792"/>
            <a:ext cx="9245600" cy="4654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592392-BE17-2F4E-B061-07C80A06D5A8}"/>
              </a:ext>
            </a:extLst>
          </p:cNvPr>
          <p:cNvSpPr txBox="1"/>
          <p:nvPr/>
        </p:nvSpPr>
        <p:spPr>
          <a:xfrm>
            <a:off x="9611833" y="103684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Roland</a:t>
            </a:r>
          </a:p>
        </p:txBody>
      </p:sp>
    </p:spTree>
    <p:extLst>
      <p:ext uri="{BB962C8B-B14F-4D97-AF65-F5344CB8AC3E}">
        <p14:creationId xmlns:p14="http://schemas.microsoft.com/office/powerpoint/2010/main" val="947570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5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53"/>
          <a:stretch/>
        </p:blipFill>
        <p:spPr>
          <a:xfrm>
            <a:off x="141626" y="0"/>
            <a:ext cx="69357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6749" y="0"/>
            <a:ext cx="4855251" cy="364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8374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58"/>
          <p:cNvSpPr txBox="1"/>
          <p:nvPr/>
        </p:nvSpPr>
        <p:spPr>
          <a:xfrm>
            <a:off x="141626" y="5707915"/>
            <a:ext cx="654139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Jo is testing the </a:t>
            </a:r>
            <a:r>
              <a:rPr lang="en-US" sz="24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2400" b="0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readout cables @CERN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E2D964-84D7-5C4D-A13E-68FA323A03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B4998-9636-B94F-8139-581CEB5A42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5F706-86C1-5741-AC7F-B8F6CFFF7D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4"/>
          <p:cNvSpPr txBox="1">
            <a:spLocks noGrp="1"/>
          </p:cNvSpPr>
          <p:nvPr>
            <p:ph type="title"/>
          </p:nvPr>
        </p:nvSpPr>
        <p:spPr>
          <a:xfrm>
            <a:off x="0" y="24622"/>
            <a:ext cx="6530706" cy="101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dirty="0"/>
              <a:t>Study MAPS Performance with Laser @LANL</a:t>
            </a:r>
            <a:endParaRPr dirty="0"/>
          </a:p>
        </p:txBody>
      </p:sp>
      <p:sp>
        <p:nvSpPr>
          <p:cNvPr id="873" name="Google Shape;873;p64"/>
          <p:cNvSpPr txBox="1">
            <a:spLocks noGrp="1"/>
          </p:cNvSpPr>
          <p:nvPr>
            <p:ph type="body" idx="1"/>
          </p:nvPr>
        </p:nvSpPr>
        <p:spPr>
          <a:xfrm>
            <a:off x="157577" y="1145106"/>
            <a:ext cx="6654703" cy="12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170"/>
              <a:t>Inject  “MIP” signal, focused laser beam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850 nm laser, 4ns wide pulse, ~1 MIP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50kHz trigger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 b="1">
                <a:solidFill>
                  <a:srgbClr val="FF0000"/>
                </a:solidFill>
              </a:rPr>
              <a:t>Find optimal MAPS operating parameters </a:t>
            </a:r>
            <a:endParaRPr/>
          </a:p>
        </p:txBody>
      </p:sp>
      <p:pic>
        <p:nvPicPr>
          <p:cNvPr id="877" name="Google Shape;87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577" y="2379633"/>
            <a:ext cx="5616605" cy="421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8500" y="18255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9292" y="4946197"/>
            <a:ext cx="4090026" cy="167027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0" name="Google Shape;880;p64"/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Pixel hits</a:t>
            </a:r>
            <a:endParaRPr/>
          </a:p>
        </p:txBody>
      </p:sp>
      <p:sp>
        <p:nvSpPr>
          <p:cNvPr id="881" name="Google Shape;881;p64"/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2" name="Google Shape;882;p64"/>
          <p:cNvCxnSpPr>
            <a:stCxn id="881" idx="0"/>
          </p:cNvCxnSpPr>
          <p:nvPr/>
        </p:nvCxnSpPr>
        <p:spPr>
          <a:xfrm rot="10800000" flipH="1">
            <a:off x="4633644" y="18300"/>
            <a:ext cx="2415000" cy="34107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3" name="Google Shape;883;p64"/>
          <p:cNvCxnSpPr>
            <a:stCxn id="881" idx="4"/>
          </p:cNvCxnSpPr>
          <p:nvPr/>
        </p:nvCxnSpPr>
        <p:spPr>
          <a:xfrm>
            <a:off x="4633644" y="4389120"/>
            <a:ext cx="2415000" cy="23325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4" name="Google Shape;884;p64"/>
          <p:cNvSpPr txBox="1"/>
          <p:nvPr/>
        </p:nvSpPr>
        <p:spPr>
          <a:xfrm rot="-506719">
            <a:off x="1394460" y="4393118"/>
            <a:ext cx="14022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Laser system</a:t>
            </a:r>
            <a:endParaRPr/>
          </a:p>
        </p:txBody>
      </p:sp>
      <p:sp>
        <p:nvSpPr>
          <p:cNvPr id="885" name="Google Shape;885;p64"/>
          <p:cNvSpPr txBox="1"/>
          <p:nvPr/>
        </p:nvSpPr>
        <p:spPr>
          <a:xfrm rot="-641590">
            <a:off x="1218022" y="5596668"/>
            <a:ext cx="19835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MOSAIC Testbench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DE1CF-82FC-964F-A4E2-DCE6A08009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B72C3-5A05-6B40-8972-9A3F52FE82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0DD92-C737-E44F-953B-232C1C07E7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65"/>
          <p:cNvSpPr txBox="1">
            <a:spLocks noGrp="1"/>
          </p:cNvSpPr>
          <p:nvPr>
            <p:ph type="title"/>
          </p:nvPr>
        </p:nvSpPr>
        <p:spPr>
          <a:xfrm>
            <a:off x="1638795" y="178670"/>
            <a:ext cx="10120734" cy="62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600"/>
              <a:t>Laser Scan Data – Pixel Hit Efficiency vs Trigger Delay </a:t>
            </a:r>
            <a:endParaRPr/>
          </a:p>
        </p:txBody>
      </p:sp>
      <p:sp>
        <p:nvSpPr>
          <p:cNvPr id="894" name="Google Shape;894;p65"/>
          <p:cNvSpPr txBox="1"/>
          <p:nvPr/>
        </p:nvSpPr>
        <p:spPr>
          <a:xfrm>
            <a:off x="7149947" y="901450"/>
            <a:ext cx="484134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of “Stretched Settings” for </a:t>
            </a:r>
            <a:r>
              <a:rPr lang="en-US" sz="14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sPHENIX</a:t>
            </a: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trigger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Expected trigger latency: ~4us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MAX:  64 cells x 106nS = 6.8uS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 dirty="0"/>
          </a:p>
        </p:txBody>
      </p:sp>
      <p:grpSp>
        <p:nvGrpSpPr>
          <p:cNvPr id="895" name="Google Shape;895;p65"/>
          <p:cNvGrpSpPr/>
          <p:nvPr/>
        </p:nvGrpSpPr>
        <p:grpSpPr>
          <a:xfrm>
            <a:off x="50494" y="2262657"/>
            <a:ext cx="12141506" cy="4640471"/>
            <a:chOff x="50494" y="2262657"/>
            <a:chExt cx="12141506" cy="4640471"/>
          </a:xfrm>
        </p:grpSpPr>
        <p:grpSp>
          <p:nvGrpSpPr>
            <p:cNvPr id="896" name="Google Shape;896;p65"/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897" name="Google Shape;897;p6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98" name="Google Shape;898;p65"/>
              <p:cNvCxnSpPr/>
              <p:nvPr/>
            </p:nvCxnSpPr>
            <p:spPr>
              <a:xfrm rot="10800000">
                <a:off x="4601117" y="2017364"/>
                <a:ext cx="0" cy="3624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99" name="Google Shape;899;p65"/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~ 4.7 us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sPHENIX Trigger</a:t>
                </a:r>
                <a:endParaRPr/>
              </a:p>
            </p:txBody>
          </p:sp>
        </p:grpSp>
        <p:sp>
          <p:nvSpPr>
            <p:cNvPr id="900" name="Google Shape;900;p65"/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Pixel (Row-Col)</a:t>
              </a:r>
              <a:endParaRPr/>
            </a:p>
          </p:txBody>
        </p:sp>
      </p:grpSp>
      <p:grpSp>
        <p:nvGrpSpPr>
          <p:cNvPr id="901" name="Google Shape;901;p65"/>
          <p:cNvGrpSpPr/>
          <p:nvPr/>
        </p:nvGrpSpPr>
        <p:grpSpPr>
          <a:xfrm>
            <a:off x="55860" y="2262657"/>
            <a:ext cx="12141506" cy="4640471"/>
            <a:chOff x="50494" y="2262657"/>
            <a:chExt cx="12141506" cy="4640471"/>
          </a:xfrm>
        </p:grpSpPr>
        <p:grpSp>
          <p:nvGrpSpPr>
            <p:cNvPr id="902" name="Google Shape;902;p65"/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903" name="Google Shape;903;p6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904" name="Google Shape;904;p65"/>
              <p:cNvCxnSpPr/>
              <p:nvPr/>
            </p:nvCxnSpPr>
            <p:spPr>
              <a:xfrm rot="10800000">
                <a:off x="4601117" y="2088614"/>
                <a:ext cx="0" cy="362430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905" name="Google Shape;905;p65"/>
              <p:cNvSpPr txBox="1"/>
              <p:nvPr/>
            </p:nvSpPr>
            <p:spPr>
              <a:xfrm>
                <a:off x="4666890" y="4995337"/>
                <a:ext cx="240213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~ 4.7 us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sPHENIX Trigger latency</a:t>
                </a:r>
                <a:endParaRPr/>
              </a:p>
            </p:txBody>
          </p:sp>
        </p:grpSp>
        <p:sp>
          <p:nvSpPr>
            <p:cNvPr id="906" name="Google Shape;906;p65"/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Pixel (Row-Col)</a:t>
              </a:r>
              <a:endParaRPr/>
            </a:p>
          </p:txBody>
        </p:sp>
      </p:grpSp>
      <p:pic>
        <p:nvPicPr>
          <p:cNvPr id="907" name="Google Shape;907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915" y="704510"/>
            <a:ext cx="3082685" cy="20966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EF9A8-0B43-2F4E-AC46-1675A16D313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131EB2-C884-C149-900A-0CE3C37FD5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2DE62-CB68-814A-A98D-7E346F25F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F402B79-DD2B-FC42-A199-868FB4169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72" y="2215805"/>
            <a:ext cx="1631330" cy="19110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C74CFF-4C51-4C4C-8BE3-DDA1FEB97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9" y="1051216"/>
            <a:ext cx="1967617" cy="1118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3ABF3-45F0-344E-916B-1EB27A18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07" y="43795"/>
            <a:ext cx="4147912" cy="940754"/>
          </a:xfrm>
        </p:spPr>
        <p:txBody>
          <a:bodyPr/>
          <a:lstStyle/>
          <a:p>
            <a:r>
              <a:rPr lang="en-US" b="1" dirty="0"/>
              <a:t>Status &amp; Plan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DCD4D3-0289-8942-8873-16B13E3F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0268B9-311B-7949-841D-E099B8F3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16913E-71F7-564A-8BDF-0514ED9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5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DF5705-F3E0-4842-B766-C70EC5546851}"/>
              </a:ext>
            </a:extLst>
          </p:cNvPr>
          <p:cNvGrpSpPr/>
          <p:nvPr/>
        </p:nvGrpSpPr>
        <p:grpSpPr>
          <a:xfrm>
            <a:off x="5067802" y="-64446"/>
            <a:ext cx="6986379" cy="6785921"/>
            <a:chOff x="6256547" y="-64446"/>
            <a:chExt cx="5915149" cy="57014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A64E88-64FE-4645-9D26-E157282DB734}"/>
                </a:ext>
              </a:extLst>
            </p:cNvPr>
            <p:cNvGrpSpPr/>
            <p:nvPr/>
          </p:nvGrpSpPr>
          <p:grpSpPr>
            <a:xfrm>
              <a:off x="6256547" y="-64446"/>
              <a:ext cx="5915149" cy="5701465"/>
              <a:chOff x="6062003" y="900584"/>
              <a:chExt cx="5915149" cy="546307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3A90783-3EE1-A940-8DBF-03F17FD09540}"/>
                  </a:ext>
                </a:extLst>
              </p:cNvPr>
              <p:cNvGrpSpPr/>
              <p:nvPr/>
            </p:nvGrpSpPr>
            <p:grpSpPr>
              <a:xfrm>
                <a:off x="6062003" y="900584"/>
                <a:ext cx="5915149" cy="5463072"/>
                <a:chOff x="6242854" y="590800"/>
                <a:chExt cx="5915149" cy="5463072"/>
              </a:xfrm>
            </p:grpSpPr>
            <p:pic>
              <p:nvPicPr>
                <p:cNvPr id="5" name="Content Placeholder 3">
                  <a:extLst>
                    <a:ext uri="{FF2B5EF4-FFF2-40B4-BE49-F238E27FC236}">
                      <a16:creationId xmlns:a16="http://schemas.microsoft.com/office/drawing/2014/main" id="{8588B619-CC43-D248-8A79-C6565F934F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42854" y="959849"/>
                  <a:ext cx="5915149" cy="5094023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5C94FD1-BD3E-C44B-9594-07E00D779CF5}"/>
                    </a:ext>
                  </a:extLst>
                </p:cNvPr>
                <p:cNvSpPr txBox="1"/>
                <p:nvPr/>
              </p:nvSpPr>
              <p:spPr>
                <a:xfrm>
                  <a:off x="7870721" y="590800"/>
                  <a:ext cx="258647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Pre-COVID19 Schedule</a:t>
                  </a:r>
                </a:p>
              </p:txBody>
            </p:sp>
          </p:grp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F3AC7D9-E5CB-EF45-8276-7400F2A48819}"/>
                  </a:ext>
                </a:extLst>
              </p:cNvPr>
              <p:cNvSpPr/>
              <p:nvPr/>
            </p:nvSpPr>
            <p:spPr>
              <a:xfrm>
                <a:off x="9036996" y="3725694"/>
                <a:ext cx="1089497" cy="586078"/>
              </a:xfrm>
              <a:prstGeom prst="ellipse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60C15F7-1933-7B4D-B5ED-FBA29FB0D58F}"/>
                  </a:ext>
                </a:extLst>
              </p:cNvPr>
              <p:cNvSpPr/>
              <p:nvPr/>
            </p:nvSpPr>
            <p:spPr>
              <a:xfrm>
                <a:off x="8832715" y="4311772"/>
                <a:ext cx="1691357" cy="586078"/>
              </a:xfrm>
              <a:prstGeom prst="ellipse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3337EA9-8D92-5949-97BB-88988370D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2861" y="2013626"/>
                <a:ext cx="0" cy="3929974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7DB828-75D3-C549-A1EA-597B70169673}"/>
                  </a:ext>
                </a:extLst>
              </p:cNvPr>
              <p:cNvSpPr txBox="1"/>
              <p:nvPr/>
            </p:nvSpPr>
            <p:spPr>
              <a:xfrm>
                <a:off x="9678393" y="2421370"/>
                <a:ext cx="730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Today</a:t>
                </a:r>
              </a:p>
            </p:txBody>
          </p:sp>
        </p:grpSp>
        <p:sp>
          <p:nvSpPr>
            <p:cNvPr id="17" name="5-Point Star 16">
              <a:extLst>
                <a:ext uri="{FF2B5EF4-FFF2-40B4-BE49-F238E27FC236}">
                  <a16:creationId xmlns:a16="http://schemas.microsoft.com/office/drawing/2014/main" id="{85FE38E9-45E9-304E-82DE-273E10778599}"/>
                </a:ext>
              </a:extLst>
            </p:cNvPr>
            <p:cNvSpPr/>
            <p:nvPr/>
          </p:nvSpPr>
          <p:spPr>
            <a:xfrm>
              <a:off x="10297838" y="3588363"/>
              <a:ext cx="173053" cy="160311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5A8286-0911-CE45-B471-A6FDA17D6FDC}"/>
                </a:ext>
              </a:extLst>
            </p:cNvPr>
            <p:cNvSpPr txBox="1"/>
            <p:nvPr/>
          </p:nvSpPr>
          <p:spPr>
            <a:xfrm>
              <a:off x="10550075" y="3464857"/>
              <a:ext cx="1221274" cy="258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432FF"/>
                  </a:solidFill>
                </a:rPr>
                <a:t>Assembly review</a:t>
              </a:r>
            </a:p>
          </p:txBody>
        </p:sp>
      </p:grpSp>
      <p:pic>
        <p:nvPicPr>
          <p:cNvPr id="3074" name="Picture 2" descr="Hand Painted Mbe Style Mbe Smiley Face Service, Smiley Clipart, Cartoon Smiling  Face, Qq Expression PNG and Vector with Transparent Background for Free  Download">
            <a:extLst>
              <a:ext uri="{FF2B5EF4-FFF2-40B4-BE49-F238E27FC236}">
                <a16:creationId xmlns:a16="http://schemas.microsoft.com/office/drawing/2014/main" id="{D684BEB0-F670-8945-8D35-9E0CEA89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618" y="1787883"/>
            <a:ext cx="679211" cy="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and Painted Mbe Style Mbe Smiley Face Service, Smiley Clipart, Cartoon Smiling  Face, Qq Expression PNG and Vector with Transparent Background for Free  Download">
            <a:extLst>
              <a:ext uri="{FF2B5EF4-FFF2-40B4-BE49-F238E27FC236}">
                <a16:creationId xmlns:a16="http://schemas.microsoft.com/office/drawing/2014/main" id="{921D96CC-4507-7D4E-9CE7-9ADE3BA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29" y="2467094"/>
            <a:ext cx="679211" cy="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o Really Invented the Smiley Face? | Arts &amp; Culture | Smithsonian Magazine">
            <a:extLst>
              <a:ext uri="{FF2B5EF4-FFF2-40B4-BE49-F238E27FC236}">
                <a16:creationId xmlns:a16="http://schemas.microsoft.com/office/drawing/2014/main" id="{B9FF6B2E-3A45-9C4B-8F56-C01849178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30502" y="3304463"/>
            <a:ext cx="1286805" cy="11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F4C867-1A4F-B341-AAFB-17F90558512A}"/>
              </a:ext>
            </a:extLst>
          </p:cNvPr>
          <p:cNvSpPr txBox="1"/>
          <p:nvPr/>
        </p:nvSpPr>
        <p:spPr>
          <a:xfrm>
            <a:off x="139963" y="3634051"/>
            <a:ext cx="379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432FF"/>
                </a:solidFill>
              </a:rPr>
              <a:t>Some delay in CFC production, </a:t>
            </a:r>
          </a:p>
          <a:p>
            <a:r>
              <a:rPr lang="en-US" sz="1600" b="1" i="1" dirty="0">
                <a:solidFill>
                  <a:srgbClr val="0432FF"/>
                </a:solidFill>
              </a:rPr>
              <a:t>but still on track for completing</a:t>
            </a:r>
          </a:p>
          <a:p>
            <a:r>
              <a:rPr lang="en-US" sz="1600" b="1" i="1" dirty="0">
                <a:solidFill>
                  <a:srgbClr val="0432FF"/>
                </a:solidFill>
              </a:rPr>
              <a:t>the assembly work in 2021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BF5701-77A6-C143-AD5C-CBEC5DD42EA6}"/>
              </a:ext>
            </a:extLst>
          </p:cNvPr>
          <p:cNvSpPr txBox="1"/>
          <p:nvPr/>
        </p:nvSpPr>
        <p:spPr>
          <a:xfrm>
            <a:off x="143267" y="5000029"/>
            <a:ext cx="4734520" cy="1538883"/>
          </a:xfrm>
          <a:prstGeom prst="rect">
            <a:avLst/>
          </a:prstGeom>
          <a:solidFill>
            <a:srgbClr val="FFC000"/>
          </a:solidFill>
          <a:ln w="444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Readout, Control and Electrical System Integration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60 RU 1</a:t>
            </a:r>
            <a:r>
              <a:rPr lang="en-US" sz="1600" baseline="30000" dirty="0"/>
              <a:t>st</a:t>
            </a:r>
            <a:r>
              <a:rPr lang="en-US" sz="1600" dirty="0"/>
              <a:t> round test completed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FW/SW synced to latest ALICE/ATLAS code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Low-level slow control under testing </a:t>
            </a:r>
          </a:p>
          <a:p>
            <a:pPr marL="285750" indent="-285750">
              <a:buFontTx/>
              <a:buChar char="-"/>
            </a:pPr>
            <a:r>
              <a:rPr lang="en-US" sz="1600" dirty="0" err="1"/>
              <a:t>mGTM</a:t>
            </a:r>
            <a:r>
              <a:rPr lang="en-US" sz="1600" dirty="0"/>
              <a:t> in progress at BNL (40MHz/LHC)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Readout and service cables and power system   </a:t>
            </a:r>
          </a:p>
        </p:txBody>
      </p:sp>
      <p:pic>
        <p:nvPicPr>
          <p:cNvPr id="3080" name="Picture 8" descr="Premium Vector | Emoji with glasses wearing mouth mask">
            <a:extLst>
              <a:ext uri="{FF2B5EF4-FFF2-40B4-BE49-F238E27FC236}">
                <a16:creationId xmlns:a16="http://schemas.microsoft.com/office/drawing/2014/main" id="{33CECA3B-8684-0E47-87EF-40CCA2C68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562" y="1070638"/>
            <a:ext cx="1133050" cy="10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A5044C-735A-8642-B169-EF66136CA7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11" y="1075589"/>
            <a:ext cx="1553242" cy="10652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F4003A-0F16-4C44-9BD3-26DB073B75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51" y="2253338"/>
            <a:ext cx="1249745" cy="9886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4FFC77-0AB0-2846-A4DA-9BA11AC0B9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935" y="2207420"/>
            <a:ext cx="1948870" cy="1034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94320-6325-2A43-BF0D-F575C8979839}"/>
              </a:ext>
            </a:extLst>
          </p:cNvPr>
          <p:cNvSpPr txBox="1"/>
          <p:nvPr/>
        </p:nvSpPr>
        <p:spPr>
          <a:xfrm>
            <a:off x="9768625" y="3254457"/>
            <a:ext cx="1690522" cy="30777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production started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F2735A-3408-8349-8BCC-46CB69C3EADF}"/>
              </a:ext>
            </a:extLst>
          </p:cNvPr>
          <p:cNvSpPr/>
          <p:nvPr/>
        </p:nvSpPr>
        <p:spPr>
          <a:xfrm>
            <a:off x="134562" y="984549"/>
            <a:ext cx="9292510" cy="221675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ECA0E-5748-514A-9948-2819F30511B8}"/>
              </a:ext>
            </a:extLst>
          </p:cNvPr>
          <p:cNvSpPr txBox="1"/>
          <p:nvPr/>
        </p:nvSpPr>
        <p:spPr>
          <a:xfrm>
            <a:off x="7366330" y="431780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@LBNL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E5FD5F-D5D7-FD44-8515-A2B7178C988F}"/>
              </a:ext>
            </a:extLst>
          </p:cNvPr>
          <p:cNvSpPr/>
          <p:nvPr/>
        </p:nvSpPr>
        <p:spPr>
          <a:xfrm>
            <a:off x="134562" y="3278777"/>
            <a:ext cx="9292510" cy="1576088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5D97C-9767-B24A-8AA0-B3188C36E70E}"/>
              </a:ext>
            </a:extLst>
          </p:cNvPr>
          <p:cNvSpPr txBox="1"/>
          <p:nvPr/>
        </p:nvSpPr>
        <p:spPr>
          <a:xfrm>
            <a:off x="10911727" y="5266536"/>
            <a:ext cx="10310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 </a:t>
            </a:r>
          </a:p>
          <a:p>
            <a:r>
              <a:rPr lang="en-US" dirty="0">
                <a:solidFill>
                  <a:srgbClr val="FF0000"/>
                </a:solidFill>
              </a:rPr>
              <a:t>installation</a:t>
            </a:r>
          </a:p>
          <a:p>
            <a:r>
              <a:rPr lang="en-US" dirty="0">
                <a:solidFill>
                  <a:srgbClr val="FF0000"/>
                </a:solidFill>
              </a:rPr>
              <a:t>~9/2022</a:t>
            </a: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2437E8E9-9992-EC45-A9A0-DEA854507B71}"/>
              </a:ext>
            </a:extLst>
          </p:cNvPr>
          <p:cNvSpPr/>
          <p:nvPr/>
        </p:nvSpPr>
        <p:spPr>
          <a:xfrm>
            <a:off x="11042281" y="5976516"/>
            <a:ext cx="178402" cy="1984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3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 Inspiring Ways to Celebrate a Company Anniversary">
            <a:extLst>
              <a:ext uri="{FF2B5EF4-FFF2-40B4-BE49-F238E27FC236}">
                <a16:creationId xmlns:a16="http://schemas.microsoft.com/office/drawing/2014/main" id="{5BF0BCB6-6BB4-5D4A-81E2-C342FA92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8793"/>
            <a:ext cx="12192000" cy="686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37A22-444E-D24E-9046-2E9564AF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D0FDE-634C-5D47-850F-634AF794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A8C70-6B45-1E4D-B309-8CF02C63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D4D27-54D4-C044-94CA-0B5AD648953A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C96CE-B9BE-0645-8D67-DBCCC99C63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0"/>
            <a:ext cx="12191999" cy="15188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48th Gold Stave Produced at CERN in 12/2020!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(One full MVTX detector)</a:t>
            </a:r>
          </a:p>
          <a:p>
            <a:pPr marL="0" indent="0">
              <a:buNone/>
            </a:pP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273125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987605" y="12487"/>
            <a:ext cx="10441368" cy="763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 dirty="0"/>
              <a:t>MVTX Readout, Power and Controls Overview</a:t>
            </a:r>
            <a:endParaRPr sz="2800" dirty="0">
              <a:solidFill>
                <a:srgbClr val="1D41FF"/>
              </a:solidFill>
            </a:endParaRPr>
          </a:p>
        </p:txBody>
      </p:sp>
      <p:grpSp>
        <p:nvGrpSpPr>
          <p:cNvPr id="194" name="Google Shape;194;p22"/>
          <p:cNvGrpSpPr/>
          <p:nvPr/>
        </p:nvGrpSpPr>
        <p:grpSpPr>
          <a:xfrm>
            <a:off x="1547899" y="788593"/>
            <a:ext cx="9288087" cy="4519557"/>
            <a:chOff x="121974" y="1428455"/>
            <a:chExt cx="9288086" cy="4519555"/>
          </a:xfrm>
        </p:grpSpPr>
        <p:pic>
          <p:nvPicPr>
            <p:cNvPr id="195" name="Google Shape;195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p22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</p:grpSpPr>
          <p:sp>
            <p:nvSpPr>
              <p:cNvPr id="200" name="Google Shape;200;p22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solidFill>
                <a:schemeClr val="dk2"/>
              </a:solidFill>
              <a:ln w="19050" cap="flat" cmpd="sng">
                <a:solidFill>
                  <a:schemeClr val="lt2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01" name="Google Shape;201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Google Shape;203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4" name="Google Shape;204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Google Shape;205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6" name="Google Shape;206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" name="Google Shape;207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8" name="Google Shape;208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" name="Google Shape;209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" name="Google Shape;213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2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7" name="Google Shape;217;p22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 Board</a:t>
              </a:r>
              <a:endParaRPr/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 w="25400" cap="flat" cmpd="sng">
              <a:solidFill>
                <a:srgbClr val="2445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1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Flex PCB Filtering Capacitors</a:t>
              </a:r>
              <a:endParaRPr/>
            </a:p>
          </p:txBody>
        </p:sp>
        <p:sp>
          <p:nvSpPr>
            <p:cNvPr id="219" name="Google Shape;219;p22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Samtec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Twinax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“</a:t>
              </a:r>
              <a:r>
                <a:rPr lang="en-US" sz="12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FireFly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”, ~10m</a:t>
              </a:r>
              <a:endParaRPr dirty="0"/>
            </a:p>
          </p:txBody>
        </p:sp>
        <p:sp>
          <p:nvSpPr>
            <p:cNvPr id="220" name="Google Shape;220;p22"/>
            <p:cNvSpPr txBox="1"/>
            <p:nvPr/>
          </p:nvSpPr>
          <p:spPr>
            <a:xfrm>
              <a:off x="3549755" y="2446316"/>
              <a:ext cx="150056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 Data (1.2Gbps)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Clock 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Control/Trigger</a:t>
              </a:r>
              <a:endParaRPr dirty="0"/>
            </a:p>
          </p:txBody>
        </p:sp>
        <p:sp>
          <p:nvSpPr>
            <p:cNvPr id="221" name="Google Shape;221;p22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445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2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Readout Unit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Front End</a:t>
              </a:r>
              <a:endParaRPr/>
            </a:p>
          </p:txBody>
        </p:sp>
        <p:sp>
          <p:nvSpPr>
            <p:cNvPr id="223" name="Google Shape;223;p22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Regulated Power</a:t>
              </a:r>
              <a:endParaRPr/>
            </a:p>
          </p:txBody>
        </p:sp>
        <p:sp>
          <p:nvSpPr>
            <p:cNvPr id="224" name="Google Shape;224;p22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FELIX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Back End</a:t>
              </a:r>
              <a:endParaRPr dirty="0"/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   (9.6 Gb/s max)</a:t>
              </a:r>
              <a:endParaRPr dirty="0"/>
            </a:p>
          </p:txBody>
        </p:sp>
        <p:sp>
          <p:nvSpPr>
            <p:cNvPr id="226" name="Google Shape;226;p22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296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Trigger</a:t>
              </a:r>
              <a:endParaRPr/>
            </a:p>
          </p:txBody>
        </p:sp>
        <p:sp>
          <p:nvSpPr>
            <p:cNvPr id="228" name="Google Shape;228;p2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Alpide Sensors</a:t>
              </a:r>
              <a:endParaRPr/>
            </a:p>
          </p:txBody>
        </p:sp>
        <p:cxnSp>
          <p:nvCxnSpPr>
            <p:cNvPr id="229" name="Google Shape;229;p22"/>
            <p:cNvCxnSpPr>
              <a:stCxn id="228" idx="0"/>
            </p:cNvCxnSpPr>
            <p:nvPr/>
          </p:nvCxnSpPr>
          <p:spPr>
            <a:xfrm rot="10800000">
              <a:off x="342896" y="3272365"/>
              <a:ext cx="199500" cy="7356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0" name="Google Shape;230;p22"/>
            <p:cNvCxnSpPr>
              <a:stCxn id="228" idx="0"/>
            </p:cNvCxnSpPr>
            <p:nvPr/>
          </p:nvCxnSpPr>
          <p:spPr>
            <a:xfrm rot="10800000" flipH="1">
              <a:off x="542396" y="3272365"/>
              <a:ext cx="16800" cy="7356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1" name="Google Shape;231;p22"/>
            <p:cNvCxnSpPr>
              <a:stCxn id="228" idx="2"/>
            </p:cNvCxnSpPr>
            <p:nvPr/>
          </p:nvCxnSpPr>
          <p:spPr>
            <a:xfrm rot="10800000" flipH="1">
              <a:off x="542396" y="4390430"/>
              <a:ext cx="591300" cy="79200"/>
            </a:xfrm>
            <a:prstGeom prst="straightConnector1">
              <a:avLst/>
            </a:prstGeom>
            <a:noFill/>
            <a:ln w="952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2" name="Google Shape;232;p22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FPC</a:t>
              </a:r>
              <a:endParaRPr/>
            </a:p>
          </p:txBody>
        </p:sp>
        <p:sp>
          <p:nvSpPr>
            <p:cNvPr id="233" name="Google Shape;233;p2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Cold Plate</a:t>
              </a:r>
              <a:endParaRPr/>
            </a:p>
          </p:txBody>
        </p:sp>
        <p:cxnSp>
          <p:nvCxnSpPr>
            <p:cNvPr id="234" name="Google Shape;234;p22"/>
            <p:cNvCxnSpPr>
              <a:stCxn id="218" idx="0"/>
            </p:cNvCxnSpPr>
            <p:nvPr/>
          </p:nvCxnSpPr>
          <p:spPr>
            <a:xfrm rot="5400000" flipH="1">
              <a:off x="2331336" y="3683621"/>
              <a:ext cx="373200" cy="726300"/>
            </a:xfrm>
            <a:prstGeom prst="bentConnector2">
              <a:avLst/>
            </a:prstGeom>
            <a:noFill/>
            <a:ln w="28575" cap="flat" cmpd="sng">
              <a:solidFill>
                <a:srgbClr val="24459C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5" name="Google Shape;235;p22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rgbClr val="FFFF00"/>
                  </a:solidFill>
                  <a:sym typeface="Arial"/>
                </a:rPr>
                <a:t>regulators</a:t>
              </a:r>
              <a:endParaRPr dirty="0">
                <a:solidFill>
                  <a:srgbClr val="FFFF00"/>
                </a:solidFill>
              </a:endParaRPr>
            </a:p>
          </p:txBody>
        </p:sp>
        <p:cxnSp>
          <p:nvCxnSpPr>
            <p:cNvPr id="236" name="Google Shape;236;p22"/>
            <p:cNvCxnSpPr>
              <a:endCxn id="200" idx="0"/>
            </p:cNvCxnSpPr>
            <p:nvPr/>
          </p:nvCxnSpPr>
          <p:spPr>
            <a:xfrm>
              <a:off x="5353448" y="3543717"/>
              <a:ext cx="0" cy="195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37" name="Google Shape;237;p22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</a:t>
              </a:r>
              <a:endParaRPr/>
            </a:p>
          </p:txBody>
        </p:sp>
        <p:sp>
          <p:nvSpPr>
            <p:cNvPr id="238" name="Google Shape;238;p22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1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GBT Optical Links</a:t>
              </a:r>
              <a:endParaRPr/>
            </a:p>
          </p:txBody>
        </p:sp>
        <p:sp>
          <p:nvSpPr>
            <p:cNvPr id="239" name="Google Shape;239;p22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9-sensor Stave</a:t>
              </a:r>
              <a:endParaRPr/>
            </a:p>
          </p:txBody>
        </p:sp>
        <p:sp>
          <p:nvSpPr>
            <p:cNvPr id="240" name="Google Shape;240;p22"/>
            <p:cNvSpPr/>
            <p:nvPr/>
          </p:nvSpPr>
          <p:spPr>
            <a:xfrm rot="-5400000">
              <a:off x="7979118" y="1806666"/>
              <a:ext cx="576081" cy="4320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DCS</a:t>
              </a:r>
              <a:endParaRPr b="1" dirty="0"/>
            </a:p>
          </p:txBody>
        </p:sp>
        <p:cxnSp>
          <p:nvCxnSpPr>
            <p:cNvPr id="241" name="Google Shape;241;p22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cxnSp>
          <p:nvCxnSpPr>
            <p:cNvPr id="242" name="Google Shape;242;p22"/>
            <p:cNvCxnSpPr>
              <a:endCxn id="240" idx="0"/>
            </p:cNvCxnSpPr>
            <p:nvPr/>
          </p:nvCxnSpPr>
          <p:spPr>
            <a:xfrm rot="10800000" flipH="1">
              <a:off x="5852159" y="2022666"/>
              <a:ext cx="2199000" cy="5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43" name="Google Shape;243;p22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36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CAN BUS</a:t>
              </a:r>
              <a:endParaRPr/>
            </a:p>
          </p:txBody>
        </p:sp>
        <p:cxnSp>
          <p:nvCxnSpPr>
            <p:cNvPr id="244" name="Google Shape;244;p22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pic>
          <p:nvPicPr>
            <p:cNvPr id="245" name="Google Shape;245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22"/>
            <p:cNvSpPr/>
            <p:nvPr/>
          </p:nvSpPr>
          <p:spPr>
            <a:xfrm rot="-5400000">
              <a:off x="5647100" y="4321463"/>
              <a:ext cx="1728000" cy="241396"/>
            </a:xfrm>
            <a:prstGeom prst="rect">
              <a:avLst/>
            </a:prstGeom>
            <a:noFill/>
            <a:ln w="19050" cap="flat" cmpd="sng">
              <a:solidFill>
                <a:srgbClr val="C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CAEN Power supplies</a:t>
              </a:r>
              <a:endParaRPr/>
            </a:p>
          </p:txBody>
        </p:sp>
        <p:sp>
          <p:nvSpPr>
            <p:cNvPr id="247" name="Google Shape;247;p2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C0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Power</a:t>
              </a:r>
              <a:endParaRPr/>
            </a:p>
          </p:txBody>
        </p:sp>
        <p:sp>
          <p:nvSpPr>
            <p:cNvPr id="248" name="Google Shape;248;p22"/>
            <p:cNvSpPr/>
            <p:nvPr/>
          </p:nvSpPr>
          <p:spPr>
            <a:xfrm rot="-5400000">
              <a:off x="8212104" y="1843454"/>
              <a:ext cx="1146878" cy="345457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Trigger &amp; Clock</a:t>
              </a:r>
              <a:endParaRPr/>
            </a:p>
          </p:txBody>
        </p:sp>
        <p:cxnSp>
          <p:nvCxnSpPr>
            <p:cNvPr id="249" name="Google Shape;249;p22"/>
            <p:cNvCxnSpPr/>
            <p:nvPr/>
          </p:nvCxnSpPr>
          <p:spPr>
            <a:xfrm>
              <a:off x="3570744" y="1442743"/>
              <a:ext cx="16933" cy="4278309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032AFF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22"/>
            <p:cNvCxnSpPr/>
            <p:nvPr/>
          </p:nvCxnSpPr>
          <p:spPr>
            <a:xfrm flipH="1">
              <a:off x="6711616" y="1428455"/>
              <a:ext cx="18479" cy="4278309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032AFF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51" name="Google Shape;251;p22"/>
            <p:cNvSpPr txBox="1"/>
            <p:nvPr/>
          </p:nvSpPr>
          <p:spPr>
            <a:xfrm>
              <a:off x="958994" y="5578678"/>
              <a:ext cx="24652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Interaction Region</a:t>
              </a:r>
              <a:endParaRPr dirty="0"/>
            </a:p>
          </p:txBody>
        </p:sp>
        <p:sp>
          <p:nvSpPr>
            <p:cNvPr id="252" name="Google Shape;252;p22"/>
            <p:cNvSpPr txBox="1"/>
            <p:nvPr/>
          </p:nvSpPr>
          <p:spPr>
            <a:xfrm>
              <a:off x="3927911" y="5578202"/>
              <a:ext cx="24109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Experimental Hall</a:t>
              </a:r>
              <a:endParaRPr dirty="0"/>
            </a:p>
          </p:txBody>
        </p:sp>
        <p:sp>
          <p:nvSpPr>
            <p:cNvPr id="253" name="Google Shape;253;p22"/>
            <p:cNvSpPr txBox="1"/>
            <p:nvPr/>
          </p:nvSpPr>
          <p:spPr>
            <a:xfrm>
              <a:off x="6870067" y="5531943"/>
              <a:ext cx="25399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32AFF"/>
                  </a:solidFill>
                  <a:latin typeface="Arial"/>
                  <a:ea typeface="Arial"/>
                  <a:cs typeface="Arial"/>
                  <a:sym typeface="Arial"/>
                </a:rPr>
                <a:t>Counting House</a:t>
              </a:r>
              <a:endParaRPr dirty="0"/>
            </a:p>
          </p:txBody>
        </p:sp>
      </p:grpSp>
      <p:sp>
        <p:nvSpPr>
          <p:cNvPr id="255" name="Google Shape;255;p22"/>
          <p:cNvSpPr txBox="1"/>
          <p:nvPr/>
        </p:nvSpPr>
        <p:spPr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MVTX  electronics consists of three main parts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Sensor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-Stave (9 ALPIDE chips)       |   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Front End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-Readout Unit         | 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Back End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-FELIX/DAM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22" descr="Screen Clipp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2549" y="904881"/>
            <a:ext cx="3601793" cy="92708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59" name="Google Shape;259;p22"/>
          <p:cNvCxnSpPr/>
          <p:nvPr/>
        </p:nvCxnSpPr>
        <p:spPr>
          <a:xfrm rot="10800000">
            <a:off x="332548" y="1841481"/>
            <a:ext cx="1464253" cy="71833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0" name="Google Shape;260;p22"/>
          <p:cNvCxnSpPr/>
          <p:nvPr/>
        </p:nvCxnSpPr>
        <p:spPr>
          <a:xfrm rot="10800000" flipH="1">
            <a:off x="1807802" y="1831573"/>
            <a:ext cx="2139253" cy="72284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1" name="Google Shape;261;p22"/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2"/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pixel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2"/>
          <p:cNvSpPr txBox="1"/>
          <p:nvPr/>
        </p:nvSpPr>
        <p:spPr>
          <a:xfrm>
            <a:off x="77760" y="4221459"/>
            <a:ext cx="2625989" cy="193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ALPIDE pixel: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Shaping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Digitization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Zero-suppression</a:t>
            </a:r>
            <a:endParaRPr sz="1050" dirty="0"/>
          </a:p>
          <a:p>
            <a:pPr marL="380990" marR="0" lvl="0" indent="-3809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3x buffer </a:t>
            </a:r>
            <a:endParaRPr sz="1050" dirty="0"/>
          </a:p>
          <a:p>
            <a:pPr marL="380990" marR="0" lvl="0" indent="-2285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2"/>
          <p:cNvSpPr txBox="1"/>
          <p:nvPr/>
        </p:nvSpPr>
        <p:spPr>
          <a:xfrm>
            <a:off x="9398003" y="3377045"/>
            <a:ext cx="2539993" cy="138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ATLAS Front-End Link </a:t>
            </a:r>
            <a:r>
              <a:rPr lang="en-US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eXchange</a:t>
            </a: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(FELIX):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lso used by TPC, INTT</a:t>
            </a:r>
            <a:endParaRPr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2"/>
          <p:cNvSpPr txBox="1"/>
          <p:nvPr/>
        </p:nvSpPr>
        <p:spPr>
          <a:xfrm>
            <a:off x="10333246" y="805609"/>
            <a:ext cx="1353052" cy="652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dirty="0" err="1">
                <a:solidFill>
                  <a:srgbClr val="FF40FF"/>
                </a:solidFill>
              </a:rPr>
              <a:t>mGTM</a:t>
            </a:r>
            <a:endParaRPr lang="en-US" sz="1800" dirty="0">
              <a:solidFill>
                <a:srgbClr val="FF40FF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800" dirty="0">
                <a:solidFill>
                  <a:srgbClr val="FF40FF"/>
                </a:solidFill>
              </a:rPr>
              <a:t>(40MHz)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B94E2-AFC9-9244-90C3-17AFC78B69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C6046-F1F1-9B4A-AE4B-04FF443047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D29A-8592-BA44-97D7-37EDF0A091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5D691A9-EACE-B840-A2C2-A06F80898600}"/>
              </a:ext>
            </a:extLst>
          </p:cNvPr>
          <p:cNvGrpSpPr/>
          <p:nvPr/>
        </p:nvGrpSpPr>
        <p:grpSpPr>
          <a:xfrm>
            <a:off x="5420299" y="880947"/>
            <a:ext cx="3496755" cy="2439140"/>
            <a:chOff x="7996391" y="3574581"/>
            <a:chExt cx="4171878" cy="312727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803AAC97-C358-1746-A25F-202CB8CAA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6391" y="3574581"/>
              <a:ext cx="4171878" cy="3127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C5EA27-83FC-C444-A7F3-2B79B6555308}"/>
                </a:ext>
              </a:extLst>
            </p:cNvPr>
            <p:cNvSpPr txBox="1"/>
            <p:nvPr/>
          </p:nvSpPr>
          <p:spPr>
            <a:xfrm>
              <a:off x="9982200" y="4153711"/>
              <a:ext cx="1865066" cy="394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RU test @ ORNL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78284C-A02A-634C-90C5-FCB38808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41" y="99198"/>
            <a:ext cx="10515600" cy="903964"/>
          </a:xfrm>
        </p:spPr>
        <p:txBody>
          <a:bodyPr/>
          <a:lstStyle/>
          <a:p>
            <a:r>
              <a:rPr lang="en-US" dirty="0"/>
              <a:t>MVTX Readout and Slow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37E91-832C-F747-AF90-094E2C5B1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25" y="887887"/>
            <a:ext cx="6535601" cy="56510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Tested all 60 production RUs at ORNL</a:t>
            </a:r>
          </a:p>
          <a:p>
            <a:pPr lvl="1"/>
            <a:r>
              <a:rPr lang="en-US" dirty="0"/>
              <a:t>Additional 10 RUs for LANL R&amp;D already tested 2019</a:t>
            </a:r>
          </a:p>
          <a:p>
            <a:pPr lvl="1"/>
            <a:r>
              <a:rPr lang="en-US" dirty="0"/>
              <a:t>Debugging of failing RUs in progress</a:t>
            </a:r>
          </a:p>
          <a:p>
            <a:pPr lvl="1"/>
            <a:r>
              <a:rPr lang="en-US" dirty="0"/>
              <a:t>2 shipped to LANL for R&amp;D</a:t>
            </a:r>
          </a:p>
          <a:p>
            <a:pPr lvl="1"/>
            <a:r>
              <a:rPr lang="en-US" b="1" dirty="0"/>
              <a:t>More spare </a:t>
            </a:r>
            <a:r>
              <a:rPr lang="en-US" b="1" dirty="0" err="1"/>
              <a:t>VTRx</a:t>
            </a:r>
            <a:r>
              <a:rPr lang="en-US" b="1" dirty="0"/>
              <a:t>/</a:t>
            </a:r>
            <a:r>
              <a:rPr lang="en-US" b="1" dirty="0" err="1"/>
              <a:t>VTTx</a:t>
            </a:r>
            <a:r>
              <a:rPr lang="en-US" b="1" dirty="0"/>
              <a:t> optical transceivers desired </a:t>
            </a:r>
          </a:p>
          <a:p>
            <a:pPr lvl="1"/>
            <a:endParaRPr lang="en-US" b="1" dirty="0"/>
          </a:p>
          <a:p>
            <a:r>
              <a:rPr lang="en-US" dirty="0"/>
              <a:t>Produced and calibrated all 30 production PUs </a:t>
            </a:r>
          </a:p>
          <a:p>
            <a:pPr lvl="1"/>
            <a:r>
              <a:rPr lang="en-US" dirty="0"/>
              <a:t>2 shipped to LANL for R&amp;D</a:t>
            </a:r>
          </a:p>
          <a:p>
            <a:r>
              <a:rPr lang="en-US" dirty="0"/>
              <a:t>FELIX production (8) in progress (w/ TPC)</a:t>
            </a:r>
          </a:p>
          <a:p>
            <a:pPr lvl="1"/>
            <a:endParaRPr lang="en-US" dirty="0"/>
          </a:p>
          <a:p>
            <a:r>
              <a:rPr lang="en-US" dirty="0"/>
              <a:t>Updated FW/SW to the latest ALICE/ITS code</a:t>
            </a:r>
          </a:p>
          <a:p>
            <a:pPr lvl="1"/>
            <a:r>
              <a:rPr lang="en-US" dirty="0"/>
              <a:t>Receive triggers from GTM </a:t>
            </a:r>
          </a:p>
          <a:p>
            <a:pPr lvl="1"/>
            <a:r>
              <a:rPr lang="en-US" dirty="0"/>
              <a:t>One readout data path tested</a:t>
            </a:r>
          </a:p>
          <a:p>
            <a:pPr lvl="1"/>
            <a:r>
              <a:rPr lang="en-US" dirty="0"/>
              <a:t>GBT Slow Controls tested </a:t>
            </a:r>
          </a:p>
          <a:p>
            <a:pPr lvl="1"/>
            <a:r>
              <a:rPr lang="en-US" dirty="0"/>
              <a:t>CANBUS low level communication tested</a:t>
            </a:r>
          </a:p>
          <a:p>
            <a:pPr lvl="1"/>
            <a:endParaRPr lang="en-US" dirty="0"/>
          </a:p>
          <a:p>
            <a:r>
              <a:rPr lang="en-US" dirty="0"/>
              <a:t>In progress: </a:t>
            </a:r>
          </a:p>
          <a:p>
            <a:pPr lvl="1"/>
            <a:r>
              <a:rPr lang="en-US" dirty="0"/>
              <a:t>New data format (ALICE ITS) and Continuous Readout (CR)</a:t>
            </a:r>
          </a:p>
          <a:p>
            <a:pPr lvl="1"/>
            <a:r>
              <a:rPr lang="en-US" dirty="0"/>
              <a:t>Full bandwidth readout w/ 3-fiber</a:t>
            </a:r>
          </a:p>
          <a:p>
            <a:pPr lvl="1"/>
            <a:r>
              <a:rPr lang="en-US" dirty="0"/>
              <a:t>DCS slow control and monitoring (ALICE) software integration</a:t>
            </a:r>
          </a:p>
          <a:p>
            <a:pPr lvl="1"/>
            <a:r>
              <a:rPr lang="en-US" dirty="0"/>
              <a:t>Detector safety interlock into </a:t>
            </a:r>
            <a:r>
              <a:rPr lang="en-US" dirty="0" err="1"/>
              <a:t>sPHENIX</a:t>
            </a:r>
            <a:r>
              <a:rPr lang="en-US" dirty="0"/>
              <a:t> (T, V, I etc.)    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integration and a full detector system test (8-stave telescope)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F6AE9-5563-5449-A683-B8B817AE5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3CA7C-4EB6-E545-B18C-74550D24EDD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6C94-CC9A-7C41-B114-D6F232B0D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2D21D-197C-AA4F-B879-290A160A2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636" y="880946"/>
            <a:ext cx="3141927" cy="5977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7CDFDD-BA86-1D4F-AEFC-4BC7B2D9F9E3}"/>
              </a:ext>
            </a:extLst>
          </p:cNvPr>
          <p:cNvSpPr txBox="1"/>
          <p:nvPr/>
        </p:nvSpPr>
        <p:spPr>
          <a:xfrm>
            <a:off x="8889473" y="573169"/>
            <a:ext cx="2956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60+10 RUs QA Summary, from Jo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3F883C-3196-3643-BFC9-08AD023476FF}"/>
              </a:ext>
            </a:extLst>
          </p:cNvPr>
          <p:cNvGrpSpPr/>
          <p:nvPr/>
        </p:nvGrpSpPr>
        <p:grpSpPr>
          <a:xfrm>
            <a:off x="6501639" y="3591935"/>
            <a:ext cx="2354388" cy="2492566"/>
            <a:chOff x="6956664" y="2721166"/>
            <a:chExt cx="1701418" cy="185083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14807E1-F90B-DE41-99FC-93B31C2931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56664" y="2721166"/>
              <a:ext cx="1653936" cy="1850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70B30D-E90A-234F-AC74-3FA99ACA4635}"/>
                </a:ext>
              </a:extLst>
            </p:cNvPr>
            <p:cNvSpPr txBox="1"/>
            <p:nvPr/>
          </p:nvSpPr>
          <p:spPr>
            <a:xfrm>
              <a:off x="7283960" y="2913152"/>
              <a:ext cx="1374122" cy="228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Power Board @LBNL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53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E29A13-01AE-4DEF-945E-8A6F9FECAA43}"/>
              </a:ext>
            </a:extLst>
          </p:cNvPr>
          <p:cNvSpPr/>
          <p:nvPr/>
        </p:nvSpPr>
        <p:spPr>
          <a:xfrm>
            <a:off x="3651803" y="1392515"/>
            <a:ext cx="4293705" cy="15958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Low-level 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1050B-C783-460C-9429-4EB5FD43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03" y="143865"/>
            <a:ext cx="10515600" cy="1083917"/>
          </a:xfrm>
        </p:spPr>
        <p:txBody>
          <a:bodyPr>
            <a:normAutofit fontScale="90000"/>
          </a:bodyPr>
          <a:lstStyle/>
          <a:p>
            <a:r>
              <a:rPr lang="en-US" dirty="0"/>
              <a:t>Slow Control and Detector Safety System</a:t>
            </a:r>
            <a:br>
              <a:rPr lang="en-US" dirty="0"/>
            </a:br>
            <a:r>
              <a:rPr lang="en-US" dirty="0"/>
              <a:t>- </a:t>
            </a:r>
            <a:r>
              <a:rPr lang="en-US" sz="2800" dirty="0"/>
              <a:t>take advantage of ALICE and ATLAS development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5CA77-89CC-48A2-9B50-5557E298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31" y="3043959"/>
            <a:ext cx="10734261" cy="341320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FELIX driver interface (</a:t>
            </a:r>
            <a:r>
              <a:rPr lang="en-US" dirty="0" err="1"/>
              <a:t>libflxCard</a:t>
            </a:r>
            <a:r>
              <a:rPr lang="en-US" dirty="0"/>
              <a:t>) provided by ATLAS</a:t>
            </a:r>
          </a:p>
          <a:p>
            <a:r>
              <a:rPr lang="en-US" dirty="0"/>
              <a:t>ATLAS interface connected to ALICE Online-Offline (O</a:t>
            </a:r>
            <a:r>
              <a:rPr lang="en-US" baseline="30000" dirty="0"/>
              <a:t>2</a:t>
            </a:r>
            <a:r>
              <a:rPr lang="en-US" dirty="0"/>
              <a:t>) interface via </a:t>
            </a:r>
            <a:r>
              <a:rPr lang="en-US" dirty="0" err="1"/>
              <a:t>FELIXwrapper</a:t>
            </a:r>
            <a:r>
              <a:rPr lang="en-US" dirty="0"/>
              <a:t> library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33CC33"/>
                </a:solidFill>
              </a:rPr>
              <a:t>working </a:t>
            </a:r>
            <a:r>
              <a:rPr lang="en-US" dirty="0"/>
              <a:t>for PCIe Base Address Register (BAR) access</a:t>
            </a:r>
            <a:endParaRPr lang="en-US" dirty="0">
              <a:solidFill>
                <a:srgbClr val="33CC33"/>
              </a:solidFill>
            </a:endParaRPr>
          </a:p>
          <a:p>
            <a:r>
              <a:rPr lang="en-US" dirty="0"/>
              <a:t>Modified version of Low-Level Arbitration (LLA) library from ALICE O</a:t>
            </a:r>
            <a:r>
              <a:rPr lang="en-US" baseline="30000" dirty="0"/>
              <a:t>2</a:t>
            </a:r>
          </a:p>
          <a:p>
            <a:pPr lvl="1"/>
            <a:r>
              <a:rPr lang="en-US" dirty="0" err="1"/>
              <a:t>FELIXwrapper</a:t>
            </a:r>
            <a:r>
              <a:rPr lang="en-US" dirty="0"/>
              <a:t> replaces external O</a:t>
            </a:r>
            <a:r>
              <a:rPr lang="en-US" baseline="30000" dirty="0"/>
              <a:t>2</a:t>
            </a:r>
            <a:r>
              <a:rPr lang="en-US" dirty="0"/>
              <a:t> dependency (except for a single logging library)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33CC33"/>
                </a:solidFill>
              </a:rPr>
              <a:t>working </a:t>
            </a:r>
            <a:r>
              <a:rPr lang="en-US" dirty="0"/>
              <a:t>(pending more comprehensive testing)</a:t>
            </a:r>
          </a:p>
          <a:p>
            <a:r>
              <a:rPr lang="en-US" dirty="0"/>
              <a:t>Modified version of ALICE Low-level Frontend server (ALF)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chemeClr val="accent2"/>
                </a:solidFill>
              </a:rPr>
              <a:t>in progress </a:t>
            </a:r>
            <a:r>
              <a:rPr lang="en-US" dirty="0"/>
              <a:t>(SWT and LLA done)</a:t>
            </a:r>
          </a:p>
          <a:p>
            <a:r>
              <a:rPr lang="en-US" dirty="0"/>
              <a:t>Middle-level command translation server (FRED / </a:t>
            </a:r>
            <a:r>
              <a:rPr lang="en-US" dirty="0" err="1"/>
              <a:t>ITSCommLayer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Status: </a:t>
            </a:r>
            <a:r>
              <a:rPr lang="en-US" dirty="0">
                <a:solidFill>
                  <a:srgbClr val="FF0000"/>
                </a:solidFill>
              </a:rPr>
              <a:t>awaiting ALF completion</a:t>
            </a:r>
            <a:endParaRPr lang="en-US" dirty="0"/>
          </a:p>
          <a:p>
            <a:r>
              <a:rPr lang="en-US" dirty="0"/>
              <a:t>High-level slow control software</a:t>
            </a:r>
          </a:p>
          <a:p>
            <a:pPr lvl="1"/>
            <a:r>
              <a:rPr lang="en-US" dirty="0"/>
              <a:t>Status: details TBD – can use large existing software base using WinCC-OA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DB53E7-DD3A-4D2A-845B-92B9406BBAC9}"/>
              </a:ext>
            </a:extLst>
          </p:cNvPr>
          <p:cNvSpPr/>
          <p:nvPr/>
        </p:nvSpPr>
        <p:spPr>
          <a:xfrm>
            <a:off x="1799335" y="1742299"/>
            <a:ext cx="1306167" cy="1089472"/>
          </a:xfrm>
          <a:prstGeom prst="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Front-End Electronics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DD1013-4C94-4A12-B4BB-EDD731384D53}"/>
              </a:ext>
            </a:extLst>
          </p:cNvPr>
          <p:cNvSpPr/>
          <p:nvPr/>
        </p:nvSpPr>
        <p:spPr>
          <a:xfrm>
            <a:off x="3748295" y="1742299"/>
            <a:ext cx="722244" cy="108947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 card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81064-696B-4E89-BA1D-ED9C2E12571C}"/>
              </a:ext>
            </a:extLst>
          </p:cNvPr>
          <p:cNvSpPr/>
          <p:nvPr/>
        </p:nvSpPr>
        <p:spPr>
          <a:xfrm>
            <a:off x="7084956" y="2287035"/>
            <a:ext cx="722244" cy="54892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1B2F9-FB7F-4247-BD2B-C2E3A60E7D73}"/>
              </a:ext>
            </a:extLst>
          </p:cNvPr>
          <p:cNvSpPr/>
          <p:nvPr/>
        </p:nvSpPr>
        <p:spPr>
          <a:xfrm>
            <a:off x="8751421" y="1415098"/>
            <a:ext cx="159026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FRED / </a:t>
            </a:r>
            <a:r>
              <a:rPr lang="en-US" dirty="0" err="1">
                <a:solidFill>
                  <a:schemeClr val="tx1"/>
                </a:solidFill>
              </a:rPr>
              <a:t>ITSCommLayer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F5167-7922-4993-9487-DF9B1C7A666C}"/>
              </a:ext>
            </a:extLst>
          </p:cNvPr>
          <p:cNvSpPr/>
          <p:nvPr/>
        </p:nvSpPr>
        <p:spPr>
          <a:xfrm>
            <a:off x="9546551" y="2818728"/>
            <a:ext cx="1444487" cy="108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High-level control software (WinCC-OA)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427718-2871-4BE0-B7A6-D7309424FFCA}"/>
              </a:ext>
            </a:extLst>
          </p:cNvPr>
          <p:cNvSpPr/>
          <p:nvPr/>
        </p:nvSpPr>
        <p:spPr>
          <a:xfrm>
            <a:off x="4619212" y="1746490"/>
            <a:ext cx="108005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libflxCard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3A2945-2DAE-4F0E-85E8-D06E586CA3EE}"/>
              </a:ext>
            </a:extLst>
          </p:cNvPr>
          <p:cNvSpPr/>
          <p:nvPr/>
        </p:nvSpPr>
        <p:spPr>
          <a:xfrm>
            <a:off x="5852084" y="1742299"/>
            <a:ext cx="1080050" cy="10894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FELIX wrapper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692328-E401-4A34-B77B-1182DCFDAC27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3105502" y="2287035"/>
            <a:ext cx="6427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1E71DD-AFD6-424A-B00B-2448C97BE63D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4470540" y="2287036"/>
            <a:ext cx="148673" cy="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7A488C-0AB2-4B6F-A69E-EF045F948DBC}"/>
              </a:ext>
            </a:extLst>
          </p:cNvPr>
          <p:cNvCxnSpPr>
            <a:stCxn id="11" idx="3"/>
          </p:cNvCxnSpPr>
          <p:nvPr/>
        </p:nvCxnSpPr>
        <p:spPr>
          <a:xfrm flipV="1">
            <a:off x="5699262" y="2287036"/>
            <a:ext cx="152822" cy="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A7204A-2F42-4E5A-A86A-8765A8327365}"/>
              </a:ext>
            </a:extLst>
          </p:cNvPr>
          <p:cNvCxnSpPr>
            <a:cxnSpLocks/>
            <a:stCxn id="12" idx="3"/>
            <a:endCxn id="6" idx="1"/>
          </p:cNvCxnSpPr>
          <p:nvPr/>
        </p:nvCxnSpPr>
        <p:spPr>
          <a:xfrm>
            <a:off x="6932134" y="2287036"/>
            <a:ext cx="152822" cy="274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06BB01C-E381-43C8-957C-68FDDF9B7429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7807200" y="1959834"/>
            <a:ext cx="944221" cy="601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ABFBF8-9480-4CF4-A750-42304D9F0151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9546551" y="2504570"/>
            <a:ext cx="722244" cy="314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1620F63-BA87-4D8F-9CE1-CE61BCD6029F}"/>
              </a:ext>
            </a:extLst>
          </p:cNvPr>
          <p:cNvSpPr/>
          <p:nvPr/>
        </p:nvSpPr>
        <p:spPr>
          <a:xfrm>
            <a:off x="7084956" y="1547345"/>
            <a:ext cx="722244" cy="4931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LLA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DB628-2AA6-47A3-9AB9-9B19A4885FC2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 flipV="1">
            <a:off x="6932134" y="1793909"/>
            <a:ext cx="152822" cy="493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8A9E78-9176-401B-9920-DEB52CF372EF}"/>
              </a:ext>
            </a:extLst>
          </p:cNvPr>
          <p:cNvCxnSpPr>
            <a:stCxn id="15" idx="2"/>
            <a:endCxn id="6" idx="0"/>
          </p:cNvCxnSpPr>
          <p:nvPr/>
        </p:nvCxnSpPr>
        <p:spPr>
          <a:xfrm>
            <a:off x="7446078" y="2040472"/>
            <a:ext cx="0" cy="2465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4B0B6F7-4FD4-5D4D-B07F-4B12DA875A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1/21/21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E071850-9BA9-DF41-8A74-574AB53FF6C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Collaboration Meeting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2CC0CAD-FE51-E04A-A08C-76B72108C7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44648D-51DD-324D-90B6-4DF64DCBC13A}"/>
              </a:ext>
            </a:extLst>
          </p:cNvPr>
          <p:cNvSpPr txBox="1"/>
          <p:nvPr/>
        </p:nvSpPr>
        <p:spPr>
          <a:xfrm>
            <a:off x="10341681" y="882748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 Peters et 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C133A3-6520-E242-872D-BD34F06C329A}"/>
              </a:ext>
            </a:extLst>
          </p:cNvPr>
          <p:cNvSpPr/>
          <p:nvPr/>
        </p:nvSpPr>
        <p:spPr>
          <a:xfrm>
            <a:off x="7857694" y="5504558"/>
            <a:ext cx="3973417" cy="73866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dirty="0"/>
              <a:t>Detector safety system concept draft recently developed, beginning to iterate with infrastructure and detector safety personnel</a:t>
            </a:r>
          </a:p>
        </p:txBody>
      </p:sp>
    </p:spTree>
    <p:extLst>
      <p:ext uri="{BB962C8B-B14F-4D97-AF65-F5344CB8AC3E}">
        <p14:creationId xmlns:p14="http://schemas.microsoft.com/office/powerpoint/2010/main" val="354474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4064</TotalTime>
  <Words>4634</Words>
  <Application>Microsoft Macintosh PowerPoint</Application>
  <PresentationFormat>Widescreen</PresentationFormat>
  <Paragraphs>2119</Paragraphs>
  <Slides>47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Bahnschrift</vt:lpstr>
      <vt:lpstr>Calibri</vt:lpstr>
      <vt:lpstr>Cambria Math</vt:lpstr>
      <vt:lpstr>Times New Roman</vt:lpstr>
      <vt:lpstr>Wingdings</vt:lpstr>
      <vt:lpstr>Office Theme</vt:lpstr>
      <vt:lpstr>PowerPoint Presentation</vt:lpstr>
      <vt:lpstr>Outline</vt:lpstr>
      <vt:lpstr>MVTX Detector</vt:lpstr>
      <vt:lpstr>Track DCA Resolutions: to True Collision VTX</vt:lpstr>
      <vt:lpstr>Status &amp; Plan</vt:lpstr>
      <vt:lpstr>PowerPoint Presentation</vt:lpstr>
      <vt:lpstr>MVTX Readout, Power and Controls Overview</vt:lpstr>
      <vt:lpstr>MVTX Readout and Slow Control</vt:lpstr>
      <vt:lpstr>Slow Control and Detector Safety System - take advantage of ALICE and ATLAS development work</vt:lpstr>
      <vt:lpstr>mGTM Development for MVTX (40MHz/LHC)</vt:lpstr>
      <vt:lpstr>Mechanical Supporting Structure Designed</vt:lpstr>
      <vt:lpstr>CFC Test Article: Layer-0</vt:lpstr>
      <vt:lpstr>FEA Studies: Nose Roller and Sagging</vt:lpstr>
      <vt:lpstr>MVTX Detector Insertion System Designed</vt:lpstr>
      <vt:lpstr>Detector Assembly Fixture Designed </vt:lpstr>
      <vt:lpstr>Simplified Half-Layer Assembly Procedure </vt:lpstr>
      <vt:lpstr>Stave Production at CERN</vt:lpstr>
      <vt:lpstr>Stave Shipping and Reception Test</vt:lpstr>
      <vt:lpstr>Commercial Transportation Checked</vt:lpstr>
      <vt:lpstr>Stave Wire Bonds Pull Test</vt:lpstr>
      <vt:lpstr>Stave Reception Test at LBNL  </vt:lpstr>
      <vt:lpstr>Stave QA Results - A204 (Gold)</vt:lpstr>
      <vt:lpstr>Other MVTX Detector Services</vt:lpstr>
      <vt:lpstr>Cabling and Crate Setup</vt:lpstr>
      <vt:lpstr>MVTX Cable Routing Plan: from MVTX to 2E1 and 2E3</vt:lpstr>
      <vt:lpstr>RU and PU Cooling (ITS/IB ~ MVTX)</vt:lpstr>
      <vt:lpstr>Preliminary MVTX Cooling System Designed and Tested  </vt:lpstr>
      <vt:lpstr>Summary and Outlook</vt:lpstr>
      <vt:lpstr>Backup slides</vt:lpstr>
      <vt:lpstr>PowerPoint Presentation</vt:lpstr>
      <vt:lpstr>PowerPoint Presentation</vt:lpstr>
      <vt:lpstr>Transportation conditions</vt:lpstr>
      <vt:lpstr>Stave test - B204</vt:lpstr>
      <vt:lpstr>VTRx Issue at LHC</vt:lpstr>
      <vt:lpstr>Accounting of VTRx problem in ALICE ITS</vt:lpstr>
      <vt:lpstr>PowerPoint Presentation</vt:lpstr>
      <vt:lpstr>PowerPoint Presentation</vt:lpstr>
      <vt:lpstr>Beam Pipe Analysis</vt:lpstr>
      <vt:lpstr>Stiffener (0.91mm)</vt:lpstr>
      <vt:lpstr>Beam Pipe, MVTX, INTT and MBD Integration</vt:lpstr>
      <vt:lpstr>PowerPoint Presentation</vt:lpstr>
      <vt:lpstr>MVTX Readout and Power Cable Route</vt:lpstr>
      <vt:lpstr>Cabling &amp; Crate Setup (ITS/IB)</vt:lpstr>
      <vt:lpstr>Cable Routing Plan</vt:lpstr>
      <vt:lpstr>PowerPoint Presentation</vt:lpstr>
      <vt:lpstr>Study MAPS Performance with Laser @LANL</vt:lpstr>
      <vt:lpstr>Laser Scan Data – Pixel Hit Efficiency vs Trigger Delay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cp:lastModifiedBy>Ming Liu</cp:lastModifiedBy>
  <cp:revision>387</cp:revision>
  <dcterms:modified xsi:type="dcterms:W3CDTF">2021-01-22T15:40:26Z</dcterms:modified>
</cp:coreProperties>
</file>