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311" r:id="rId3"/>
    <p:sldId id="312" r:id="rId4"/>
    <p:sldId id="313" r:id="rId5"/>
    <p:sldId id="309" r:id="rId6"/>
    <p:sldId id="257" r:id="rId7"/>
    <p:sldId id="308" r:id="rId8"/>
    <p:sldId id="279" r:id="rId9"/>
    <p:sldId id="307" r:id="rId10"/>
    <p:sldId id="31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15"/>
    <p:restoredTop sz="96405"/>
  </p:normalViewPr>
  <p:slideViewPr>
    <p:cSldViewPr snapToGrid="0" snapToObjects="1">
      <p:cViewPr varScale="1">
        <p:scale>
          <a:sx n="114" d="100"/>
          <a:sy n="114" d="100"/>
        </p:scale>
        <p:origin x="168" y="8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82877-DF32-D94C-BCEA-1FB2B3418EAF}" type="datetimeFigureOut">
              <a:rPr lang="en-US" smtClean="0"/>
              <a:t>1/14/21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9AD9BB-53C6-B046-B6D7-5EAF1D43F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564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D4A10-7060-7545-9229-D386D198395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775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89FAE-448C-4D43-B795-C6A191BEDF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42837A-D2E1-2148-AA6D-B23FFC5AF4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417579-D446-CE46-9633-E7DF29290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1/15/21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F389F4-388A-7647-A293-59EE03AA1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sPHENIX biweekly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BF778-F293-AD49-BAB6-6625D6C5A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73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37F9F-C582-7749-AE7A-EF98C73E1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99BA92-D172-8A40-ABEF-D26F6EBC3D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715F8A-3A33-F543-9D6B-FBA6BEAEE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1/15/21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1C6429-3931-2749-8E82-D32DAD819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sPHENIX biweekly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2959A6-8F92-7F40-BF83-503080C2C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222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7CFD2D-2763-F448-A3BD-7CB28016D2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6E6359-DB6D-E547-B122-7B3E7605A2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EF0748-D3A9-CB47-A86C-0A505AECB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1/15/21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43151C-4512-2C40-B5F2-EACE84506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sPHENIX biweekly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07AC0-97E3-A449-A844-9756E6E93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208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CD364-8E45-C544-8F63-8AB21F37B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ED2BF-E4C9-E046-AE58-AD83DFA89E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5253F2-4711-214D-ACBC-A54384382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1/15/21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F34CF7-0825-6D45-849A-7F9DDEBCD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sPHENIX biweekly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B73500-D36B-7C42-B477-AD4B7EED9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94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AEA5D-D3F4-6F4E-B0C7-F1BC0109C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62C105-7785-3142-BFDE-86323BD6D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3E1761-B214-3B48-9D39-EA6CE587A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1/15/21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6A883F-F5FC-E34C-AFE4-97A342D1A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sPHENIX biweekly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AF420D-3993-BD45-B5DD-43D9B01D9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435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EAAF6-984F-F949-875B-E7F84D845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5AA72-7D48-4C45-8B88-D274D9D3C2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F792AA-89FC-C042-BB96-CEE46C95BA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CA21A4-A0D8-CE40-A968-F87326F0A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1/15/21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6598A4-AF07-6F43-BB56-1FD4218A3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sPHENIX biweekly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75609B-5498-8349-ABB9-A004054A8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345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2E3D2-7C6E-8F47-839C-F88164C96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5F274F-4F39-A64F-8166-5AFB2D41C2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E2B54F-5590-934F-9A2F-0B62205F50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9BE6E3-F9A5-0A4B-BE09-35831C8904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EB9BBB-C24E-8949-9159-4EE15BAAC1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F256DB-103C-444F-93EE-85D71598D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1/15/21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3920F3-ED86-F446-BB68-CDDC19B55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sPHENIX biweekly Meeting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1DD263-7BD1-4943-A3A7-796808426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218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4FDE3-13EA-934E-9801-1DE8CDCBE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9F04DF-FD40-D949-B259-FE80D2D26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1/15/21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2A2E98-AAAB-1F40-8E84-319DB7142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sPHENIX biweekly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9F4E1C-1ECA-7A46-9E62-F815D2AC7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453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90CF01-CF0C-CF47-9396-D78C9FF46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1/15/21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7A627A-3E2F-FC4A-9581-37B86D525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sPHENIX biweekly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9E431C-D0C6-2E4B-B492-8D8101AD2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856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99189-E8D6-5844-BF94-E7CB979C7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D1E4C-1DED-2C41-B600-7E6434242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A99353-EB2C-FC46-9041-A37006DB13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58CB9E-C1E0-BD44-A598-C4CA7BDA6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1/15/21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E35C82-47C7-0F45-A526-DB63B6027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sPHENIX biweekly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051B0A-ADB5-BF42-BBF5-1EE0E1D72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062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A14A9-A581-EC48-883F-4A4263F82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39E096-D08D-6C49-B5FA-D7D16C3402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47AF76-82D0-8D46-AD9C-38B445E3F0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5860EE-1BEA-4841-BC3E-046D11A07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1/15/21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0BF803-13ED-394B-9477-67FC1E5FD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sPHENIX biweekly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6C112F-1E22-2440-A21F-A4B54B2CB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709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B1AD55-2D16-C146-8B43-179BB3D53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F46D1F-0579-6343-8B66-B32B364C8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2739D-1420-4440-9312-D567F446DB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1/15/21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A8DA7A-03F2-2140-9037-759D44E594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MVTX Status @ sPHENIX biweekly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31042-CF0E-044D-A675-847C7096B6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752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tiff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38E3D-75FA-F341-A45C-FFFB717979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6400"/>
            <a:ext cx="9144000" cy="2387600"/>
          </a:xfrm>
        </p:spPr>
        <p:txBody>
          <a:bodyPr/>
          <a:lstStyle/>
          <a:p>
            <a:r>
              <a:rPr lang="en-US" dirty="0"/>
              <a:t>MVTX Status and Plan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5AAD00-60B6-FB49-99D3-AA4577816D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36120"/>
            <a:ext cx="9144000" cy="2026544"/>
          </a:xfrm>
        </p:spPr>
        <p:txBody>
          <a:bodyPr/>
          <a:lstStyle/>
          <a:p>
            <a:r>
              <a:rPr lang="en-US" dirty="0"/>
              <a:t>Camelia, Grazyna and Ming</a:t>
            </a:r>
          </a:p>
          <a:p>
            <a:r>
              <a:rPr lang="en-US" dirty="0"/>
              <a:t>1/15/2021</a:t>
            </a:r>
          </a:p>
          <a:p>
            <a:r>
              <a:rPr lang="en-US" dirty="0"/>
              <a:t>MVTX Bi-Weekly Meeting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1828C3-2526-5144-BF3D-1263355CA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1/15/21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A739D-DDAC-8741-ADC2-77320D034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sPHENIX biweekly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3995E-4F77-A848-96CC-787F7F1B1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946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27A255-9C32-3149-B300-E72B0273C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1/15/21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22241E-0CAC-9249-9C1F-7236C5E94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sPHENIX biweekly Meeting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FDA2CE-D1F9-BD43-B973-D05774570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10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01E0FC-2D8A-4940-B783-429A437C47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5007" y="0"/>
            <a:ext cx="3605009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3D9D73E-29EE-1A4D-9BAF-806B8EB266A4}"/>
              </a:ext>
            </a:extLst>
          </p:cNvPr>
          <p:cNvSpPr txBox="1"/>
          <p:nvPr/>
        </p:nvSpPr>
        <p:spPr>
          <a:xfrm>
            <a:off x="155891" y="606460"/>
            <a:ext cx="608070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60(Production) + 10(LANL) RU Test Data</a:t>
            </a:r>
          </a:p>
          <a:p>
            <a:endParaRPr lang="en-US" dirty="0"/>
          </a:p>
          <a:p>
            <a:r>
              <a:rPr lang="en-US" dirty="0"/>
              <a:t>48 needed for full readout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F75004-B57D-1644-8368-64DC7478B168}"/>
              </a:ext>
            </a:extLst>
          </p:cNvPr>
          <p:cNvSpPr/>
          <p:nvPr/>
        </p:nvSpPr>
        <p:spPr>
          <a:xfrm>
            <a:off x="-1" y="2111206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dirty="0"/>
              <a:t>60 production RU testing at ORNL completed, debugging in progress</a:t>
            </a:r>
          </a:p>
          <a:p>
            <a:pPr marL="1200150" lvl="2" indent="-285750">
              <a:buFontTx/>
              <a:buChar char="-"/>
            </a:pPr>
            <a:r>
              <a:rPr lang="en-US" dirty="0"/>
              <a:t>5 RUs for factory repair</a:t>
            </a:r>
          </a:p>
          <a:p>
            <a:pPr lvl="2"/>
            <a:r>
              <a:rPr lang="en-US" dirty="0"/>
              <a:t>     </a:t>
            </a:r>
            <a:r>
              <a:rPr lang="en-US" dirty="0">
                <a:solidFill>
                  <a:srgbClr val="FF0000"/>
                </a:solidFill>
              </a:rPr>
              <a:t>SN337, SN370, SN340, SN367, SN391 </a:t>
            </a:r>
          </a:p>
          <a:p>
            <a:pPr marL="1200150" lvl="2" indent="-285750">
              <a:buFontTx/>
              <a:buChar char="-"/>
            </a:pPr>
            <a:r>
              <a:rPr lang="en-US" dirty="0"/>
              <a:t>Need more spares </a:t>
            </a:r>
            <a:r>
              <a:rPr lang="en-US" dirty="0" err="1"/>
              <a:t>VTRx</a:t>
            </a:r>
            <a:r>
              <a:rPr lang="en-US" dirty="0"/>
              <a:t> optical transceivers </a:t>
            </a:r>
          </a:p>
          <a:p>
            <a:pPr marL="1200150" lvl="2" indent="-285750">
              <a:buFontTx/>
              <a:buChar char="-"/>
            </a:pPr>
            <a:r>
              <a:rPr lang="en-US" dirty="0"/>
              <a:t>A few with minor issues, still usable for readout</a:t>
            </a:r>
          </a:p>
        </p:txBody>
      </p:sp>
    </p:spTree>
    <p:extLst>
      <p:ext uri="{BB962C8B-B14F-4D97-AF65-F5344CB8AC3E}">
        <p14:creationId xmlns:p14="http://schemas.microsoft.com/office/powerpoint/2010/main" val="2597231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8F402B79-DD2B-FC42-A199-868FB4169B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6472" y="2215805"/>
            <a:ext cx="1631330" cy="191106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0C74CFF-4C51-4C4C-8BE3-DDA1FEB974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0169" y="1051216"/>
            <a:ext cx="1967617" cy="11183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13ABF3-45F0-344E-916B-1EB27A182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707" y="43795"/>
            <a:ext cx="4147912" cy="940754"/>
          </a:xfrm>
        </p:spPr>
        <p:txBody>
          <a:bodyPr/>
          <a:lstStyle/>
          <a:p>
            <a:r>
              <a:rPr lang="en-US" b="1" dirty="0"/>
              <a:t>Status &amp; Plan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81DCD4D3-0289-8942-8873-16B13E3FF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1/15/21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AA0268B9-311B-7949-841D-E099B8F3B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sPHENIX biweekly Meeting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0D16913E-71F7-564A-8BDF-0514ED9D4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E2B83-9E90-0247-9C1C-F90631E2788B}" type="slidenum">
              <a:rPr lang="en-US" smtClean="0"/>
              <a:t>2</a:t>
            </a:fld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DF5705-F3E0-4842-B766-C70EC5546851}"/>
              </a:ext>
            </a:extLst>
          </p:cNvPr>
          <p:cNvGrpSpPr/>
          <p:nvPr/>
        </p:nvGrpSpPr>
        <p:grpSpPr>
          <a:xfrm>
            <a:off x="5067802" y="-64446"/>
            <a:ext cx="6986379" cy="6785921"/>
            <a:chOff x="6256547" y="-64446"/>
            <a:chExt cx="5915149" cy="570146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4A64E88-64FE-4645-9D26-E157282DB734}"/>
                </a:ext>
              </a:extLst>
            </p:cNvPr>
            <p:cNvGrpSpPr/>
            <p:nvPr/>
          </p:nvGrpSpPr>
          <p:grpSpPr>
            <a:xfrm>
              <a:off x="6256547" y="-64446"/>
              <a:ext cx="5915149" cy="5701465"/>
              <a:chOff x="6062003" y="900584"/>
              <a:chExt cx="5915149" cy="5463072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43A90783-3EE1-A940-8DBF-03F17FD09540}"/>
                  </a:ext>
                </a:extLst>
              </p:cNvPr>
              <p:cNvGrpSpPr/>
              <p:nvPr/>
            </p:nvGrpSpPr>
            <p:grpSpPr>
              <a:xfrm>
                <a:off x="6062003" y="900584"/>
                <a:ext cx="5915149" cy="5463072"/>
                <a:chOff x="6242854" y="590800"/>
                <a:chExt cx="5915149" cy="5463072"/>
              </a:xfrm>
            </p:grpSpPr>
            <p:pic>
              <p:nvPicPr>
                <p:cNvPr id="5" name="Content Placeholder 3">
                  <a:extLst>
                    <a:ext uri="{FF2B5EF4-FFF2-40B4-BE49-F238E27FC236}">
                      <a16:creationId xmlns:a16="http://schemas.microsoft.com/office/drawing/2014/main" id="{8588B619-CC43-D248-8A79-C6565F934F9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242854" y="959849"/>
                  <a:ext cx="5915149" cy="5094023"/>
                </a:xfrm>
                <a:prstGeom prst="rect">
                  <a:avLst/>
                </a:prstGeom>
              </p:spPr>
            </p:pic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15C94FD1-BD3E-C44B-9594-07E00D779CF5}"/>
                    </a:ext>
                  </a:extLst>
                </p:cNvPr>
                <p:cNvSpPr txBox="1"/>
                <p:nvPr/>
              </p:nvSpPr>
              <p:spPr>
                <a:xfrm>
                  <a:off x="7870721" y="590800"/>
                  <a:ext cx="258647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dirty="0"/>
                    <a:t>Pre-COVID19 Schedule</a:t>
                  </a:r>
                </a:p>
              </p:txBody>
            </p:sp>
          </p:grp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BF3AC7D9-E5CB-EF45-8276-7400F2A48819}"/>
                  </a:ext>
                </a:extLst>
              </p:cNvPr>
              <p:cNvSpPr/>
              <p:nvPr/>
            </p:nvSpPr>
            <p:spPr>
              <a:xfrm>
                <a:off x="9036996" y="3725694"/>
                <a:ext cx="1089497" cy="586078"/>
              </a:xfrm>
              <a:prstGeom prst="ellipse">
                <a:avLst/>
              </a:prstGeom>
              <a:noFill/>
              <a:ln w="28575">
                <a:solidFill>
                  <a:srgbClr val="0432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560C15F7-1933-7B4D-B5ED-FBA29FB0D58F}"/>
                  </a:ext>
                </a:extLst>
              </p:cNvPr>
              <p:cNvSpPr/>
              <p:nvPr/>
            </p:nvSpPr>
            <p:spPr>
              <a:xfrm>
                <a:off x="8832715" y="4311772"/>
                <a:ext cx="1691357" cy="586078"/>
              </a:xfrm>
              <a:prstGeom prst="ellipse">
                <a:avLst/>
              </a:prstGeom>
              <a:noFill/>
              <a:ln w="28575">
                <a:solidFill>
                  <a:srgbClr val="0432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23337EA9-8D92-5949-97BB-88988370DD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52861" y="2013626"/>
                <a:ext cx="0" cy="3929974"/>
              </a:xfrm>
              <a:prstGeom prst="line">
                <a:avLst/>
              </a:prstGeom>
              <a:ln w="381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47DB828-75D3-C549-A1EA-597B70169673}"/>
                  </a:ext>
                </a:extLst>
              </p:cNvPr>
              <p:cNvSpPr txBox="1"/>
              <p:nvPr/>
            </p:nvSpPr>
            <p:spPr>
              <a:xfrm>
                <a:off x="9678393" y="2421370"/>
                <a:ext cx="7305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Today</a:t>
                </a:r>
              </a:p>
            </p:txBody>
          </p:sp>
        </p:grpSp>
        <p:sp>
          <p:nvSpPr>
            <p:cNvPr id="17" name="5-Point Star 16">
              <a:extLst>
                <a:ext uri="{FF2B5EF4-FFF2-40B4-BE49-F238E27FC236}">
                  <a16:creationId xmlns:a16="http://schemas.microsoft.com/office/drawing/2014/main" id="{85FE38E9-45E9-304E-82DE-273E10778599}"/>
                </a:ext>
              </a:extLst>
            </p:cNvPr>
            <p:cNvSpPr/>
            <p:nvPr/>
          </p:nvSpPr>
          <p:spPr>
            <a:xfrm>
              <a:off x="10297838" y="3588363"/>
              <a:ext cx="173053" cy="160311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55A8286-0911-CE45-B471-A6FDA17D6FDC}"/>
                </a:ext>
              </a:extLst>
            </p:cNvPr>
            <p:cNvSpPr txBox="1"/>
            <p:nvPr/>
          </p:nvSpPr>
          <p:spPr>
            <a:xfrm>
              <a:off x="10550075" y="3464857"/>
              <a:ext cx="1221274" cy="2585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0432FF"/>
                  </a:solidFill>
                </a:rPr>
                <a:t>Assembly review</a:t>
              </a:r>
            </a:p>
          </p:txBody>
        </p:sp>
      </p:grpSp>
      <p:pic>
        <p:nvPicPr>
          <p:cNvPr id="3074" name="Picture 2" descr="Hand Painted Mbe Style Mbe Smiley Face Service, Smiley Clipart, Cartoon Smiling  Face, Qq Expression PNG and Vector with Transparent Background for Free  Download">
            <a:extLst>
              <a:ext uri="{FF2B5EF4-FFF2-40B4-BE49-F238E27FC236}">
                <a16:creationId xmlns:a16="http://schemas.microsoft.com/office/drawing/2014/main" id="{D684BEB0-F670-8945-8D35-9E0CEA89C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3618" y="1787883"/>
            <a:ext cx="679211" cy="67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and Painted Mbe Style Mbe Smiley Face Service, Smiley Clipart, Cartoon Smiling  Face, Qq Expression PNG and Vector with Transparent Background for Free  Download">
            <a:extLst>
              <a:ext uri="{FF2B5EF4-FFF2-40B4-BE49-F238E27FC236}">
                <a16:creationId xmlns:a16="http://schemas.microsoft.com/office/drawing/2014/main" id="{921D96CC-4507-7D4E-9CE7-9ADE3BA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9129" y="2467094"/>
            <a:ext cx="679211" cy="67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Who Really Invented the Smiley Face? | Arts &amp; Culture | Smithsonian Magazine">
            <a:extLst>
              <a:ext uri="{FF2B5EF4-FFF2-40B4-BE49-F238E27FC236}">
                <a16:creationId xmlns:a16="http://schemas.microsoft.com/office/drawing/2014/main" id="{B9FF6B2E-3A45-9C4B-8F56-C01849178A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3930502" y="3304463"/>
            <a:ext cx="1286805" cy="119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8F4C867-1A4F-B341-AAFB-17F90558512A}"/>
              </a:ext>
            </a:extLst>
          </p:cNvPr>
          <p:cNvSpPr txBox="1"/>
          <p:nvPr/>
        </p:nvSpPr>
        <p:spPr>
          <a:xfrm>
            <a:off x="267235" y="3446988"/>
            <a:ext cx="37922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432FF"/>
                </a:solidFill>
              </a:rPr>
              <a:t>Some delay in CFC production, </a:t>
            </a:r>
          </a:p>
          <a:p>
            <a:r>
              <a:rPr lang="en-US" b="1" i="1" dirty="0">
                <a:solidFill>
                  <a:srgbClr val="0432FF"/>
                </a:solidFill>
              </a:rPr>
              <a:t>but still on track for completing</a:t>
            </a:r>
          </a:p>
          <a:p>
            <a:r>
              <a:rPr lang="en-US" b="1" i="1" dirty="0">
                <a:solidFill>
                  <a:srgbClr val="0432FF"/>
                </a:solidFill>
              </a:rPr>
              <a:t>the assembly work in 2021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9BF5701-77A6-C143-AD5C-CBEC5DD42EA6}"/>
              </a:ext>
            </a:extLst>
          </p:cNvPr>
          <p:cNvSpPr txBox="1"/>
          <p:nvPr/>
        </p:nvSpPr>
        <p:spPr>
          <a:xfrm>
            <a:off x="116190" y="4983135"/>
            <a:ext cx="4951612" cy="1600438"/>
          </a:xfrm>
          <a:prstGeom prst="rect">
            <a:avLst/>
          </a:prstGeom>
          <a:solidFill>
            <a:srgbClr val="FFC000"/>
          </a:solidFill>
          <a:ln w="444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Readout &amp; Controls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60 RU 1</a:t>
            </a:r>
            <a:r>
              <a:rPr lang="en-US" sz="1600" baseline="30000" dirty="0"/>
              <a:t>st</a:t>
            </a:r>
            <a:r>
              <a:rPr lang="en-US" sz="1600" dirty="0"/>
              <a:t> round test completed, debug in progress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FW/SW synced to latest ALICE/ATLAS code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Low-level slow control under testing </a:t>
            </a:r>
          </a:p>
          <a:p>
            <a:pPr marL="285750" indent="-285750">
              <a:buFontTx/>
              <a:buChar char="-"/>
            </a:pPr>
            <a:r>
              <a:rPr lang="en-US" sz="1600" dirty="0" err="1"/>
              <a:t>mGTM</a:t>
            </a:r>
            <a:r>
              <a:rPr lang="en-US" sz="1600" dirty="0"/>
              <a:t> in progress at BNL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System integration </a:t>
            </a:r>
          </a:p>
        </p:txBody>
      </p:sp>
      <p:pic>
        <p:nvPicPr>
          <p:cNvPr id="3080" name="Picture 8" descr="Premium Vector | Emoji with glasses wearing mouth mask">
            <a:extLst>
              <a:ext uri="{FF2B5EF4-FFF2-40B4-BE49-F238E27FC236}">
                <a16:creationId xmlns:a16="http://schemas.microsoft.com/office/drawing/2014/main" id="{33CECA3B-8684-0E47-87EF-40CCA2C68D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4562" y="1070638"/>
            <a:ext cx="1133050" cy="109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6A5044C-735A-8642-B169-EF66136CA74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0111" y="1075589"/>
            <a:ext cx="1553242" cy="106525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BF4003A-0F16-4C44-9BD3-26DB073B758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051" y="2253338"/>
            <a:ext cx="1249745" cy="98865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74FFC77-0AB0-2846-A4DA-9BA11AC0B95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4935" y="2207420"/>
            <a:ext cx="1948870" cy="10345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694320-6325-2A43-BF0D-F575C8979839}"/>
              </a:ext>
            </a:extLst>
          </p:cNvPr>
          <p:cNvSpPr txBox="1"/>
          <p:nvPr/>
        </p:nvSpPr>
        <p:spPr>
          <a:xfrm>
            <a:off x="9576577" y="3254746"/>
            <a:ext cx="2348187" cy="369332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production starts now  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3F2735A-3408-8349-8BCC-46CB69C3EADF}"/>
              </a:ext>
            </a:extLst>
          </p:cNvPr>
          <p:cNvSpPr/>
          <p:nvPr/>
        </p:nvSpPr>
        <p:spPr>
          <a:xfrm>
            <a:off x="134562" y="984549"/>
            <a:ext cx="9292510" cy="2216751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A6ECA0E-5748-514A-9948-2819F30511B8}"/>
              </a:ext>
            </a:extLst>
          </p:cNvPr>
          <p:cNvSpPr txBox="1"/>
          <p:nvPr/>
        </p:nvSpPr>
        <p:spPr>
          <a:xfrm>
            <a:off x="7366330" y="4317806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@LBNL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7E5FD5F-D5D7-FD44-8515-A2B7178C988F}"/>
              </a:ext>
            </a:extLst>
          </p:cNvPr>
          <p:cNvSpPr/>
          <p:nvPr/>
        </p:nvSpPr>
        <p:spPr>
          <a:xfrm>
            <a:off x="134562" y="3278777"/>
            <a:ext cx="9292510" cy="1576088"/>
          </a:xfrm>
          <a:prstGeom prst="rect">
            <a:avLst/>
          </a:prstGeom>
          <a:noFill/>
          <a:ln w="34925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185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4B47C144-D081-5747-8F3D-AD23F53DB22E}"/>
              </a:ext>
            </a:extLst>
          </p:cNvPr>
          <p:cNvGrpSpPr/>
          <p:nvPr/>
        </p:nvGrpSpPr>
        <p:grpSpPr>
          <a:xfrm>
            <a:off x="5962868" y="1049301"/>
            <a:ext cx="2544337" cy="1841327"/>
            <a:chOff x="5659593" y="2249187"/>
            <a:chExt cx="3119822" cy="2396631"/>
          </a:xfrm>
        </p:grpSpPr>
        <p:pic>
          <p:nvPicPr>
            <p:cNvPr id="14" name="Picture 6">
              <a:extLst>
                <a:ext uri="{FF2B5EF4-FFF2-40B4-BE49-F238E27FC236}">
                  <a16:creationId xmlns:a16="http://schemas.microsoft.com/office/drawing/2014/main" id="{F6D792E5-987C-3B49-88D2-202A2FB11A2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659593" y="2249187"/>
              <a:ext cx="3119822" cy="23966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B76C713-C7D8-3840-BE36-E2E85B2CA836}"/>
                </a:ext>
              </a:extLst>
            </p:cNvPr>
            <p:cNvSpPr/>
            <p:nvPr/>
          </p:nvSpPr>
          <p:spPr>
            <a:xfrm>
              <a:off x="8142051" y="3902548"/>
              <a:ext cx="255383" cy="27073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978A611-7645-EC42-A44D-CFCC4F06F72D}"/>
                </a:ext>
              </a:extLst>
            </p:cNvPr>
            <p:cNvSpPr/>
            <p:nvPr/>
          </p:nvSpPr>
          <p:spPr>
            <a:xfrm>
              <a:off x="8142050" y="2719510"/>
              <a:ext cx="255383" cy="29407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0B70A25-0A0B-624E-A02B-B206BCF6C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4646" y="-22687"/>
            <a:ext cx="6148754" cy="909317"/>
          </a:xfrm>
        </p:spPr>
        <p:txBody>
          <a:bodyPr/>
          <a:lstStyle/>
          <a:p>
            <a:r>
              <a:rPr lang="en-US" dirty="0"/>
              <a:t>Upcoming Challenges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E7DA8-75E4-0649-A141-CCE0C683A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138" y="734153"/>
            <a:ext cx="9163446" cy="5812158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Reviews</a:t>
            </a:r>
          </a:p>
          <a:p>
            <a:pPr lvl="1"/>
            <a:r>
              <a:rPr lang="en-US" dirty="0" err="1"/>
              <a:t>sPHENIX</a:t>
            </a:r>
            <a:r>
              <a:rPr lang="en-US" dirty="0"/>
              <a:t> MVTX/INTT/BP integration Review:  ~Feb 2021?</a:t>
            </a:r>
          </a:p>
          <a:p>
            <a:pPr lvl="2"/>
            <a:r>
              <a:rPr lang="en-US" dirty="0"/>
              <a:t>Complete MVTX insertion system mockup </a:t>
            </a:r>
          </a:p>
          <a:p>
            <a:pPr lvl="2"/>
            <a:r>
              <a:rPr lang="en-US" dirty="0"/>
              <a:t>X-wing supporting structure production </a:t>
            </a:r>
          </a:p>
          <a:p>
            <a:pPr lvl="1"/>
            <a:r>
              <a:rPr lang="en-US" dirty="0"/>
              <a:t>Cables safety review/approval, early 2021?</a:t>
            </a:r>
          </a:p>
          <a:p>
            <a:pPr lvl="2"/>
            <a:r>
              <a:rPr lang="en-US" dirty="0"/>
              <a:t>Racks and cable layout</a:t>
            </a:r>
          </a:p>
          <a:p>
            <a:pPr lvl="2"/>
            <a:r>
              <a:rPr lang="en-US" dirty="0"/>
              <a:t>Power and data cable procurements  and QA</a:t>
            </a:r>
          </a:p>
          <a:p>
            <a:r>
              <a:rPr lang="en-US" b="1" dirty="0"/>
              <a:t>Half-detector assembly at LBNL </a:t>
            </a:r>
          </a:p>
          <a:p>
            <a:pPr lvl="1"/>
            <a:r>
              <a:rPr lang="en-US" dirty="0"/>
              <a:t>Stave shipping and test </a:t>
            </a:r>
          </a:p>
          <a:p>
            <a:pPr lvl="2"/>
            <a:r>
              <a:rPr lang="en-US" dirty="0"/>
              <a:t>be ready for half-detector assembly ~May 2021</a:t>
            </a:r>
          </a:p>
          <a:p>
            <a:pPr lvl="1"/>
            <a:r>
              <a:rPr lang="en-US" dirty="0"/>
              <a:t>Assembly fixture design &amp; fabrication</a:t>
            </a:r>
          </a:p>
          <a:p>
            <a:pPr lvl="1"/>
            <a:r>
              <a:rPr lang="en-US" dirty="0"/>
              <a:t>CFC production and test fitting </a:t>
            </a:r>
          </a:p>
          <a:p>
            <a:r>
              <a:rPr lang="en-US" b="1" dirty="0"/>
              <a:t>Readout &amp; control system integration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Continuous readout mode</a:t>
            </a:r>
          </a:p>
          <a:p>
            <a:pPr lvl="2"/>
            <a:r>
              <a:rPr lang="en-US" dirty="0"/>
              <a:t>synchronization across subsystems, new data format?</a:t>
            </a:r>
          </a:p>
          <a:p>
            <a:pPr lvl="1"/>
            <a:r>
              <a:rPr lang="en-US" dirty="0" err="1"/>
              <a:t>mGTM</a:t>
            </a:r>
            <a:r>
              <a:rPr lang="en-US" dirty="0"/>
              <a:t> development</a:t>
            </a:r>
          </a:p>
          <a:p>
            <a:pPr lvl="2"/>
            <a:r>
              <a:rPr lang="en-US" dirty="0"/>
              <a:t>40MHz system clock for MVTX  </a:t>
            </a:r>
          </a:p>
          <a:p>
            <a:pPr lvl="1"/>
            <a:r>
              <a:rPr lang="en-US" dirty="0"/>
              <a:t>Slow control and monitoring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rgbClr val="0432FF"/>
                </a:solidFill>
              </a:rPr>
              <a:t>To be ready for half-detector commissioning ~summer 2021</a:t>
            </a:r>
          </a:p>
          <a:p>
            <a:r>
              <a:rPr lang="en-US" b="1" dirty="0"/>
              <a:t>Other services </a:t>
            </a:r>
          </a:p>
          <a:p>
            <a:pPr lvl="1"/>
            <a:r>
              <a:rPr lang="en-US" dirty="0"/>
              <a:t>Cooling system design and test</a:t>
            </a:r>
          </a:p>
          <a:p>
            <a:pPr lvl="1"/>
            <a:r>
              <a:rPr lang="en-US" dirty="0"/>
              <a:t>Setup clean tent at BNL in ~late Fall 2021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64EAB1-8FAF-3944-BE0C-A4E66A6E9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1/15/21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1DBA1-4DEF-804B-B0FA-FD8FB6DEB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sPHENIX biweekly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2644AF-1432-F74B-8B7A-DF93D974C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3</a:t>
            </a:fld>
            <a:endParaRPr lang="en-US"/>
          </a:p>
        </p:txBody>
      </p:sp>
      <p:pic>
        <p:nvPicPr>
          <p:cNvPr id="20" name="Google Shape;314;p37">
            <a:extLst>
              <a:ext uri="{FF2B5EF4-FFF2-40B4-BE49-F238E27FC236}">
                <a16:creationId xmlns:a16="http://schemas.microsoft.com/office/drawing/2014/main" id="{AB8EACB7-0A9C-BF44-8C6D-B6073E8F2918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17699" y="3075680"/>
            <a:ext cx="4788462" cy="1223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50BC6E3-8B2C-C246-A150-803E07DB3D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4063" y="4955892"/>
            <a:ext cx="4637937" cy="1519995"/>
          </a:xfrm>
          <a:prstGeom prst="rect">
            <a:avLst/>
          </a:prstGeom>
        </p:spPr>
      </p:pic>
      <p:sp>
        <p:nvSpPr>
          <p:cNvPr id="23" name="Down Arrow 22">
            <a:extLst>
              <a:ext uri="{FF2B5EF4-FFF2-40B4-BE49-F238E27FC236}">
                <a16:creationId xmlns:a16="http://schemas.microsoft.com/office/drawing/2014/main" id="{9731FB83-D517-D747-B42F-33DC4A5665B0}"/>
              </a:ext>
            </a:extLst>
          </p:cNvPr>
          <p:cNvSpPr/>
          <p:nvPr/>
        </p:nvSpPr>
        <p:spPr>
          <a:xfrm>
            <a:off x="10318356" y="4390848"/>
            <a:ext cx="882032" cy="5751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oogle Shape;90;p15">
            <a:extLst>
              <a:ext uri="{FF2B5EF4-FFF2-40B4-BE49-F238E27FC236}">
                <a16:creationId xmlns:a16="http://schemas.microsoft.com/office/drawing/2014/main" id="{868A3A7E-A175-A442-B95A-F9C9BA63A6C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t="21608"/>
          <a:stretch/>
        </p:blipFill>
        <p:spPr>
          <a:xfrm>
            <a:off x="9102657" y="549503"/>
            <a:ext cx="2959116" cy="184132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Down Arrow 11">
            <a:extLst>
              <a:ext uri="{FF2B5EF4-FFF2-40B4-BE49-F238E27FC236}">
                <a16:creationId xmlns:a16="http://schemas.microsoft.com/office/drawing/2014/main" id="{AD3F87C1-38A8-CA48-A2D9-61771304447E}"/>
              </a:ext>
            </a:extLst>
          </p:cNvPr>
          <p:cNvSpPr/>
          <p:nvPr/>
        </p:nvSpPr>
        <p:spPr>
          <a:xfrm>
            <a:off x="10246162" y="2495386"/>
            <a:ext cx="882032" cy="5751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323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D46BA5-B685-2A48-8187-0DAE34574D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5723" y="278726"/>
            <a:ext cx="6236277" cy="6077624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9C49C618-E596-C448-A5B5-DD0D4D526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5353" y="64721"/>
            <a:ext cx="9103279" cy="525829"/>
          </a:xfrm>
        </p:spPr>
        <p:txBody>
          <a:bodyPr>
            <a:normAutofit fontScale="90000"/>
          </a:bodyPr>
          <a:lstStyle/>
          <a:p>
            <a:r>
              <a:rPr lang="en-US" dirty="0"/>
              <a:t>12/15/2020 MVTX PRR Report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1B67F9-B138-3945-858B-3719B28E8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1/15/21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AF8272-66F0-0149-AB0A-5155CA1FD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sPHENIX biweekly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63CA88-828A-E047-9360-26F1BA4DA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4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8E9A33D-5D08-D044-BF0E-8F0AA8AD0D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23" y="896669"/>
            <a:ext cx="6224617" cy="30729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B6AC655-41DD-2C41-AE14-EC4BBBD688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369" y="4196862"/>
            <a:ext cx="6142171" cy="2297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4397CC2-3C73-F947-98A4-DC2D5CDCF735}"/>
              </a:ext>
            </a:extLst>
          </p:cNvPr>
          <p:cNvCxnSpPr/>
          <p:nvPr/>
        </p:nvCxnSpPr>
        <p:spPr>
          <a:xfrm>
            <a:off x="1125415" y="1641231"/>
            <a:ext cx="372793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2AFDEA3-379E-514D-93D3-0984D31C7946}"/>
              </a:ext>
            </a:extLst>
          </p:cNvPr>
          <p:cNvCxnSpPr>
            <a:cxnSpLocks/>
          </p:cNvCxnSpPr>
          <p:nvPr/>
        </p:nvCxnSpPr>
        <p:spPr>
          <a:xfrm>
            <a:off x="1148693" y="5283078"/>
            <a:ext cx="270233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5976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C1512-3A1A-344D-8C68-FD086B493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537F2-120A-2B47-B87D-DCAFE9821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76D2AB-1A14-F848-A6D5-2434E55E6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1/15/21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AC9685-D2D5-0840-8870-7313F036A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sPHENIX biweekly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9AAE4F-E73E-F04A-AB41-5A5F8E9A5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212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E8D0C-F5FD-664C-ACCE-88A12D75F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116" y="0"/>
            <a:ext cx="6983669" cy="960438"/>
          </a:xfrm>
        </p:spPr>
        <p:txBody>
          <a:bodyPr>
            <a:normAutofit/>
          </a:bodyPr>
          <a:lstStyle/>
          <a:p>
            <a:r>
              <a:rPr lang="en-US" dirty="0"/>
              <a:t>Project Status and Plan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4DFF8-CE3B-FD43-AC20-B91E90F16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902" y="1076289"/>
            <a:ext cx="6817247" cy="5347444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/>
              <a:t>Mechanical system</a:t>
            </a:r>
          </a:p>
          <a:p>
            <a:pPr lvl="1"/>
            <a:r>
              <a:rPr lang="en-US" dirty="0"/>
              <a:t>MVTX PRR 12/15/2020, went very well  - draft report soon</a:t>
            </a:r>
          </a:p>
          <a:p>
            <a:pPr lvl="1"/>
            <a:r>
              <a:rPr lang="en-US" dirty="0"/>
              <a:t>Next:</a:t>
            </a:r>
          </a:p>
          <a:p>
            <a:pPr lvl="2"/>
            <a:r>
              <a:rPr lang="en-US" dirty="0"/>
              <a:t>Insertion system and mockup, in progress</a:t>
            </a:r>
          </a:p>
          <a:p>
            <a:pPr lvl="2"/>
            <a:r>
              <a:rPr lang="en-US" b="1" dirty="0">
                <a:solidFill>
                  <a:srgbClr val="0432FF"/>
                </a:solidFill>
              </a:rPr>
              <a:t>Start CFC production soon </a:t>
            </a:r>
          </a:p>
          <a:p>
            <a:r>
              <a:rPr lang="en-US" b="1" dirty="0"/>
              <a:t>Electrical system integration</a:t>
            </a:r>
          </a:p>
          <a:p>
            <a:pPr lvl="1"/>
            <a:r>
              <a:rPr lang="en-US" dirty="0"/>
              <a:t>60 production RU testing at ORNL completed, debugging in progress</a:t>
            </a:r>
          </a:p>
          <a:p>
            <a:pPr lvl="2"/>
            <a:r>
              <a:rPr lang="en-US" dirty="0"/>
              <a:t>5 RUs for factory repair </a:t>
            </a:r>
          </a:p>
          <a:p>
            <a:pPr lvl="2"/>
            <a:r>
              <a:rPr lang="en-US" dirty="0"/>
              <a:t>Need more spares </a:t>
            </a:r>
            <a:r>
              <a:rPr lang="en-US" dirty="0" err="1"/>
              <a:t>VTRx</a:t>
            </a:r>
            <a:r>
              <a:rPr lang="en-US" dirty="0"/>
              <a:t> optical transceivers </a:t>
            </a:r>
          </a:p>
          <a:p>
            <a:pPr lvl="1"/>
            <a:r>
              <a:rPr lang="en-US" dirty="0"/>
              <a:t>A new AMD server setup at LANL</a:t>
            </a:r>
          </a:p>
          <a:p>
            <a:pPr lvl="1"/>
            <a:r>
              <a:rPr lang="en-US" dirty="0"/>
              <a:t>Excellent progress with Slow Control software – LLA , MIT</a:t>
            </a:r>
          </a:p>
          <a:p>
            <a:pPr lvl="1"/>
            <a:r>
              <a:rPr lang="en-US" dirty="0"/>
              <a:t>40MHz </a:t>
            </a:r>
            <a:r>
              <a:rPr lang="en-US" dirty="0" err="1"/>
              <a:t>mGTM</a:t>
            </a:r>
            <a:r>
              <a:rPr lang="en-US" dirty="0"/>
              <a:t> in progress @BNL, meeting w/ BNL engineers soon  </a:t>
            </a:r>
          </a:p>
          <a:p>
            <a:r>
              <a:rPr lang="en-US" b="1" dirty="0"/>
              <a:t>Stave production and transportation – 48 gold staves produced!</a:t>
            </a:r>
          </a:p>
          <a:p>
            <a:pPr lvl="1"/>
            <a:r>
              <a:rPr lang="en-US" dirty="0"/>
              <a:t>45+ gold staves at CERN</a:t>
            </a:r>
          </a:p>
          <a:p>
            <a:pPr lvl="1"/>
            <a:r>
              <a:rPr lang="en-US" dirty="0"/>
              <a:t>4 staves (3 Gold + 1 Silver) under test at LBNL</a:t>
            </a:r>
          </a:p>
          <a:p>
            <a:r>
              <a:rPr lang="en-US" b="1" dirty="0"/>
              <a:t>FY21 budget/schedule  </a:t>
            </a:r>
          </a:p>
          <a:p>
            <a:pPr lvl="1"/>
            <a:r>
              <a:rPr lang="en-US" dirty="0"/>
              <a:t>ORNL’s budget received, LANL’s new contract in progress </a:t>
            </a:r>
          </a:p>
          <a:p>
            <a:pPr lvl="1"/>
            <a:r>
              <a:rPr lang="en-US" dirty="0"/>
              <a:t>P6 procurements – MVTX related (WBS 2.X)</a:t>
            </a:r>
          </a:p>
          <a:p>
            <a:pPr lvl="2"/>
            <a:r>
              <a:rPr lang="en-US" dirty="0"/>
              <a:t>MVTX Supports – M&amp;S, 4/21 – 6/18, 2021, $50K</a:t>
            </a:r>
          </a:p>
          <a:p>
            <a:pPr lvl="2"/>
            <a:r>
              <a:rPr lang="en-US" dirty="0"/>
              <a:t>MVTX integration/installation tooling/fixtures – M&amp;S, 12/30/2020 – 3/29/2021, $30K  </a:t>
            </a:r>
          </a:p>
          <a:p>
            <a:pPr marL="457200" lvl="1" indent="0">
              <a:buNone/>
            </a:pP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4065A9A-289C-ED43-A63A-D91DBFCEFDA8}"/>
              </a:ext>
            </a:extLst>
          </p:cNvPr>
          <p:cNvGrpSpPr/>
          <p:nvPr/>
        </p:nvGrpSpPr>
        <p:grpSpPr>
          <a:xfrm>
            <a:off x="8410670" y="4001632"/>
            <a:ext cx="3581428" cy="2599367"/>
            <a:chOff x="5659593" y="2249187"/>
            <a:chExt cx="3119822" cy="2396631"/>
          </a:xfrm>
        </p:grpSpPr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E01B2BF4-6324-3048-8654-8481D00E7F9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659593" y="2249187"/>
              <a:ext cx="3119822" cy="23966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72C7985-24FC-D34B-AD42-026D056DC06D}"/>
                </a:ext>
              </a:extLst>
            </p:cNvPr>
            <p:cNvSpPr/>
            <p:nvPr/>
          </p:nvSpPr>
          <p:spPr>
            <a:xfrm>
              <a:off x="8142051" y="3902548"/>
              <a:ext cx="255383" cy="27073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1AADA0C-A520-7743-84F2-FCBE90DA0011}"/>
                </a:ext>
              </a:extLst>
            </p:cNvPr>
            <p:cNvSpPr/>
            <p:nvPr/>
          </p:nvSpPr>
          <p:spPr>
            <a:xfrm>
              <a:off x="8142050" y="2719510"/>
              <a:ext cx="255383" cy="29407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>
            <a:extLst>
              <a:ext uri="{FF2B5EF4-FFF2-40B4-BE49-F238E27FC236}">
                <a16:creationId xmlns:a16="http://schemas.microsoft.com/office/drawing/2014/main" id="{9DDE8A2F-0230-5C4B-AB07-BFE79081A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1/15/21</a:t>
            </a:r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A21AF0E1-5B34-D14A-A681-ED79415B9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sPHENIX biweekly Meeting</a:t>
            </a: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D2BEDCBA-021B-704D-8637-1341E2642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20724A-9C77-E747-9ED1-10E693C73D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029" y="994934"/>
            <a:ext cx="3690069" cy="235108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53571AD4-D98C-5D4C-9C5D-43F4CCDA2071}"/>
              </a:ext>
            </a:extLst>
          </p:cNvPr>
          <p:cNvSpPr txBox="1"/>
          <p:nvPr/>
        </p:nvSpPr>
        <p:spPr>
          <a:xfrm>
            <a:off x="8815117" y="891623"/>
            <a:ext cx="2334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MVTX insertion system</a:t>
            </a:r>
          </a:p>
        </p:txBody>
      </p:sp>
    </p:spTree>
    <p:extLst>
      <p:ext uri="{BB962C8B-B14F-4D97-AF65-F5344CB8AC3E}">
        <p14:creationId xmlns:p14="http://schemas.microsoft.com/office/powerpoint/2010/main" val="2903876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9 Inspiring Ways to Celebrate a Company Anniversary">
            <a:extLst>
              <a:ext uri="{FF2B5EF4-FFF2-40B4-BE49-F238E27FC236}">
                <a16:creationId xmlns:a16="http://schemas.microsoft.com/office/drawing/2014/main" id="{5BF0BCB6-6BB4-5D4A-81E2-C342FA923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8793"/>
            <a:ext cx="12192000" cy="686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237A22-444E-D24E-9046-2E9564AF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1/15/21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D0FDE-634C-5D47-850F-634AF7945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sPHENIX biweekly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A8C70-6B45-1E4D-B309-8CF02C631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7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C96CE-B9BE-0645-8D67-DBCCC99C630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rgbClr val="FF0000"/>
                </a:solidFill>
              </a:rPr>
              <a:t>                 48 Gold Staves Produced!</a:t>
            </a:r>
          </a:p>
          <a:p>
            <a:pPr marL="0" indent="0">
              <a:buNone/>
            </a:pPr>
            <a:r>
              <a:rPr lang="en-US" sz="4400" b="1" dirty="0">
                <a:solidFill>
                  <a:srgbClr val="FF0000"/>
                </a:solidFill>
              </a:rPr>
              <a:t>                 (One full MVTX detector)</a:t>
            </a:r>
          </a:p>
          <a:p>
            <a:pPr marL="0" indent="0">
              <a:buNone/>
            </a:pP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3349881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1B9AADC-A070-8E4B-B568-5BAD86D26CEC}"/>
              </a:ext>
            </a:extLst>
          </p:cNvPr>
          <p:cNvSpPr txBox="1"/>
          <p:nvPr/>
        </p:nvSpPr>
        <p:spPr>
          <a:xfrm>
            <a:off x="9982200" y="6079351"/>
            <a:ext cx="17667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 Partial/Not functioning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A833D2-A6CE-954E-9BBC-75D68ADE6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633B8-9E97-6F4E-8001-D58111BC8CEC}" type="slidenum">
              <a:rPr lang="en-US" smtClean="0"/>
              <a:t>8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7E953F-E94A-494E-A41A-2ECCFB623CA8}"/>
              </a:ext>
            </a:extLst>
          </p:cNvPr>
          <p:cNvSpPr txBox="1"/>
          <p:nvPr/>
        </p:nvSpPr>
        <p:spPr>
          <a:xfrm>
            <a:off x="9047347" y="1166570"/>
            <a:ext cx="314465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Report from Stave Production Meeting, 12/17/2020 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11 new STAVEs  are ready with final Test.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</a:rPr>
              <a:t>45 STAVES are ready to deliver.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</a:rPr>
              <a:t>4 STAVEs are delivered.</a:t>
            </a:r>
          </a:p>
          <a:p>
            <a:endParaRPr lang="en-US" sz="16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1008A7B-090F-E84D-A643-E27A190C8933}"/>
              </a:ext>
            </a:extLst>
          </p:cNvPr>
          <p:cNvGraphicFramePr>
            <a:graphicFrameLocks noGrp="1"/>
          </p:cNvGraphicFramePr>
          <p:nvPr/>
        </p:nvGraphicFramePr>
        <p:xfrm>
          <a:off x="194309" y="136526"/>
          <a:ext cx="8903883" cy="6042457"/>
        </p:xfrm>
        <a:graphic>
          <a:graphicData uri="http://schemas.openxmlformats.org/drawingml/2006/table">
            <a:tbl>
              <a:tblPr/>
              <a:tblGrid>
                <a:gridCol w="436894">
                  <a:extLst>
                    <a:ext uri="{9D8B030D-6E8A-4147-A177-3AD203B41FA5}">
                      <a16:colId xmlns:a16="http://schemas.microsoft.com/office/drawing/2014/main" val="3597484318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1424747822"/>
                    </a:ext>
                  </a:extLst>
                </a:gridCol>
                <a:gridCol w="463107">
                  <a:extLst>
                    <a:ext uri="{9D8B030D-6E8A-4147-A177-3AD203B41FA5}">
                      <a16:colId xmlns:a16="http://schemas.microsoft.com/office/drawing/2014/main" val="309494705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1049358464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2818933888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3821823500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2436747273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3061137507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1122375343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596293328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2002393726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2610417628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879471088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1507028731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538962307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2338962238"/>
                    </a:ext>
                  </a:extLst>
                </a:gridCol>
                <a:gridCol w="441263">
                  <a:extLst>
                    <a:ext uri="{9D8B030D-6E8A-4147-A177-3AD203B41FA5}">
                      <a16:colId xmlns:a16="http://schemas.microsoft.com/office/drawing/2014/main" val="3703771342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2538674122"/>
                    </a:ext>
                  </a:extLst>
                </a:gridCol>
                <a:gridCol w="441263">
                  <a:extLst>
                    <a:ext uri="{9D8B030D-6E8A-4147-A177-3AD203B41FA5}">
                      <a16:colId xmlns:a16="http://schemas.microsoft.com/office/drawing/2014/main" val="2787192578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1389464489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2901980766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2148424719"/>
                    </a:ext>
                  </a:extLst>
                </a:gridCol>
                <a:gridCol w="436894">
                  <a:extLst>
                    <a:ext uri="{9D8B030D-6E8A-4147-A177-3AD203B41FA5}">
                      <a16:colId xmlns:a16="http://schemas.microsoft.com/office/drawing/2014/main" val="216039602"/>
                    </a:ext>
                  </a:extLst>
                </a:gridCol>
              </a:tblGrid>
              <a:tr h="248650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2">
                  <a:txBody>
                    <a:bodyPr/>
                    <a:lstStyle/>
                    <a:p>
                      <a:pPr algn="ctr" rtl="0" fontAlgn="t"/>
                      <a:r>
                        <a:rPr lang="en-IN" sz="1400" b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STAVE-production summary table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313559"/>
                  </a:ext>
                </a:extLst>
              </a:tr>
              <a:tr h="284674">
                <a:tc>
                  <a:txBody>
                    <a:bodyPr/>
                    <a:lstStyle/>
                    <a:p>
                      <a:pPr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IBSTAVE ID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assembly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assembly date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Ins. after glue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Bonding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Pull test (&gt;=2 lifts + F &lt;7g)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Ins. after bonding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</a:t>
                      </a:r>
                      <a:b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PWR test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Qualification test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Threshold cluster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Matrix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DTU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DTU (new)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HIC+SF+C -&gt; Stave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Stave PWR test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Stave test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STAVE test date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STAVE metrology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Stave PWR test (long PWR extn.)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STAVE final test (PT100)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 STAVE Matrix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 STAVE DTU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STAVE Deliverd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5226264"/>
                  </a:ext>
                </a:extLst>
              </a:tr>
              <a:tr h="105553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6908517"/>
                  </a:ext>
                </a:extLst>
              </a:tr>
              <a:tr h="105553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A201 (326)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03/10/2019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01/11/2019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064132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A202*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07/10/2019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??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PARTIAL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727686"/>
                  </a:ext>
                </a:extLst>
              </a:tr>
              <a:tr h="105553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A203 (144)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08/10/2019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04/11/2019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4156968"/>
                  </a:ext>
                </a:extLst>
              </a:tr>
              <a:tr h="105553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A204 (158)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22/10/2019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07/11/2019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506803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A205 (167)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23/10/2019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08/11/2019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8778414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A206 (204)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30/10/2019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24/01/2020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8575252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B201 (352)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30/10/2019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28/05/2020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8536721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B202*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31/10/2019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Broken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269444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B203 (114)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07/11/2019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29/05/2020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603172"/>
                  </a:ext>
                </a:extLst>
              </a:tr>
              <a:tr h="105553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B204 (116)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13/11/2019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SILVER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28/05/2020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SILVER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670591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B205 (115)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14/01/2020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02/06/2020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3789444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B206 (295)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15/01/2020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4831194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F201*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27/02/2020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700">
                          <a:effectLst/>
                        </a:rPr>
                        <a:t>??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PARTIAL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2724486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F202 (230)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28/02/2020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04/06/2020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1420216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F204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29/02/2020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1012665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G202 (234)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10/02/2020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04/06/2020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4664412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G203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12/02/2020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dirty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6030287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F203*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dummy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3504335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H202 (294)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24/02/2020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05/06/2020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5649398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H203 (302)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26/02/2020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05/06/2020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9326705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H204 (354)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27/02/2020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11/06/2020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4861256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H206*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04/03/2020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700">
                          <a:effectLst/>
                        </a:rPr>
                        <a:t>??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PARTIAL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4545025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E204 (110)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05/03/2020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22/06/2020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0305282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E201*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12/02/2020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PARTIAL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C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8063930"/>
                  </a:ext>
                </a:extLst>
              </a:tr>
              <a:tr h="195114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E202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10/03/2020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 (bad driver)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C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dirty="0">
                          <a:effectLst/>
                          <a:latin typeface="Calibri" panose="020F0502020204030204" pitchFamily="34" charset="0"/>
                        </a:rPr>
                        <a:t>CAN (bad driver)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60C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C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8689125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E206 (101)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12/03/2020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16/06/2020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4067304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H205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11/06/2020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SILVER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3571057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I202 (175)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15/06/2020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22/06/2020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4042411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I203 (187)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16/06/2020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26/06/2020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0885453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I204*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17/06/2020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PARTIAL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052466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I205 (266)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22/06/2020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26/06/2020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195386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J201*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23/06/2020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700">
                          <a:effectLst/>
                        </a:rPr>
                        <a:t>??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PARTIAL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4947034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J202 (207)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24/06/2020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16/07/2020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1604185"/>
                  </a:ext>
                </a:extLst>
              </a:tr>
              <a:tr h="195114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J203 (245) 345 right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29/06/2020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17/07/2020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5111009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J204 (252)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30/06/2020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03/07/2020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6354842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J206 (260)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01/07/2020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03/07/2020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497990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K202 (122)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07/07/2020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18/08/2020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835972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K203 (125)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08/07/2020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18/08/2020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8015570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K204 (129)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09/07/2020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04/09/2020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4427963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K205 (128)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13/07/2020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04/09/2020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7775090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K206 (347)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14/07/2020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28/09/2020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 dirty="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0764178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F568FA-234D-6444-8725-93855FC59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1/15/21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34B826-BD74-E149-A3C6-C8282941A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sPHENIX biweekly Meeting</a:t>
            </a:r>
          </a:p>
        </p:txBody>
      </p:sp>
    </p:spTree>
    <p:extLst>
      <p:ext uri="{BB962C8B-B14F-4D97-AF65-F5344CB8AC3E}">
        <p14:creationId xmlns:p14="http://schemas.microsoft.com/office/powerpoint/2010/main" val="1757782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954652-B5D0-1D47-87B2-C1152E24C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4344-AB9A-7F4A-99B0-B60073FC3874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B9B4E81-0AE0-7E43-9C4C-FF05FEF91EE8}"/>
              </a:ext>
            </a:extLst>
          </p:cNvPr>
          <p:cNvGraphicFramePr>
            <a:graphicFrameLocks noGrp="1"/>
          </p:cNvGraphicFramePr>
          <p:nvPr/>
        </p:nvGraphicFramePr>
        <p:xfrm>
          <a:off x="247964" y="1046202"/>
          <a:ext cx="10515597" cy="4656770"/>
        </p:xfrm>
        <a:graphic>
          <a:graphicData uri="http://schemas.openxmlformats.org/drawingml/2006/table">
            <a:tbl>
              <a:tblPr/>
              <a:tblGrid>
                <a:gridCol w="515975">
                  <a:extLst>
                    <a:ext uri="{9D8B030D-6E8A-4147-A177-3AD203B41FA5}">
                      <a16:colId xmlns:a16="http://schemas.microsoft.com/office/drawing/2014/main" val="915443070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2050103547"/>
                    </a:ext>
                  </a:extLst>
                </a:gridCol>
                <a:gridCol w="546935">
                  <a:extLst>
                    <a:ext uri="{9D8B030D-6E8A-4147-A177-3AD203B41FA5}">
                      <a16:colId xmlns:a16="http://schemas.microsoft.com/office/drawing/2014/main" val="2403574846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812010636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1791894712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3991620285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2958022676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981862413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3854280219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1918034478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1413375085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522061033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2222888030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4294118672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2973769366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2442953178"/>
                    </a:ext>
                  </a:extLst>
                </a:gridCol>
                <a:gridCol w="521136">
                  <a:extLst>
                    <a:ext uri="{9D8B030D-6E8A-4147-A177-3AD203B41FA5}">
                      <a16:colId xmlns:a16="http://schemas.microsoft.com/office/drawing/2014/main" val="3730702420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1639778171"/>
                    </a:ext>
                  </a:extLst>
                </a:gridCol>
                <a:gridCol w="521136">
                  <a:extLst>
                    <a:ext uri="{9D8B030D-6E8A-4147-A177-3AD203B41FA5}">
                      <a16:colId xmlns:a16="http://schemas.microsoft.com/office/drawing/2014/main" val="165617325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67409132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19333040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2937071005"/>
                    </a:ext>
                  </a:extLst>
                </a:gridCol>
                <a:gridCol w="515975">
                  <a:extLst>
                    <a:ext uri="{9D8B030D-6E8A-4147-A177-3AD203B41FA5}">
                      <a16:colId xmlns:a16="http://schemas.microsoft.com/office/drawing/2014/main" val="1044877417"/>
                    </a:ext>
                  </a:extLst>
                </a:gridCol>
              </a:tblGrid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L202 (130)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23/07/2020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08/09/2020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081971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L203 (139)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24/07/2020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08/09/2020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1244691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L204 (127)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27/07/2020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14/09/2020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08233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L205 (136)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28/07/2020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14/09/2020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9881172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J205*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05/08/2020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??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PARTIAL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8412803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I201*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06/08/2020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PARTIAL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3807842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L206*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13/08/2020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3027302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L201 (169)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14/08/2020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30/09/2020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149168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S201 (359)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03/09/2020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30/09/2020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4585108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S202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04/09/2020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SILVER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9187812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S203 (235)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08/09/2020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16/11/2020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1176977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S204 (237)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15/09/2020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30/09/2020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5201983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S205 (142)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16/09/2020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01/10/2020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4481211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S206 (98)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17/09/2020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02/10/2020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2543914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T201 (277)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04/11/2020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17/11/2020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7919651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T202 (279)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06/11/2020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19/11/2020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8935354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T203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09/11/2020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8770096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U201 (291)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10/11/2020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SILVER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24/11/2020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16157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U202 (238)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11/11/2020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26/11/2020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8184897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U203 (126)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12/11/2020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20/11/2020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2140616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U204*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13/11/2020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PARTIAL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0874080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U205 (89)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16/11/2020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27/11/2020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956524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U206 (111)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17/11/2020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25/11/2020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2121031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Q201 (155)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18/11/2020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SILVER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27/11/2020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657212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Q202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19/11/2020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03/12/2020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649314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T204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23/11/2020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03/12/2020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461290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T205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24/11/2020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03/12/2020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8121480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T206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25/11/2020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5701182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R201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27/11/2020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08/12/2020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8460298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R202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30/11/2020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7F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6807429"/>
                  </a:ext>
                </a:extLst>
              </a:tr>
              <a:tr h="261485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W201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01/12/2020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7F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dirty="0">
                          <a:effectLst/>
                          <a:latin typeface="Calibri" panose="020F0502020204030204" pitchFamily="34" charset="0"/>
                        </a:rPr>
                        <a:t>?? data line broken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607F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7F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1393114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W202*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02/12/2020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??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PARIAL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7491004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W203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03/12/2020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SILVER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8932874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W204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07/12/2020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1644281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W205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08/12/2020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0E1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3789005"/>
                  </a:ext>
                </a:extLst>
              </a:tr>
              <a:tr h="179220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W206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09/12/2020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0E1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?? Digi short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40E1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0E1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3309009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 dirty="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9022899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2556784-7976-3949-9E43-98B22BEE1E7C}"/>
              </a:ext>
            </a:extLst>
          </p:cNvPr>
          <p:cNvGraphicFramePr>
            <a:graphicFrameLocks noGrp="1"/>
          </p:cNvGraphicFramePr>
          <p:nvPr/>
        </p:nvGraphicFramePr>
        <p:xfrm>
          <a:off x="247964" y="386546"/>
          <a:ext cx="10515602" cy="624716"/>
        </p:xfrm>
        <a:graphic>
          <a:graphicData uri="http://schemas.openxmlformats.org/drawingml/2006/table">
            <a:tbl>
              <a:tblPr/>
              <a:tblGrid>
                <a:gridCol w="515976">
                  <a:extLst>
                    <a:ext uri="{9D8B030D-6E8A-4147-A177-3AD203B41FA5}">
                      <a16:colId xmlns:a16="http://schemas.microsoft.com/office/drawing/2014/main" val="821128282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811809588"/>
                    </a:ext>
                  </a:extLst>
                </a:gridCol>
                <a:gridCol w="546934">
                  <a:extLst>
                    <a:ext uri="{9D8B030D-6E8A-4147-A177-3AD203B41FA5}">
                      <a16:colId xmlns:a16="http://schemas.microsoft.com/office/drawing/2014/main" val="924152163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4194796795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762488609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3036020192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349218781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4126137970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855397080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1556932511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2624880964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1110889100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1177690861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239264262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1847834052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3766359490"/>
                    </a:ext>
                  </a:extLst>
                </a:gridCol>
                <a:gridCol w="521138">
                  <a:extLst>
                    <a:ext uri="{9D8B030D-6E8A-4147-A177-3AD203B41FA5}">
                      <a16:colId xmlns:a16="http://schemas.microsoft.com/office/drawing/2014/main" val="483348705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1388148230"/>
                    </a:ext>
                  </a:extLst>
                </a:gridCol>
                <a:gridCol w="521138">
                  <a:extLst>
                    <a:ext uri="{9D8B030D-6E8A-4147-A177-3AD203B41FA5}">
                      <a16:colId xmlns:a16="http://schemas.microsoft.com/office/drawing/2014/main" val="2310227603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1444360620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1515760862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3342123147"/>
                    </a:ext>
                  </a:extLst>
                </a:gridCol>
                <a:gridCol w="515976">
                  <a:extLst>
                    <a:ext uri="{9D8B030D-6E8A-4147-A177-3AD203B41FA5}">
                      <a16:colId xmlns:a16="http://schemas.microsoft.com/office/drawing/2014/main" val="374132104"/>
                    </a:ext>
                  </a:extLst>
                </a:gridCol>
              </a:tblGrid>
              <a:tr h="291146">
                <a:tc>
                  <a:txBody>
                    <a:bodyPr/>
                    <a:lstStyle/>
                    <a:p>
                      <a:pPr rtl="0" fontAlgn="b"/>
                      <a:endParaRPr lang="en-IN" sz="700" dirty="0">
                        <a:effectLst/>
                      </a:endParaRPr>
                    </a:p>
                  </a:txBody>
                  <a:tcPr marL="10148" marR="10148" marT="6765" marB="676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2">
                  <a:txBody>
                    <a:bodyPr/>
                    <a:lstStyle/>
                    <a:p>
                      <a:pPr algn="ctr" rtl="0" fontAlgn="t"/>
                      <a:r>
                        <a:rPr lang="en-IN" sz="1600" b="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STAVE-production summary table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5151254"/>
                  </a:ext>
                </a:extLst>
              </a:tr>
              <a:tr h="333074">
                <a:tc>
                  <a:txBody>
                    <a:bodyPr/>
                    <a:lstStyle/>
                    <a:p>
                      <a:pPr rtl="0" fontAlgn="t"/>
                      <a:r>
                        <a:rPr lang="en-IN" sz="7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IBSTAVE ID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assembly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assembly date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Ins. after glue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Bonding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Pull test (&gt;=2 lifts + F &lt;7g)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Ins. after bonding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</a:t>
                      </a:r>
                      <a:br>
                        <a:rPr lang="en-IN" sz="7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IN" sz="7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PWR test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Qualification test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Threshold cluster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Matrix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DTU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DTU (new)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HIC+SF+C -&gt; Stave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Stave PWR test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Stave test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STAVE test date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STAVE metrology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Stave PWR test (long PWR extn.)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 dirty="0">
                          <a:effectLst/>
                          <a:latin typeface="Calibri" panose="020F0502020204030204" pitchFamily="34" charset="0"/>
                        </a:rPr>
                        <a:t>STAVE final test (PT100)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 STAVE Matrix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 STAVE DTU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 dirty="0">
                          <a:effectLst/>
                          <a:latin typeface="Calibri" panose="020F0502020204030204" pitchFamily="34" charset="0"/>
                        </a:rPr>
                        <a:t>STAVE </a:t>
                      </a:r>
                      <a:r>
                        <a:rPr lang="en-IN" sz="700" b="0" dirty="0" err="1">
                          <a:effectLst/>
                          <a:latin typeface="Calibri" panose="020F0502020204030204" pitchFamily="34" charset="0"/>
                        </a:rPr>
                        <a:t>Deliverd</a:t>
                      </a:r>
                      <a:endParaRPr lang="en-IN" sz="7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0546628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5345DA-B702-A24B-B5FB-001789C93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1/15/21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97A4DB-A82F-8F4B-ADAB-BAFF1A75B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sPHENIX biweekly Meeting</a:t>
            </a:r>
          </a:p>
        </p:txBody>
      </p:sp>
    </p:spTree>
    <p:extLst>
      <p:ext uri="{BB962C8B-B14F-4D97-AF65-F5344CB8AC3E}">
        <p14:creationId xmlns:p14="http://schemas.microsoft.com/office/powerpoint/2010/main" val="33891069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8040</TotalTime>
  <Words>2346</Words>
  <Application>Microsoft Macintosh PowerPoint</Application>
  <PresentationFormat>Widescreen</PresentationFormat>
  <Paragraphs>1600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MVTX Status and Plan </vt:lpstr>
      <vt:lpstr>Status &amp; Plan</vt:lpstr>
      <vt:lpstr>Upcoming Challenges   </vt:lpstr>
      <vt:lpstr>12/15/2020 MVTX PRR Report</vt:lpstr>
      <vt:lpstr>Backup slides</vt:lpstr>
      <vt:lpstr>Project Status and Plan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MVTX Status and Plan </dc:title>
  <dc:creator>Ming Liu</dc:creator>
  <cp:lastModifiedBy>Ming Liu</cp:lastModifiedBy>
  <cp:revision>184</cp:revision>
  <dcterms:created xsi:type="dcterms:W3CDTF">2020-11-19T19:12:30Z</dcterms:created>
  <dcterms:modified xsi:type="dcterms:W3CDTF">2021-01-15T15:30:00Z</dcterms:modified>
</cp:coreProperties>
</file>