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11" r:id="rId3"/>
    <p:sldId id="312" r:id="rId4"/>
    <p:sldId id="313" r:id="rId5"/>
    <p:sldId id="309" r:id="rId6"/>
    <p:sldId id="257" r:id="rId7"/>
    <p:sldId id="308" r:id="rId8"/>
    <p:sldId id="279" r:id="rId9"/>
    <p:sldId id="307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5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16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Camelia, Grazyna and Ming</a:t>
            </a:r>
          </a:p>
          <a:p>
            <a:r>
              <a:rPr lang="en-US" dirty="0"/>
              <a:t>1/15/2021</a:t>
            </a:r>
          </a:p>
          <a:p>
            <a:r>
              <a:rPr lang="en-US" dirty="0"/>
              <a:t>MVTX Bi-Weekly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7A255-9C32-3149-B300-E72B0273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2241E-0CAC-9249-9C1F-7236C5E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A2CE-D1F9-BD43-B973-D0577457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1E0FC-2D8A-4940-B783-429A437C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007" y="0"/>
            <a:ext cx="360500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9D73E-29EE-1A4D-9BAF-806B8EB266A4}"/>
              </a:ext>
            </a:extLst>
          </p:cNvPr>
          <p:cNvSpPr txBox="1"/>
          <p:nvPr/>
        </p:nvSpPr>
        <p:spPr>
          <a:xfrm>
            <a:off x="155891" y="606460"/>
            <a:ext cx="60807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60(Production) + 10(LANL) RU Test Data</a:t>
            </a:r>
          </a:p>
          <a:p>
            <a:endParaRPr lang="en-US" dirty="0"/>
          </a:p>
          <a:p>
            <a:r>
              <a:rPr lang="en-US" dirty="0"/>
              <a:t>48 needed for full readout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F75004-B57D-1644-8368-64DC7478B168}"/>
              </a:ext>
            </a:extLst>
          </p:cNvPr>
          <p:cNvSpPr/>
          <p:nvPr/>
        </p:nvSpPr>
        <p:spPr>
          <a:xfrm>
            <a:off x="-1" y="21112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60 production RU testing at ORNL completed, debugging in progress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5 RUs for factory repair</a:t>
            </a:r>
          </a:p>
          <a:p>
            <a:pPr lvl="2"/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SN337, SN370, SN340, SN367, SN391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A few with minor issues, still usable for readout</a:t>
            </a:r>
          </a:p>
        </p:txBody>
      </p:sp>
    </p:spTree>
    <p:extLst>
      <p:ext uri="{BB962C8B-B14F-4D97-AF65-F5344CB8AC3E}">
        <p14:creationId xmlns:p14="http://schemas.microsoft.com/office/powerpoint/2010/main" val="259723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F402B79-DD2B-FC42-A199-868FB4169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72" y="2215805"/>
            <a:ext cx="1631330" cy="19110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C74CFF-4C51-4C4C-8BE3-DDA1FEB97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169" y="1051216"/>
            <a:ext cx="1967617" cy="1118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</p:spPr>
        <p:txBody>
          <a:bodyPr/>
          <a:lstStyle/>
          <a:p>
            <a:r>
              <a:rPr lang="en-US" b="1" dirty="0"/>
              <a:t>Status &amp; Plan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61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432FF"/>
                  </a:solidFill>
                </a:rPr>
                <a:t>Assembly review</a:t>
              </a:r>
            </a:p>
          </p:txBody>
        </p:sp>
      </p:grpSp>
      <p:pic>
        <p:nvPicPr>
          <p:cNvPr id="3074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D684BEB0-F670-8945-8D35-9E0CEA89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618" y="1787883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921D96CC-4507-7D4E-9CE7-9ADE3BA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129" y="2467094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o Really Invented the Smiley Face? | Arts &amp; Culture | Smithsonian Magazine">
            <a:extLst>
              <a:ext uri="{FF2B5EF4-FFF2-40B4-BE49-F238E27FC236}">
                <a16:creationId xmlns:a16="http://schemas.microsoft.com/office/drawing/2014/main" id="{B9FF6B2E-3A45-9C4B-8F56-C0184917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30502" y="3304463"/>
            <a:ext cx="1286805" cy="11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F4C867-1A4F-B341-AAFB-17F90558512A}"/>
              </a:ext>
            </a:extLst>
          </p:cNvPr>
          <p:cNvSpPr txBox="1"/>
          <p:nvPr/>
        </p:nvSpPr>
        <p:spPr>
          <a:xfrm>
            <a:off x="267235" y="3446988"/>
            <a:ext cx="379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432FF"/>
                </a:solidFill>
              </a:rPr>
              <a:t>Some delay in CFC production, </a:t>
            </a:r>
          </a:p>
          <a:p>
            <a:r>
              <a:rPr lang="en-US" b="1" i="1" dirty="0">
                <a:solidFill>
                  <a:srgbClr val="0432FF"/>
                </a:solidFill>
              </a:rPr>
              <a:t>but still on track for completing</a:t>
            </a:r>
          </a:p>
          <a:p>
            <a:r>
              <a:rPr lang="en-US" b="1" i="1" dirty="0">
                <a:solidFill>
                  <a:srgbClr val="0432FF"/>
                </a:solidFill>
              </a:rPr>
              <a:t>the assembly work in 2021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BF5701-77A6-C143-AD5C-CBEC5DD42EA6}"/>
              </a:ext>
            </a:extLst>
          </p:cNvPr>
          <p:cNvSpPr txBox="1"/>
          <p:nvPr/>
        </p:nvSpPr>
        <p:spPr>
          <a:xfrm>
            <a:off x="116190" y="4983135"/>
            <a:ext cx="4951612" cy="1600438"/>
          </a:xfrm>
          <a:prstGeom prst="rect">
            <a:avLst/>
          </a:prstGeom>
          <a:solidFill>
            <a:srgbClr val="FFC000"/>
          </a:solidFill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Readout &amp; Controls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60 RU 1</a:t>
            </a:r>
            <a:r>
              <a:rPr lang="en-US" sz="1600" baseline="30000" dirty="0"/>
              <a:t>st</a:t>
            </a:r>
            <a:r>
              <a:rPr lang="en-US" sz="1600" dirty="0"/>
              <a:t> round test completed, debug in progress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FW/SW synced to latest ALICE/ATLAS code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Low-level slow control under testing </a:t>
            </a:r>
          </a:p>
          <a:p>
            <a:pPr marL="285750" indent="-285750">
              <a:buFontTx/>
              <a:buChar char="-"/>
            </a:pPr>
            <a:r>
              <a:rPr lang="en-US" sz="1600" dirty="0" err="1"/>
              <a:t>mGTM</a:t>
            </a:r>
            <a:r>
              <a:rPr lang="en-US" sz="1600" dirty="0"/>
              <a:t> in progress at BNL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System integration </a:t>
            </a:r>
          </a:p>
        </p:txBody>
      </p:sp>
      <p:pic>
        <p:nvPicPr>
          <p:cNvPr id="3080" name="Picture 8" descr="Premium Vector | Emoji with glasses wearing mouth mask">
            <a:extLst>
              <a:ext uri="{FF2B5EF4-FFF2-40B4-BE49-F238E27FC236}">
                <a16:creationId xmlns:a16="http://schemas.microsoft.com/office/drawing/2014/main" id="{33CECA3B-8684-0E47-87EF-40CCA2C68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562" y="1070638"/>
            <a:ext cx="1133050" cy="10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5044C-735A-8642-B169-EF66136CA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11" y="1075589"/>
            <a:ext cx="1553242" cy="1065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F4003A-0F16-4C44-9BD3-26DB073B7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51" y="2253338"/>
            <a:ext cx="1249745" cy="9886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4FFC77-0AB0-2846-A4DA-9BA11AC0B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35" y="2207420"/>
            <a:ext cx="1948870" cy="103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94320-6325-2A43-BF0D-F575C8979839}"/>
              </a:ext>
            </a:extLst>
          </p:cNvPr>
          <p:cNvSpPr txBox="1"/>
          <p:nvPr/>
        </p:nvSpPr>
        <p:spPr>
          <a:xfrm>
            <a:off x="9576577" y="3254746"/>
            <a:ext cx="2348187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production starts now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F2735A-3408-8349-8BCC-46CB69C3EADF}"/>
              </a:ext>
            </a:extLst>
          </p:cNvPr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ECA0E-5748-514A-9948-2819F30511B8}"/>
              </a:ext>
            </a:extLst>
          </p:cNvPr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@LBNL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E5FD5F-D5D7-FD44-8515-A2B7178C988F}"/>
              </a:ext>
            </a:extLst>
          </p:cNvPr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B47C144-D081-5747-8F3D-AD23F53DB22E}"/>
              </a:ext>
            </a:extLst>
          </p:cNvPr>
          <p:cNvGrpSpPr/>
          <p:nvPr/>
        </p:nvGrpSpPr>
        <p:grpSpPr>
          <a:xfrm>
            <a:off x="5962868" y="1049301"/>
            <a:ext cx="2544337" cy="1841327"/>
            <a:chOff x="5659593" y="2249187"/>
            <a:chExt cx="3119822" cy="2396631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F6D792E5-987C-3B49-88D2-202A2FB11A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76C713-C7D8-3840-BE36-E2E85B2CA836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78A611-7645-EC42-A44D-CFCC4F06F72D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646" y="-22687"/>
            <a:ext cx="6148754" cy="909317"/>
          </a:xfrm>
        </p:spPr>
        <p:txBody>
          <a:bodyPr/>
          <a:lstStyle/>
          <a:p>
            <a:r>
              <a:rPr lang="en-US" dirty="0"/>
              <a:t>Upcoming Challenges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8" y="734153"/>
            <a:ext cx="9163446" cy="581215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Reviews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~Feb 2021?</a:t>
            </a:r>
          </a:p>
          <a:p>
            <a:pPr lvl="2"/>
            <a:r>
              <a:rPr lang="en-US" dirty="0"/>
              <a:t>Complete MVTX insertion system mockup </a:t>
            </a:r>
          </a:p>
          <a:p>
            <a:pPr lvl="2"/>
            <a:r>
              <a:rPr lang="en-US" dirty="0"/>
              <a:t>X-wing supporting structure production </a:t>
            </a:r>
          </a:p>
          <a:p>
            <a:pPr lvl="1"/>
            <a:r>
              <a:rPr lang="en-US" dirty="0"/>
              <a:t>Cables safety review/approval, early 2021?</a:t>
            </a:r>
          </a:p>
          <a:p>
            <a:pPr lvl="2"/>
            <a:r>
              <a:rPr lang="en-US" dirty="0"/>
              <a:t>Racks and cable layout</a:t>
            </a:r>
          </a:p>
          <a:p>
            <a:pPr lvl="2"/>
            <a:r>
              <a:rPr lang="en-US" dirty="0"/>
              <a:t>Power and data cable procurements  and QA</a:t>
            </a:r>
          </a:p>
          <a:p>
            <a:r>
              <a:rPr lang="en-US" b="1" dirty="0"/>
              <a:t>Half-detector assembly at LBNL </a:t>
            </a:r>
          </a:p>
          <a:p>
            <a:pPr lvl="1"/>
            <a:r>
              <a:rPr lang="en-US" dirty="0"/>
              <a:t>Stave shipping and test </a:t>
            </a:r>
          </a:p>
          <a:p>
            <a:pPr lvl="2"/>
            <a:r>
              <a:rPr lang="en-US" dirty="0"/>
              <a:t>be ready for half-detector assembly ~May 2021</a:t>
            </a:r>
          </a:p>
          <a:p>
            <a:pPr lvl="1"/>
            <a:r>
              <a:rPr lang="en-US" dirty="0"/>
              <a:t>Assembly fixture design &amp; fabrication</a:t>
            </a:r>
          </a:p>
          <a:p>
            <a:pPr lvl="1"/>
            <a:r>
              <a:rPr lang="en-US" dirty="0"/>
              <a:t>CFC production and test fitting </a:t>
            </a:r>
          </a:p>
          <a:p>
            <a:r>
              <a:rPr lang="en-US" b="1" dirty="0"/>
              <a:t>Readout &amp; control system integration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Continuous readout mode</a:t>
            </a:r>
          </a:p>
          <a:p>
            <a:pPr lvl="2"/>
            <a:r>
              <a:rPr lang="en-US" dirty="0"/>
              <a:t>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</a:t>
            </a:r>
          </a:p>
          <a:p>
            <a:pPr lvl="2"/>
            <a:r>
              <a:rPr lang="en-US" dirty="0"/>
              <a:t>40MHz system clock for MVTX  </a:t>
            </a:r>
          </a:p>
          <a:p>
            <a:pPr lvl="1"/>
            <a:r>
              <a:rPr lang="en-US" dirty="0"/>
              <a:t>Slow control and monitoring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432FF"/>
                </a:solidFill>
              </a:rPr>
              <a:t>To be ready for half-detector commissioning ~summer 2021</a:t>
            </a:r>
          </a:p>
          <a:p>
            <a:r>
              <a:rPr lang="en-US" b="1" dirty="0"/>
              <a:t>Other services </a:t>
            </a:r>
          </a:p>
          <a:p>
            <a:pPr lvl="1"/>
            <a:r>
              <a:rPr lang="en-US" dirty="0"/>
              <a:t>Cooling system design and test</a:t>
            </a:r>
          </a:p>
          <a:p>
            <a:pPr lvl="1"/>
            <a:r>
              <a:rPr lang="en-US" dirty="0"/>
              <a:t>Setup clean tent at BNL in ~late Fall 2021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3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0BC6E3-8B2C-C246-A150-803E07DB3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063" y="4955892"/>
            <a:ext cx="4637937" cy="151999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9731FB83-D517-D747-B42F-33DC4A5665B0}"/>
              </a:ext>
            </a:extLst>
          </p:cNvPr>
          <p:cNvSpPr/>
          <p:nvPr/>
        </p:nvSpPr>
        <p:spPr>
          <a:xfrm>
            <a:off x="10318356" y="4390848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90;p15">
            <a:extLst>
              <a:ext uri="{FF2B5EF4-FFF2-40B4-BE49-F238E27FC236}">
                <a16:creationId xmlns:a16="http://schemas.microsoft.com/office/drawing/2014/main" id="{868A3A7E-A175-A442-B95A-F9C9BA63A6C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1608"/>
          <a:stretch/>
        </p:blipFill>
        <p:spPr>
          <a:xfrm>
            <a:off x="9102657" y="549503"/>
            <a:ext cx="2959116" cy="184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AD3F87C1-38A8-CA48-A2D9-61771304447E}"/>
              </a:ext>
            </a:extLst>
          </p:cNvPr>
          <p:cNvSpPr/>
          <p:nvPr/>
        </p:nvSpPr>
        <p:spPr>
          <a:xfrm>
            <a:off x="10246162" y="2495386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D46BA5-B685-2A48-8187-0DAE34574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723" y="278726"/>
            <a:ext cx="6236277" cy="60776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C49C618-E596-C448-A5B5-DD0D4D52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353" y="64721"/>
            <a:ext cx="9103279" cy="525829"/>
          </a:xfrm>
        </p:spPr>
        <p:txBody>
          <a:bodyPr>
            <a:normAutofit fontScale="90000"/>
          </a:bodyPr>
          <a:lstStyle/>
          <a:p>
            <a:r>
              <a:rPr lang="en-US" dirty="0"/>
              <a:t>12/15/2020 MVTX PRR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B67F9-B138-3945-858B-3719B28E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F8272-66F0-0149-AB0A-5155CA1F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3CA88-828A-E047-9360-26F1BA4D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E9A33D-5D08-D044-BF0E-8F0AA8AD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" y="896669"/>
            <a:ext cx="6224617" cy="3072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6AC655-41DD-2C41-AE14-EC4BBBD68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9" y="4196862"/>
            <a:ext cx="6142171" cy="2297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397CC2-3C73-F947-98A4-DC2D5CDCF735}"/>
              </a:ext>
            </a:extLst>
          </p:cNvPr>
          <p:cNvCxnSpPr/>
          <p:nvPr/>
        </p:nvCxnSpPr>
        <p:spPr>
          <a:xfrm>
            <a:off x="1125415" y="1641231"/>
            <a:ext cx="37279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FDEA3-379E-514D-93D3-0984D31C7946}"/>
              </a:ext>
            </a:extLst>
          </p:cNvPr>
          <p:cNvCxnSpPr>
            <a:cxnSpLocks/>
          </p:cNvCxnSpPr>
          <p:nvPr/>
        </p:nvCxnSpPr>
        <p:spPr>
          <a:xfrm>
            <a:off x="1148693" y="5283078"/>
            <a:ext cx="27023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7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1512-3A1A-344D-8C68-FD086B4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37F2-120A-2B47-B87D-DCAFE982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D2AB-1A14-F848-A6D5-2434E55E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9685-D2D5-0840-8870-7313F03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AE4F-E73E-F04A-AB41-5A5F8E9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6" y="0"/>
            <a:ext cx="6983669" cy="960438"/>
          </a:xfrm>
        </p:spPr>
        <p:txBody>
          <a:bodyPr>
            <a:normAutofit/>
          </a:bodyPr>
          <a:lstStyle/>
          <a:p>
            <a:r>
              <a:rPr lang="en-US" dirty="0"/>
              <a:t>Project Status and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2" y="1076289"/>
            <a:ext cx="6817247" cy="534744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MVTX PRR 12/15/2020, went very well  - draft report soon</a:t>
            </a:r>
          </a:p>
          <a:p>
            <a:pPr lvl="1"/>
            <a:r>
              <a:rPr lang="en-US" dirty="0"/>
              <a:t>Next:</a:t>
            </a:r>
          </a:p>
          <a:p>
            <a:pPr lvl="2"/>
            <a:r>
              <a:rPr lang="en-US" dirty="0"/>
              <a:t>Insertion system and mockup, in progress</a:t>
            </a:r>
          </a:p>
          <a:p>
            <a:pPr lvl="2"/>
            <a:r>
              <a:rPr lang="en-US" b="1" dirty="0">
                <a:solidFill>
                  <a:srgbClr val="0432FF"/>
                </a:solidFill>
              </a:rPr>
              <a:t>Start CFC production soon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60 production RU testing at ORNL completed, debugging in progress</a:t>
            </a:r>
          </a:p>
          <a:p>
            <a:pPr lvl="2"/>
            <a:r>
              <a:rPr lang="en-US" dirty="0"/>
              <a:t>5 RUs for factory repair </a:t>
            </a:r>
          </a:p>
          <a:p>
            <a:pPr lvl="2"/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lvl="1"/>
            <a:r>
              <a:rPr lang="en-US" dirty="0"/>
              <a:t>A new AMD server setup at LANL</a:t>
            </a:r>
          </a:p>
          <a:p>
            <a:pPr lvl="1"/>
            <a:r>
              <a:rPr lang="en-US" dirty="0"/>
              <a:t>Excellent progress with Slow Control software – LLA , MIT</a:t>
            </a:r>
          </a:p>
          <a:p>
            <a:pPr lvl="1"/>
            <a:r>
              <a:rPr lang="en-US" dirty="0"/>
              <a:t>40MHz </a:t>
            </a:r>
            <a:r>
              <a:rPr lang="en-US" dirty="0" err="1"/>
              <a:t>mGTM</a:t>
            </a:r>
            <a:r>
              <a:rPr lang="en-US" dirty="0"/>
              <a:t> in progress @BNL, meeting w/ BNL engineers soon  </a:t>
            </a:r>
          </a:p>
          <a:p>
            <a:r>
              <a:rPr lang="en-US" b="1" dirty="0"/>
              <a:t>Stave production and transportation – 48 gold staves produced!</a:t>
            </a:r>
          </a:p>
          <a:p>
            <a:pPr lvl="1"/>
            <a:r>
              <a:rPr lang="en-US" dirty="0"/>
              <a:t>45+ gold staves at CERN</a:t>
            </a:r>
          </a:p>
          <a:p>
            <a:pPr lvl="1"/>
            <a:r>
              <a:rPr lang="en-US" dirty="0"/>
              <a:t>4 staves (3 Gold + 1 Silver) under test at LBNL</a:t>
            </a:r>
          </a:p>
          <a:p>
            <a:r>
              <a:rPr lang="en-US" b="1" dirty="0"/>
              <a:t>FY21 budget/schedule  </a:t>
            </a:r>
          </a:p>
          <a:p>
            <a:pPr lvl="1"/>
            <a:r>
              <a:rPr lang="en-US" dirty="0"/>
              <a:t>ORNL’s budget received, LANL’s new contract in progress </a:t>
            </a:r>
          </a:p>
          <a:p>
            <a:pPr lvl="1"/>
            <a:r>
              <a:rPr lang="en-US" dirty="0"/>
              <a:t>P6 procurements – MVTX related (WBS 2.X)</a:t>
            </a:r>
          </a:p>
          <a:p>
            <a:pPr lvl="2"/>
            <a:r>
              <a:rPr lang="en-US" dirty="0"/>
              <a:t>MVTX Supports – M&amp;S, 4/21 – 6/18, 2021, $50K</a:t>
            </a:r>
          </a:p>
          <a:p>
            <a:pPr lvl="2"/>
            <a:r>
              <a:rPr lang="en-US" dirty="0"/>
              <a:t>MVTX integration/installation tooling/fixtures – M&amp;S, 12/30/2020 – 3/29/2021, $30K  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8410670" y="4001632"/>
            <a:ext cx="3581428" cy="2599367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029" y="994934"/>
            <a:ext cx="3690069" cy="23510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571AD4-D98C-5D4C-9C5D-43F4CCDA2071}"/>
              </a:ext>
            </a:extLst>
          </p:cNvPr>
          <p:cNvSpPr txBox="1"/>
          <p:nvPr/>
        </p:nvSpPr>
        <p:spPr>
          <a:xfrm>
            <a:off x="8815117" y="891623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system</a:t>
            </a:r>
          </a:p>
        </p:txBody>
      </p:sp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Inspiring Ways to Celebrate a Company Anniversary">
            <a:extLst>
              <a:ext uri="{FF2B5EF4-FFF2-40B4-BE49-F238E27FC236}">
                <a16:creationId xmlns:a16="http://schemas.microsoft.com/office/drawing/2014/main" id="{5BF0BCB6-6BB4-5D4A-81E2-C342FA92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793"/>
            <a:ext cx="12192000" cy="68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7A22-444E-D24E-9046-2E9564A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D0FDE-634C-5D47-850F-634AF794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C70-6B45-1E4D-B309-8CF02C6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6CE-B9BE-0645-8D67-DBCCC99C63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48 Gold Staves Produced!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(One full MVTX detector)</a:t>
            </a:r>
          </a:p>
          <a:p>
            <a:pPr marL="0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988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9AADC-A070-8E4B-B568-5BAD86D26CEC}"/>
              </a:ext>
            </a:extLst>
          </p:cNvPr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Partial/Not functioning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47347" y="1166570"/>
            <a:ext cx="3144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Report from Stave Production Meeting, 12/17/2020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 new STAVEs  are ready with final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45 STAVES are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 STAVEs are delivered.</a:t>
            </a:r>
          </a:p>
          <a:p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008A7B-090F-E84D-A643-E27A190C8933}"/>
              </a:ext>
            </a:extLst>
          </p:cNvPr>
          <p:cNvGraphicFramePr>
            <a:graphicFrameLocks noGrp="1"/>
          </p:cNvGraphicFramePr>
          <p:nvPr/>
        </p:nvGraphicFramePr>
        <p:xfrm>
          <a:off x="194309" y="136526"/>
          <a:ext cx="8903883" cy="6042457"/>
        </p:xfrm>
        <a:graphic>
          <a:graphicData uri="http://schemas.openxmlformats.org/drawingml/2006/table">
            <a:tbl>
              <a:tblPr/>
              <a:tblGrid>
                <a:gridCol w="436894">
                  <a:extLst>
                    <a:ext uri="{9D8B030D-6E8A-4147-A177-3AD203B41FA5}">
                      <a16:colId xmlns:a16="http://schemas.microsoft.com/office/drawing/2014/main" val="359748431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424747822"/>
                    </a:ext>
                  </a:extLst>
                </a:gridCol>
                <a:gridCol w="463107">
                  <a:extLst>
                    <a:ext uri="{9D8B030D-6E8A-4147-A177-3AD203B41FA5}">
                      <a16:colId xmlns:a16="http://schemas.microsoft.com/office/drawing/2014/main" val="309494705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049358464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8189338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821823500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43674727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0611375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12237534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962933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00239372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6104176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8794710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507028731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389623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338962238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3703771342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538674122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278719257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389464489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90198076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148424719"/>
                    </a:ext>
                  </a:extLst>
                </a:gridCol>
                <a:gridCol w="436894">
                  <a:extLst>
                    <a:ext uri="{9D8B030D-6E8A-4147-A177-3AD203B41FA5}">
                      <a16:colId xmlns:a16="http://schemas.microsoft.com/office/drawing/2014/main" val="21603960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3559"/>
                  </a:ext>
                </a:extLst>
              </a:tr>
              <a:tr h="284674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26264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08517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6413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27686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56968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0680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7841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525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3672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3172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7059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8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3119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244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2021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266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6441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3028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0433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49398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2670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86125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450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0528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3930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891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730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7105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4241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8545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246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53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4703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04185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11009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5484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79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3597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557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2796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750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641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568FA-234D-6444-8725-93855FC5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B826-BD74-E149-A3C6-C828294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</p:spTree>
    <p:extLst>
      <p:ext uri="{BB962C8B-B14F-4D97-AF65-F5344CB8AC3E}">
        <p14:creationId xmlns:p14="http://schemas.microsoft.com/office/powerpoint/2010/main" val="175778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B4E81-0AE0-7E43-9C4C-FF05FEF91EE8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1046202"/>
          <a:ext cx="10515597" cy="4656770"/>
        </p:xfrm>
        <a:graphic>
          <a:graphicData uri="http://schemas.openxmlformats.org/drawingml/2006/table">
            <a:tbl>
              <a:tblPr/>
              <a:tblGrid>
                <a:gridCol w="515975">
                  <a:extLst>
                    <a:ext uri="{9D8B030D-6E8A-4147-A177-3AD203B41FA5}">
                      <a16:colId xmlns:a16="http://schemas.microsoft.com/office/drawing/2014/main" val="9154430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050103547"/>
                    </a:ext>
                  </a:extLst>
                </a:gridCol>
                <a:gridCol w="546935">
                  <a:extLst>
                    <a:ext uri="{9D8B030D-6E8A-4147-A177-3AD203B41FA5}">
                      <a16:colId xmlns:a16="http://schemas.microsoft.com/office/drawing/2014/main" val="240357484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201063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79189471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9916202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5802267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98186241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85428021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18034478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133750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52206103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22288803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29411867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7376936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442953178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37307024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639778171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16561732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6740913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33304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37071005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1044877417"/>
                    </a:ext>
                  </a:extLst>
                </a:gridCol>
              </a:tblGrid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197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4469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3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8117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1280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0784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2730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916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8510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878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7697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0198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8121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439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1965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(279)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3535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7009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 (291)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1615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 (238)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8489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 (126)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4061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740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U205 (89)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5652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U206 (111)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2103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Q201 (155)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72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493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129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214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0118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6029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07429"/>
                  </a:ext>
                </a:extLst>
              </a:tr>
              <a:tr h="26148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?? data line broken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931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W202*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9100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3287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4428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9005"/>
                  </a:ext>
                </a:extLst>
              </a:tr>
              <a:tr h="17922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 Digi short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09009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0228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56784-7976-3949-9E43-98B22BEE1E7C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386546"/>
          <a:ext cx="10515602" cy="624716"/>
        </p:xfrm>
        <a:graphic>
          <a:graphicData uri="http://schemas.openxmlformats.org/drawingml/2006/table">
            <a:tbl>
              <a:tblPr/>
              <a:tblGrid>
                <a:gridCol w="515976">
                  <a:extLst>
                    <a:ext uri="{9D8B030D-6E8A-4147-A177-3AD203B41FA5}">
                      <a16:colId xmlns:a16="http://schemas.microsoft.com/office/drawing/2014/main" val="82112828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1809588"/>
                    </a:ext>
                  </a:extLst>
                </a:gridCol>
                <a:gridCol w="546934">
                  <a:extLst>
                    <a:ext uri="{9D8B030D-6E8A-4147-A177-3AD203B41FA5}">
                      <a16:colId xmlns:a16="http://schemas.microsoft.com/office/drawing/2014/main" val="92415216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9479679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76248860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03602019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4921878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261379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5539708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5693251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624880964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1088910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7769086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392642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84783405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76635949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48334870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38814823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231022760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443606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157608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342123147"/>
                    </a:ext>
                  </a:extLst>
                </a:gridCol>
                <a:gridCol w="515976">
                  <a:extLst>
                    <a:ext uri="{9D8B030D-6E8A-4147-A177-3AD203B41FA5}">
                      <a16:colId xmlns:a16="http://schemas.microsoft.com/office/drawing/2014/main" val="374132104"/>
                    </a:ext>
                  </a:extLst>
                </a:gridCol>
              </a:tblGrid>
              <a:tr h="291146"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148" marR="10148" marT="6765" marB="676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51254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</a:t>
                      </a:r>
                      <a:r>
                        <a:rPr lang="en-IN" sz="700" b="0" dirty="0" err="1">
                          <a:effectLst/>
                          <a:latin typeface="Calibri" panose="020F0502020204030204" pitchFamily="34" charset="0"/>
                        </a:rPr>
                        <a:t>Deliverd</a:t>
                      </a:r>
                      <a:endParaRPr lang="en-IN" sz="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46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45DA-B702-A24B-B5FB-001789C9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7A4DB-A82F-8F4B-ADAB-BAFF1A7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biweekly Meeting</a:t>
            </a:r>
          </a:p>
        </p:txBody>
      </p:sp>
    </p:spTree>
    <p:extLst>
      <p:ext uri="{BB962C8B-B14F-4D97-AF65-F5344CB8AC3E}">
        <p14:creationId xmlns:p14="http://schemas.microsoft.com/office/powerpoint/2010/main" val="338910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7388</TotalTime>
  <Words>2346</Words>
  <Application>Microsoft Macintosh PowerPoint</Application>
  <PresentationFormat>Widescreen</PresentationFormat>
  <Paragraphs>1600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MVTX Status and Plan </vt:lpstr>
      <vt:lpstr>Status &amp; Plan</vt:lpstr>
      <vt:lpstr>Upcoming Challenges   </vt:lpstr>
      <vt:lpstr>12/15/2020 MVTX PRR Report</vt:lpstr>
      <vt:lpstr>Backup slides</vt:lpstr>
      <vt:lpstr>Project Status and Plan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184</cp:revision>
  <dcterms:created xsi:type="dcterms:W3CDTF">2020-11-19T19:12:30Z</dcterms:created>
  <dcterms:modified xsi:type="dcterms:W3CDTF">2021-01-15T04:38:37Z</dcterms:modified>
</cp:coreProperties>
</file>