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308" r:id="rId4"/>
    <p:sldId id="257" r:id="rId5"/>
    <p:sldId id="285" r:id="rId6"/>
    <p:sldId id="311" r:id="rId7"/>
    <p:sldId id="309" r:id="rId8"/>
    <p:sldId id="279" r:id="rId9"/>
    <p:sldId id="307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5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16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Ming Liu </a:t>
            </a:r>
          </a:p>
          <a:p>
            <a:r>
              <a:rPr lang="en-US" dirty="0"/>
              <a:t>1/11/2021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91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155891" y="606460"/>
            <a:ext cx="6080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60(Production) + 10(LANL) RU Test Data</a:t>
            </a:r>
          </a:p>
          <a:p>
            <a:endParaRPr lang="en-US" dirty="0"/>
          </a:p>
          <a:p>
            <a:r>
              <a:rPr lang="en-US" dirty="0"/>
              <a:t>48 needed for full readout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75004-B57D-1644-8368-64DC7478B168}"/>
              </a:ext>
            </a:extLst>
          </p:cNvPr>
          <p:cNvSpPr/>
          <p:nvPr/>
        </p:nvSpPr>
        <p:spPr>
          <a:xfrm>
            <a:off x="-1" y="21112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60 production RU testing at ORNL completed, debugging in progress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5 RUs for factory repair</a:t>
            </a:r>
          </a:p>
          <a:p>
            <a:pPr lvl="2"/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SN337, SN370, SN340, SN367, SN391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 few with minor issues, still usable for readout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/>
              <a:t>2020 Highlights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34563" y="4632345"/>
            <a:ext cx="465118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RU 1</a:t>
            </a:r>
            <a:r>
              <a:rPr lang="en-US" baseline="30000" dirty="0"/>
              <a:t>st</a:t>
            </a:r>
            <a:r>
              <a:rPr lang="en-US" dirty="0"/>
              <a:t> round test completed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Low-level slow control hardware interface established, high-level software interface under testing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mGTM</a:t>
            </a:r>
            <a:r>
              <a:rPr lang="en-US" dirty="0"/>
              <a:t> in progress at BNL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soon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2735A-3408-8349-8BCC-46CB69C3EADF}"/>
              </a:ext>
            </a:extLst>
          </p:cNvPr>
          <p:cNvSpPr/>
          <p:nvPr/>
        </p:nvSpPr>
        <p:spPr>
          <a:xfrm>
            <a:off x="134562" y="984549"/>
            <a:ext cx="9292510" cy="231991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ECA0E-5748-514A-9948-2819F30511B8}"/>
              </a:ext>
            </a:extLst>
          </p:cNvPr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@LBNL</a:t>
            </a:r>
          </a:p>
        </p:txBody>
      </p:sp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4502285" cy="960438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Status &amp;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53" y="891623"/>
            <a:ext cx="6817247" cy="570937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discussed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production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in progress at LANL</a:t>
            </a:r>
          </a:p>
          <a:p>
            <a:pPr lvl="1"/>
            <a:r>
              <a:rPr lang="en-US" dirty="0"/>
              <a:t>Initial test with Slow Control software – LLA , MIT, LANL</a:t>
            </a:r>
          </a:p>
          <a:p>
            <a:pPr lvl="1"/>
            <a:r>
              <a:rPr lang="en-US" dirty="0"/>
              <a:t>40MHz </a:t>
            </a:r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pPr lvl="1"/>
            <a:endParaRPr lang="en-US" dirty="0"/>
          </a:p>
          <a:p>
            <a:r>
              <a:rPr lang="en-US" b="1" dirty="0"/>
              <a:t>Detector assembly plan at LBNL</a:t>
            </a:r>
          </a:p>
          <a:p>
            <a:pPr lvl="1"/>
            <a:r>
              <a:rPr lang="en-US" dirty="0"/>
              <a:t>CFC test fit</a:t>
            </a:r>
          </a:p>
          <a:p>
            <a:pPr lvl="1"/>
            <a:r>
              <a:rPr lang="en-US" dirty="0"/>
              <a:t>Assembly review, ~ May 2021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9805684" y="4638303"/>
            <a:ext cx="2186413" cy="1962696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20" y="4755586"/>
            <a:ext cx="2685228" cy="1710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F1EDE-5D17-AB49-A29C-1F93C07C5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6095"/>
            <a:ext cx="5032497" cy="4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and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909317"/>
            <a:ext cx="9163446" cy="558201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Power cables safety review, early 2021?</a:t>
            </a:r>
          </a:p>
          <a:p>
            <a:pPr lvl="2"/>
            <a:r>
              <a:rPr lang="en-US" dirty="0"/>
              <a:t>Cable procurements  and QA</a:t>
            </a:r>
          </a:p>
          <a:p>
            <a:r>
              <a:rPr lang="en-US" b="1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design &amp;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b="1" dirty="0"/>
              <a:t>Readout &amp; control system 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r>
              <a:rPr lang="en-US" dirty="0"/>
              <a:t>Other services </a:t>
            </a:r>
          </a:p>
          <a:p>
            <a:pPr lvl="1"/>
            <a:r>
              <a:rPr lang="en-US" dirty="0"/>
              <a:t>Cooling system design and test</a:t>
            </a:r>
          </a:p>
          <a:p>
            <a:pPr lvl="1"/>
            <a:r>
              <a:rPr lang="en-US" dirty="0"/>
              <a:t>Setup clean tent at BNL in ~Fall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4C8F-2F98-484E-B635-0C02BAEF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62691"/>
          </a:xfrm>
        </p:spPr>
        <p:txBody>
          <a:bodyPr/>
          <a:lstStyle/>
          <a:p>
            <a:r>
              <a:rPr lang="en-US" dirty="0"/>
              <a:t>LANL’s Focus in FY21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2704-B17B-FE4F-87E6-8E07A0087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880946"/>
            <a:ext cx="10783230" cy="56759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 8-stave/RU telescope readout &amp; control development </a:t>
            </a:r>
          </a:p>
          <a:p>
            <a:pPr lvl="1"/>
            <a:r>
              <a:rPr lang="en-US" dirty="0"/>
              <a:t>FELIX FW, new data format, CR 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integration </a:t>
            </a:r>
          </a:p>
          <a:p>
            <a:pPr lvl="1"/>
            <a:r>
              <a:rPr lang="en-US" dirty="0"/>
              <a:t>System test and optimization</a:t>
            </a:r>
          </a:p>
          <a:p>
            <a:pPr lvl="2"/>
            <a:r>
              <a:rPr lang="en-US" dirty="0"/>
              <a:t>Slow control and monitoring</a:t>
            </a:r>
          </a:p>
          <a:p>
            <a:pPr lvl="2"/>
            <a:r>
              <a:rPr lang="en-US" dirty="0"/>
              <a:t>ALPIDE study with laser pulses </a:t>
            </a:r>
          </a:p>
          <a:p>
            <a:pPr lvl="2"/>
            <a:endParaRPr lang="en-US" dirty="0"/>
          </a:p>
          <a:p>
            <a:r>
              <a:rPr lang="en-US" dirty="0"/>
              <a:t>Mechanical system integration</a:t>
            </a:r>
          </a:p>
          <a:p>
            <a:pPr lvl="1"/>
            <a:r>
              <a:rPr lang="en-US" dirty="0"/>
              <a:t>Finalize detector assembly design etc.  </a:t>
            </a:r>
          </a:p>
          <a:p>
            <a:pPr lvl="2"/>
            <a:r>
              <a:rPr lang="en-US" dirty="0"/>
              <a:t>Connectors, cables, grounding etc.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Mock Data Challenge (MDC)</a:t>
            </a:r>
          </a:p>
          <a:p>
            <a:pPr lvl="1"/>
            <a:r>
              <a:rPr lang="en-US" dirty="0"/>
              <a:t>Simulation and analysis </a:t>
            </a:r>
          </a:p>
          <a:p>
            <a:pPr lvl="1"/>
            <a:r>
              <a:rPr lang="en-US" dirty="0"/>
              <a:t>Full B-hadron reconstruction, sensitivity study, using </a:t>
            </a:r>
            <a:r>
              <a:rPr lang="en-US" dirty="0" err="1"/>
              <a:t>KFParticle</a:t>
            </a:r>
            <a:r>
              <a:rPr lang="en-US" dirty="0"/>
              <a:t>, @low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B-jet tagging and physics study,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Excellent opportunity for new comers to make big contributions to detector &amp; simulation 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8CB52-D5E7-D442-85AC-449AF3C5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CEEA-42B1-2341-8B03-C90D545F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F38C-6A56-5444-9018-82238E5E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4A8AD-928F-714A-957C-F6F8C7FFED64}"/>
              </a:ext>
            </a:extLst>
          </p:cNvPr>
          <p:cNvSpPr txBox="1"/>
          <p:nvPr/>
        </p:nvSpPr>
        <p:spPr>
          <a:xfrm>
            <a:off x="6913757" y="1483101"/>
            <a:ext cx="4932556" cy="31393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Possible Test Beam at Fermilab late 2021?  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sPHENIX</a:t>
            </a:r>
            <a:r>
              <a:rPr lang="en-US" dirty="0"/>
              <a:t> tracking + </a:t>
            </a:r>
            <a:r>
              <a:rPr lang="en-US" dirty="0" err="1"/>
              <a:t>Emcal</a:t>
            </a:r>
            <a:r>
              <a:rPr lang="en-US" dirty="0"/>
              <a:t>/</a:t>
            </a:r>
            <a:r>
              <a:rPr lang="en-US" dirty="0" err="1"/>
              <a:t>Hcal</a:t>
            </a:r>
            <a:r>
              <a:rPr lang="en-US" dirty="0"/>
              <a:t> system test?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Other key players: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MIT: mechanics, mock up, cooling, slow control &amp; detector safety … </a:t>
            </a:r>
          </a:p>
          <a:p>
            <a:pPr marL="285750" indent="-285750">
              <a:buFontTx/>
              <a:buChar char="-"/>
            </a:pPr>
            <a:r>
              <a:rPr lang="en-US" dirty="0"/>
              <a:t>LBNL: stave shipping, testing, assembly, power system 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ORNL: RU, readout cables test, electrical system integration  …  </a:t>
            </a:r>
          </a:p>
          <a:p>
            <a:pPr marL="285750" indent="-285750">
              <a:buFontTx/>
              <a:buChar char="-"/>
            </a:pPr>
            <a:r>
              <a:rPr lang="en-US" dirty="0"/>
              <a:t>BNL: beam pipe, system integration, mockup …</a:t>
            </a:r>
          </a:p>
        </p:txBody>
      </p:sp>
    </p:spTree>
    <p:extLst>
      <p:ext uri="{BB962C8B-B14F-4D97-AF65-F5344CB8AC3E}">
        <p14:creationId xmlns:p14="http://schemas.microsoft.com/office/powerpoint/2010/main" val="58994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 TeamMeeting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2474</Words>
  <Application>Microsoft Macintosh PowerPoint</Application>
  <PresentationFormat>Widescreen</PresentationFormat>
  <Paragraphs>1624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Status and Plan </vt:lpstr>
      <vt:lpstr>2020 Highlights</vt:lpstr>
      <vt:lpstr>PowerPoint Presentation</vt:lpstr>
      <vt:lpstr>Project Status &amp; Plan </vt:lpstr>
      <vt:lpstr>Near Term To Do’s and Challenges   </vt:lpstr>
      <vt:lpstr>LANL’s Focus in FY21</vt:lpstr>
      <vt:lpstr>Backup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181</cp:revision>
  <dcterms:created xsi:type="dcterms:W3CDTF">2020-11-19T19:12:30Z</dcterms:created>
  <dcterms:modified xsi:type="dcterms:W3CDTF">2021-01-11T18:45:51Z</dcterms:modified>
</cp:coreProperties>
</file>