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9" r:id="rId3"/>
    <p:sldId id="260" r:id="rId4"/>
    <p:sldId id="258" r:id="rId5"/>
    <p:sldId id="914" r:id="rId6"/>
    <p:sldId id="307" r:id="rId7"/>
    <p:sldId id="261" r:id="rId8"/>
    <p:sldId id="311" r:id="rId9"/>
    <p:sldId id="25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9"/>
    <p:restoredTop sz="94706"/>
  </p:normalViewPr>
  <p:slideViewPr>
    <p:cSldViewPr snapToGrid="0" snapToObjects="1">
      <p:cViewPr>
        <p:scale>
          <a:sx n="84" d="100"/>
          <a:sy n="84" d="100"/>
        </p:scale>
        <p:origin x="130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FEB6E-DC64-4F4B-8E90-6647D59F377B}" type="datetimeFigureOut">
              <a:rPr lang="en-US" smtClean="0"/>
              <a:t>2/9/21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C6876-68DC-2845-A969-F2DBB0A69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83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4A10-7060-7545-9229-D386D19839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9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1B04-C5A9-9945-8488-E9A45F886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86401-FB04-AC49-B4A1-ECD9271A3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58EF4-B9F1-624F-BB0E-013E5214E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DECBD-BD91-9E47-BDB0-C8C9E3291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ABD7D-DEAC-954A-B07A-68321125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59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C8B0F-D1DB-9F4A-B6AF-CD64C4D10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22A34-7444-9249-9DFE-52B9DAC6B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BAC5C-588D-414F-B135-55DAD675D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2B5A7-B13C-0446-9B19-05D09B761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0C477-EDDE-A448-AD7C-7A86B268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26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7F4F66-470A-E44A-B73E-560A4726E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DBAC6-01CD-9449-A3AE-65A6A83F4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FEFF5-F61A-CE4A-87AC-0816D70F3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FC2C8-5167-164B-8EC2-5AF87786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A8682-EB81-4145-853F-A7DA255B1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03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B136-1F23-0A4B-8BD5-833344C9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B331-AECF-5E42-8F86-4793381F7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D9B72-8713-2842-855F-40FBE6F73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33FA5-F593-4347-89EE-AF7E2F1D4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C0E0F-1B8B-AF44-BEC8-2DFF4BB0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2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2C4E-AB10-D042-8701-0113B3190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D233B-923C-354E-8FC7-4445D28AA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1BDD2-A632-5B45-AFF5-89AA2DC1D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10331-2A04-8B4F-8A10-1F9557A57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E5BF6-E509-E645-80A7-C0D527F2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9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D5C6-AF1C-4745-A768-EFA682C6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803C0-1523-B540-B734-74CC7AEE8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5CA60-33CB-3C40-A0EC-3E5C13B51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B7633-A522-5F42-A135-C4823C7E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35066-98C7-DC4B-A08E-76722AAA7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3A570-7444-584E-B719-824F3EF53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8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8BA6-5337-5740-A869-6633548C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221CD-EE04-F840-AB91-F0151F916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4ADA2-9177-9345-9721-3D5AE2BB1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1B782-68B9-AE4C-988A-060483F41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46A30-065A-5546-9B73-6C7203689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1BD119-4F79-7440-9E17-2021AEEA3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5B2954-A052-E347-B731-77EDA071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CD702-3CF0-1844-B1C2-C12BE4DB5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1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1F00-3E03-354E-A13F-B5427581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015D1-64D6-4841-9558-5166D2A6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32A0B-BA37-4245-AFA8-E1ADC00CF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678A6-E3AF-C24A-9748-1C37E40D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B58CF-C818-1E4F-9C75-81ABF56E6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DBEC85-92BB-E24F-809E-04238D17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C4855-F6E8-0245-9FF6-E14244613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76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75C2-8A27-C24E-9045-C4192D93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1CFA6-378F-D14F-8B04-E582A8B0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2402E-C440-1744-8756-D30EFFDC1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37E84-C62B-494B-BA55-C7B07310E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ABB5C-A57F-334C-B1E4-488496763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DA214-EE59-8B4E-B085-F3FB14E7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1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8605-3FB8-BE4F-A8C7-BB815562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701381-536E-E04B-91E9-B58D9616F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25C94-716F-5D4B-9F87-C7BB2DCB4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78F87-BD8A-B74E-AE1A-F4C0D495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7DA87-6EE9-2A44-8457-EDD09EE4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3B84B-2BA9-B345-9FBE-FB833F3A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7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D14FF-2903-294A-B32E-83EAA29E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2BECB-5EB4-034C-8E34-9CA750285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5AF09-71C4-8142-B8A8-26D8C72BF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0DBF8-51EA-B248-8EB3-111D0E520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Status @sPHENIX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CC8FD-B46F-4644-916B-571DD548C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F2BC6-DF0D-0842-BA04-D1CD4C4AE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2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tiff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1.emf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D9A07-0D3C-7340-9E24-6554BAE73A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MVTX Status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18EFE48-A437-BB4A-B0F7-286D1E6C12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Camelia, Grazyna,  Ming </a:t>
            </a:r>
          </a:p>
          <a:p>
            <a:r>
              <a:rPr lang="en-US" dirty="0"/>
              <a:t>02/12/2021</a:t>
            </a:r>
          </a:p>
          <a:p>
            <a:r>
              <a:rPr lang="en-US" dirty="0" err="1"/>
              <a:t>sPHENIX</a:t>
            </a:r>
            <a:r>
              <a:rPr lang="en-US" dirty="0"/>
              <a:t> L2 Project Meeting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F14AB-9E69-874C-B497-06EEDEF0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254A8-9E4E-564D-BBDA-ADD300E71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81A08-FD9E-5A48-837B-818555080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5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EBA0-81D1-5547-8A0D-802DDE2C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17" y="0"/>
            <a:ext cx="5944565" cy="1325563"/>
          </a:xfrm>
        </p:spPr>
        <p:txBody>
          <a:bodyPr/>
          <a:lstStyle/>
          <a:p>
            <a:r>
              <a:rPr lang="en-US" dirty="0"/>
              <a:t>Mechanical Structures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962F7-9CF1-104B-932B-BC046FF32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71" y="1226916"/>
            <a:ext cx="7709267" cy="310626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CFC production on schedule</a:t>
            </a:r>
          </a:p>
          <a:p>
            <a:pPr lvl="1"/>
            <a:r>
              <a:rPr lang="en-US" dirty="0"/>
              <a:t>A new all carbon Lay-0 EW, to replace test article</a:t>
            </a:r>
          </a:p>
          <a:p>
            <a:pPr lvl="2"/>
            <a:r>
              <a:rPr lang="en-US" dirty="0"/>
              <a:t>In kind contribution from </a:t>
            </a:r>
            <a:r>
              <a:rPr lang="en-US" dirty="0" err="1"/>
              <a:t>WorkShape</a:t>
            </a:r>
            <a:endParaRPr lang="en-US" dirty="0"/>
          </a:p>
          <a:p>
            <a:pPr lvl="1"/>
            <a:r>
              <a:rPr lang="en-US" dirty="0"/>
              <a:t>Completion in 3</a:t>
            </a:r>
            <a:r>
              <a:rPr lang="en-US" baseline="30000" dirty="0"/>
              <a:t>rd</a:t>
            </a:r>
            <a:r>
              <a:rPr lang="en-US" dirty="0"/>
              <a:t> week of March </a:t>
            </a:r>
          </a:p>
          <a:p>
            <a:r>
              <a:rPr lang="en-US" dirty="0"/>
              <a:t>X-Wing design near completion</a:t>
            </a:r>
          </a:p>
          <a:p>
            <a:pPr lvl="1"/>
            <a:r>
              <a:rPr lang="en-US" dirty="0"/>
              <a:t>PP3 optimization (3D print)  </a:t>
            </a:r>
          </a:p>
          <a:p>
            <a:pPr lvl="1"/>
            <a:r>
              <a:rPr lang="en-US" dirty="0"/>
              <a:t>=&gt; finalize cable lengths, readout and power</a:t>
            </a:r>
          </a:p>
          <a:p>
            <a:r>
              <a:rPr lang="en-US" dirty="0"/>
              <a:t>Finalizing assembly jig design </a:t>
            </a:r>
          </a:p>
          <a:p>
            <a:r>
              <a:rPr lang="en-US" dirty="0"/>
              <a:t>PP1/2 design updated, confirmed w/ 3-D mockup</a:t>
            </a:r>
          </a:p>
          <a:p>
            <a:pPr lvl="1"/>
            <a:r>
              <a:rPr lang="en-US" dirty="0"/>
              <a:t>Improve cable passthrough, locking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737B4-2F09-8645-B415-699EBD40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A9E19-E16E-A046-B7DA-C564F507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96A8B-8FC4-BB45-885E-38DC6121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03116E-515B-1B4A-98CF-43C148EAF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018" y="203259"/>
            <a:ext cx="3629581" cy="2047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F6AC7-DC5A-784A-B6F9-0D4321482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0018" y="2419907"/>
            <a:ext cx="3629581" cy="222966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2444E-9A79-9344-9F6C-74D9A8764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196" y="4780013"/>
            <a:ext cx="5622403" cy="17021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458284-74E4-E84B-A7A1-EA47DB884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720" y="4780013"/>
            <a:ext cx="2735107" cy="2051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B8EF0B-2043-4D45-96CC-984DD172B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4" y="4780013"/>
            <a:ext cx="2735107" cy="20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84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6C26-06CD-6F40-B28E-B5998634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97561"/>
          </a:xfrm>
        </p:spPr>
        <p:txBody>
          <a:bodyPr/>
          <a:lstStyle/>
          <a:p>
            <a:r>
              <a:rPr lang="en-US" dirty="0"/>
              <a:t>Readout and Electrical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7AF31-925D-4D4C-988B-4DB61F858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06" y="1008414"/>
            <a:ext cx="10515600" cy="510301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All 60 production RU tested</a:t>
            </a:r>
          </a:p>
          <a:p>
            <a:pPr lvl="1"/>
            <a:r>
              <a:rPr lang="en-US" dirty="0"/>
              <a:t>3 require factory repair, paperwork in progress </a:t>
            </a:r>
          </a:p>
          <a:p>
            <a:pPr lvl="1"/>
            <a:r>
              <a:rPr lang="en-US" dirty="0"/>
              <a:t>spare components, </a:t>
            </a:r>
          </a:p>
          <a:p>
            <a:pPr lvl="2"/>
            <a:r>
              <a:rPr lang="en-US" dirty="0"/>
              <a:t>mezzanine cards ordered</a:t>
            </a:r>
          </a:p>
          <a:p>
            <a:pPr lvl="2"/>
            <a:r>
              <a:rPr lang="en-US" dirty="0" err="1"/>
              <a:t>VTRx</a:t>
            </a:r>
            <a:r>
              <a:rPr lang="en-US" dirty="0"/>
              <a:t>/</a:t>
            </a:r>
            <a:r>
              <a:rPr lang="en-US" dirty="0" err="1"/>
              <a:t>VTTx</a:t>
            </a:r>
            <a:r>
              <a:rPr lang="en-US" dirty="0"/>
              <a:t> under discussion </a:t>
            </a:r>
          </a:p>
          <a:p>
            <a:r>
              <a:rPr lang="en-US" dirty="0"/>
              <a:t>Detector safety system proposed </a:t>
            </a:r>
          </a:p>
          <a:p>
            <a:pPr lvl="1"/>
            <a:r>
              <a:rPr lang="en-US" dirty="0"/>
              <a:t>Modify ALICE DCS</a:t>
            </a:r>
          </a:p>
          <a:p>
            <a:r>
              <a:rPr lang="en-US" dirty="0" err="1"/>
              <a:t>mGTM</a:t>
            </a:r>
            <a:r>
              <a:rPr lang="en-US" dirty="0"/>
              <a:t> development in progress</a:t>
            </a:r>
          </a:p>
          <a:p>
            <a:pPr lvl="1"/>
            <a:r>
              <a:rPr lang="en-US" dirty="0"/>
              <a:t>Preliminary design available for testing ~next week? </a:t>
            </a:r>
          </a:p>
          <a:p>
            <a:r>
              <a:rPr lang="en-US" dirty="0"/>
              <a:t>Readout in progress</a:t>
            </a:r>
          </a:p>
          <a:p>
            <a:pPr lvl="1"/>
            <a:r>
              <a:rPr lang="en-US" dirty="0"/>
              <a:t>New data format and latest firmware </a:t>
            </a:r>
          </a:p>
          <a:p>
            <a:pPr lvl="1"/>
            <a:r>
              <a:rPr lang="en-US" dirty="0"/>
              <a:t>Still have issues reading out data from AMD (DMA?)</a:t>
            </a:r>
          </a:p>
          <a:p>
            <a:pPr lvl="1"/>
            <a:r>
              <a:rPr lang="en-US" dirty="0"/>
              <a:t>FELIX interface to </a:t>
            </a:r>
            <a:r>
              <a:rPr lang="en-US" dirty="0" err="1"/>
              <a:t>mGTM</a:t>
            </a:r>
            <a:r>
              <a:rPr lang="en-US" dirty="0"/>
              <a:t> </a:t>
            </a:r>
          </a:p>
          <a:p>
            <a:r>
              <a:rPr lang="en-US" dirty="0"/>
              <a:t>AMD server issues </a:t>
            </a:r>
          </a:p>
          <a:p>
            <a:pPr lvl="1"/>
            <a:r>
              <a:rPr lang="en-US" dirty="0"/>
              <a:t>Slow control communication ok</a:t>
            </a:r>
          </a:p>
          <a:p>
            <a:pPr lvl="1"/>
            <a:r>
              <a:rPr lang="en-US" dirty="0"/>
              <a:t>DMA data transfer broken  </a:t>
            </a:r>
          </a:p>
          <a:p>
            <a:r>
              <a:rPr lang="en-US" dirty="0"/>
              <a:t>Power system, racks, cables etc.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3C88F-1F34-9B4D-9F23-716894B1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0546D-E631-6546-A4A6-3B337FCB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6C34-EF4E-F442-9038-9A048D13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015659-A529-114F-A4DA-27B0CFFA5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5" t="13403" r="25095" b="7561"/>
          <a:stretch/>
        </p:blipFill>
        <p:spPr>
          <a:xfrm>
            <a:off x="7562127" y="1008414"/>
            <a:ext cx="4629873" cy="3252488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25B833-CEFC-B34D-ABA9-DD7E59447626}"/>
              </a:ext>
            </a:extLst>
          </p:cNvPr>
          <p:cNvGrpSpPr/>
          <p:nvPr/>
        </p:nvGrpSpPr>
        <p:grpSpPr>
          <a:xfrm>
            <a:off x="7482975" y="4406993"/>
            <a:ext cx="2255250" cy="1949357"/>
            <a:chOff x="5659593" y="2249187"/>
            <a:chExt cx="2983440" cy="2396631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EBC0B31B-BCF7-F249-9802-A9A64B162E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59593" y="2249187"/>
              <a:ext cx="2983440" cy="2396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620387-51FC-404F-B44D-8EE1E5663C59}"/>
                </a:ext>
              </a:extLst>
            </p:cNvPr>
            <p:cNvSpPr/>
            <p:nvPr/>
          </p:nvSpPr>
          <p:spPr>
            <a:xfrm>
              <a:off x="8142051" y="3902548"/>
              <a:ext cx="255383" cy="2707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CC4CB9-C94E-2B49-B594-282FE15547F3}"/>
                </a:ext>
              </a:extLst>
            </p:cNvPr>
            <p:cNvSpPr/>
            <p:nvPr/>
          </p:nvSpPr>
          <p:spPr>
            <a:xfrm>
              <a:off x="8142050" y="2719510"/>
              <a:ext cx="255383" cy="29407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429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CAEEA-0B1A-A44E-BF1D-628F64D2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Stave Production, Transportation and QA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81A30-184D-FB45-BD0B-CCC662EE7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321" y="1325563"/>
            <a:ext cx="10515600" cy="4351338"/>
          </a:xfrm>
        </p:spPr>
        <p:txBody>
          <a:bodyPr/>
          <a:lstStyle/>
          <a:p>
            <a:r>
              <a:rPr lang="en-US" dirty="0"/>
              <a:t>48 + spares Gold staves produced </a:t>
            </a:r>
          </a:p>
          <a:p>
            <a:pPr lvl="1"/>
            <a:r>
              <a:rPr lang="en-US" dirty="0"/>
              <a:t>6 new staves finished metrology  (as of 1/20/2021)</a:t>
            </a:r>
          </a:p>
          <a:p>
            <a:r>
              <a:rPr lang="en-US" dirty="0"/>
              <a:t>4 (3 Gold + 1 Silver) under test at LBNL</a:t>
            </a:r>
          </a:p>
          <a:p>
            <a:pPr lvl="1"/>
            <a:r>
              <a:rPr lang="en-US" dirty="0"/>
              <a:t>Mostly consistent with CERN data</a:t>
            </a:r>
          </a:p>
          <a:p>
            <a:pPr lvl="1"/>
            <a:r>
              <a:rPr lang="en-US" dirty="0"/>
              <a:t>Some details under investigation </a:t>
            </a:r>
          </a:p>
          <a:p>
            <a:r>
              <a:rPr lang="en-US" dirty="0"/>
              <a:t>One more test shipping this week</a:t>
            </a:r>
          </a:p>
          <a:p>
            <a:pPr lvl="1"/>
            <a:r>
              <a:rPr lang="en-US" dirty="0"/>
              <a:t>1 HIC, several monitoring loggers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C9217-A308-8E4B-BF5F-6212FF125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E5C4A-54D7-9A4F-8C4D-6631628D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FC1D6-0E42-9C47-9A51-C61B0159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33477-E1B7-5C49-9024-F97040823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623" y="3248567"/>
            <a:ext cx="6389225" cy="359393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5BAE23-3E39-3349-AC56-848C19E59786}"/>
              </a:ext>
            </a:extLst>
          </p:cNvPr>
          <p:cNvSpPr txBox="1"/>
          <p:nvPr/>
        </p:nvSpPr>
        <p:spPr>
          <a:xfrm>
            <a:off x="9583165" y="2048238"/>
            <a:ext cx="2481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board calibration </a:t>
            </a:r>
          </a:p>
          <a:p>
            <a:r>
              <a:rPr lang="en-US" dirty="0"/>
              <a:t>and stave QA </a:t>
            </a:r>
          </a:p>
          <a:p>
            <a:pPr marL="285750" indent="-285750">
              <a:buFontTx/>
              <a:buChar char="-"/>
            </a:pPr>
            <a:r>
              <a:rPr lang="en-US" dirty="0"/>
              <a:t>DVDD</a:t>
            </a:r>
          </a:p>
          <a:p>
            <a:pPr marL="285750" indent="-285750">
              <a:buFontTx/>
              <a:buChar char="-"/>
            </a:pPr>
            <a:r>
              <a:rPr lang="en-US" dirty="0"/>
              <a:t>AVDD</a:t>
            </a:r>
          </a:p>
        </p:txBody>
      </p:sp>
    </p:spTree>
    <p:extLst>
      <p:ext uri="{BB962C8B-B14F-4D97-AF65-F5344CB8AC3E}">
        <p14:creationId xmlns:p14="http://schemas.microsoft.com/office/powerpoint/2010/main" val="3701871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B9AADC-A070-8E4B-B568-5BAD86D26CEC}"/>
              </a:ext>
            </a:extLst>
          </p:cNvPr>
          <p:cNvSpPr txBox="1"/>
          <p:nvPr/>
        </p:nvSpPr>
        <p:spPr>
          <a:xfrm>
            <a:off x="9982200" y="6079351"/>
            <a:ext cx="1766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Partial/Not functioning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833D2-A6CE-954E-9BBC-75D68ADE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633B8-9E97-6F4E-8001-D58111BC8CEC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7336AA-8235-0F48-B4B3-252A5D305390}"/>
              </a:ext>
            </a:extLst>
          </p:cNvPr>
          <p:cNvGraphicFramePr>
            <a:graphicFrameLocks noGrp="1"/>
          </p:cNvGraphicFramePr>
          <p:nvPr/>
        </p:nvGraphicFramePr>
        <p:xfrm>
          <a:off x="205740" y="136526"/>
          <a:ext cx="8850404" cy="6298256"/>
        </p:xfrm>
        <a:graphic>
          <a:graphicData uri="http://schemas.openxmlformats.org/drawingml/2006/table">
            <a:tbl>
              <a:tblPr/>
              <a:tblGrid>
                <a:gridCol w="430677">
                  <a:extLst>
                    <a:ext uri="{9D8B030D-6E8A-4147-A177-3AD203B41FA5}">
                      <a16:colId xmlns:a16="http://schemas.microsoft.com/office/drawing/2014/main" val="225509516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524026130"/>
                    </a:ext>
                  </a:extLst>
                </a:gridCol>
                <a:gridCol w="486665">
                  <a:extLst>
                    <a:ext uri="{9D8B030D-6E8A-4147-A177-3AD203B41FA5}">
                      <a16:colId xmlns:a16="http://schemas.microsoft.com/office/drawing/2014/main" val="403293961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83262078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902970834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1251985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013213592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26002876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65418832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388411399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732514884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816932355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73252770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7388139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20469566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443860105"/>
                    </a:ext>
                  </a:extLst>
                </a:gridCol>
                <a:gridCol w="478051">
                  <a:extLst>
                    <a:ext uri="{9D8B030D-6E8A-4147-A177-3AD203B41FA5}">
                      <a16:colId xmlns:a16="http://schemas.microsoft.com/office/drawing/2014/main" val="50116233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844143897"/>
                    </a:ext>
                  </a:extLst>
                </a:gridCol>
                <a:gridCol w="434984">
                  <a:extLst>
                    <a:ext uri="{9D8B030D-6E8A-4147-A177-3AD203B41FA5}">
                      <a16:colId xmlns:a16="http://schemas.microsoft.com/office/drawing/2014/main" val="1066109015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3272343651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1851511577"/>
                    </a:ext>
                  </a:extLst>
                </a:gridCol>
                <a:gridCol w="366075">
                  <a:extLst>
                    <a:ext uri="{9D8B030D-6E8A-4147-A177-3AD203B41FA5}">
                      <a16:colId xmlns:a16="http://schemas.microsoft.com/office/drawing/2014/main" val="2060854891"/>
                    </a:ext>
                  </a:extLst>
                </a:gridCol>
                <a:gridCol w="430677">
                  <a:extLst>
                    <a:ext uri="{9D8B030D-6E8A-4147-A177-3AD203B41FA5}">
                      <a16:colId xmlns:a16="http://schemas.microsoft.com/office/drawing/2014/main" val="1073282003"/>
                    </a:ext>
                  </a:extLst>
                </a:gridCol>
              </a:tblGrid>
              <a:tr h="248650"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rtl="0" fontAlgn="t"/>
                      <a:r>
                        <a:rPr lang="en-IN" sz="1600" b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728581"/>
                  </a:ext>
                </a:extLst>
              </a:tr>
              <a:tr h="284674">
                <a:tc>
                  <a:txBody>
                    <a:bodyPr/>
                    <a:lstStyle/>
                    <a:p>
                      <a:pPr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 date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 (new)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date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Matrix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DTU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STAVE Deliverd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83107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252035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A201 (326)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5948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A202*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423206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A203 (144)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604216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A204 (158)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61175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A205 (167)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08/11/2019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32944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A206 (204)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24/01/2020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3733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B201 (352)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03389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B202*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31/10/2019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Broken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800">
                        <a:effectLst/>
                      </a:endParaRP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65101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B203 (114)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671080"/>
                  </a:ext>
                </a:extLst>
              </a:tr>
              <a:tr h="105553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B204 (116)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13/11/2019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28/05/2020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05581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B205 (115)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14/01/2020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02/06/2020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65794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B206 (295)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15/01/2020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863663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76238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F202 (230)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1998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F204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47820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G202 (234)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867956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629512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F203*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dummy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64710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H202 (294)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542974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H203 (302)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35538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H204 (354)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85650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H206*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53891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E204 (110)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808155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12/02/2020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981141"/>
                  </a:ext>
                </a:extLst>
              </a:tr>
              <a:tr h="195114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E202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072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86407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E206 (101)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12/03/2020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45868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H205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35452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I202 (175)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15/06/2020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964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I203 (187)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67436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I204*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82426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I205 (266)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22/06/2020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856760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J201*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800">
                          <a:effectLst/>
                        </a:rPr>
                        <a:t>??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562781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J202 (207)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540659"/>
                  </a:ext>
                </a:extLst>
              </a:tr>
              <a:tr h="195114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J203 (245) 345 right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29/06/2020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37001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J204 (252)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30/06/2020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901198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J206 (260)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61062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K202 (122)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18/08/2020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2317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K203 (125)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18/08/2020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18459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K204 (129)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0702394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K205 (128)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512207"/>
                  </a:ext>
                </a:extLst>
              </a:tr>
              <a:tr h="131142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K206 (347)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14/07/2020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28/09/2020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800" dirty="0">
                        <a:effectLst/>
                      </a:endParaRPr>
                    </a:p>
                  </a:txBody>
                  <a:tcPr marL="8643" marR="8643" marT="5762" marB="576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935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5FFF29-44FD-C24F-8647-D12EFA7CFAA4}"/>
              </a:ext>
            </a:extLst>
          </p:cNvPr>
          <p:cNvSpPr txBox="1"/>
          <p:nvPr/>
        </p:nvSpPr>
        <p:spPr>
          <a:xfrm>
            <a:off x="9204157" y="1263316"/>
            <a:ext cx="2842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Stave Production meeting </a:t>
            </a:r>
          </a:p>
          <a:p>
            <a:r>
              <a:rPr lang="en-US" sz="1800" dirty="0"/>
              <a:t>with CERN1/19/2021</a:t>
            </a:r>
          </a:p>
          <a:p>
            <a:endParaRPr lang="en-US" dirty="0"/>
          </a:p>
          <a:p>
            <a:r>
              <a:rPr lang="en-US" sz="1800" dirty="0"/>
              <a:t>6 new stave metrology done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7D3FB2-28E2-934C-8B8A-D4F714CE96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E8EEBA-B27A-6642-BCAE-150E5283812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</p:spTree>
    <p:extLst>
      <p:ext uri="{BB962C8B-B14F-4D97-AF65-F5344CB8AC3E}">
        <p14:creationId xmlns:p14="http://schemas.microsoft.com/office/powerpoint/2010/main" val="41679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54652-B5D0-1D47-87B2-C1152E24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4344-AB9A-7F4A-99B0-B60073FC3874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556784-7976-3949-9E43-98B22BEE1E7C}"/>
              </a:ext>
            </a:extLst>
          </p:cNvPr>
          <p:cNvGraphicFramePr>
            <a:graphicFrameLocks noGrp="1"/>
          </p:cNvGraphicFramePr>
          <p:nvPr/>
        </p:nvGraphicFramePr>
        <p:xfrm>
          <a:off x="247964" y="254405"/>
          <a:ext cx="10515602" cy="624716"/>
        </p:xfrm>
        <a:graphic>
          <a:graphicData uri="http://schemas.openxmlformats.org/drawingml/2006/table">
            <a:tbl>
              <a:tblPr/>
              <a:tblGrid>
                <a:gridCol w="515976">
                  <a:extLst>
                    <a:ext uri="{9D8B030D-6E8A-4147-A177-3AD203B41FA5}">
                      <a16:colId xmlns:a16="http://schemas.microsoft.com/office/drawing/2014/main" val="82112828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811809588"/>
                    </a:ext>
                  </a:extLst>
                </a:gridCol>
                <a:gridCol w="546934">
                  <a:extLst>
                    <a:ext uri="{9D8B030D-6E8A-4147-A177-3AD203B41FA5}">
                      <a16:colId xmlns:a16="http://schemas.microsoft.com/office/drawing/2014/main" val="924152163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4194796795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762488609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03602019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4921878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412613797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85539708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55693251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2624880964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11088910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177690861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23926426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84783405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766359490"/>
                    </a:ext>
                  </a:extLst>
                </a:gridCol>
                <a:gridCol w="521138">
                  <a:extLst>
                    <a:ext uri="{9D8B030D-6E8A-4147-A177-3AD203B41FA5}">
                      <a16:colId xmlns:a16="http://schemas.microsoft.com/office/drawing/2014/main" val="483348705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388148230"/>
                    </a:ext>
                  </a:extLst>
                </a:gridCol>
                <a:gridCol w="521138">
                  <a:extLst>
                    <a:ext uri="{9D8B030D-6E8A-4147-A177-3AD203B41FA5}">
                      <a16:colId xmlns:a16="http://schemas.microsoft.com/office/drawing/2014/main" val="2310227603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444360620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1515760862"/>
                    </a:ext>
                  </a:extLst>
                </a:gridCol>
                <a:gridCol w="438580">
                  <a:extLst>
                    <a:ext uri="{9D8B030D-6E8A-4147-A177-3AD203B41FA5}">
                      <a16:colId xmlns:a16="http://schemas.microsoft.com/office/drawing/2014/main" val="3342123147"/>
                    </a:ext>
                  </a:extLst>
                </a:gridCol>
                <a:gridCol w="515976">
                  <a:extLst>
                    <a:ext uri="{9D8B030D-6E8A-4147-A177-3AD203B41FA5}">
                      <a16:colId xmlns:a16="http://schemas.microsoft.com/office/drawing/2014/main" val="374132104"/>
                    </a:ext>
                  </a:extLst>
                </a:gridCol>
              </a:tblGrid>
              <a:tr h="291146"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10148" marR="10148" marT="6765" marB="676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2">
                  <a:txBody>
                    <a:bodyPr/>
                    <a:lstStyle/>
                    <a:p>
                      <a:pPr algn="ctr" rtl="0" fontAlgn="t"/>
                      <a:r>
                        <a:rPr lang="en-IN" sz="1600" b="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151254"/>
                  </a:ext>
                </a:extLst>
              </a:tr>
              <a:tr h="333074">
                <a:tc>
                  <a:txBody>
                    <a:bodyPr/>
                    <a:lstStyle/>
                    <a:p>
                      <a:pPr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 date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 (new)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 date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Matrix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STAVE DTU</a:t>
                      </a: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STAVE </a:t>
                      </a:r>
                      <a:r>
                        <a:rPr lang="en-IN" sz="700" b="0" dirty="0" err="1">
                          <a:effectLst/>
                          <a:latin typeface="Calibri" panose="020F0502020204030204" pitchFamily="34" charset="0"/>
                        </a:rPr>
                        <a:t>Deliverd</a:t>
                      </a:r>
                      <a:endParaRPr lang="en-IN" sz="7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48" marR="10148" marT="6765" marB="676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5466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E9841E-F659-CE4C-A58A-3224E22ED91E}"/>
              </a:ext>
            </a:extLst>
          </p:cNvPr>
          <p:cNvGraphicFramePr>
            <a:graphicFrameLocks noGrp="1"/>
          </p:cNvGraphicFramePr>
          <p:nvPr/>
        </p:nvGraphicFramePr>
        <p:xfrm>
          <a:off x="247964" y="904063"/>
          <a:ext cx="10515604" cy="5311526"/>
        </p:xfrm>
        <a:graphic>
          <a:graphicData uri="http://schemas.openxmlformats.org/drawingml/2006/table">
            <a:tbl>
              <a:tblPr/>
              <a:tblGrid>
                <a:gridCol w="511708">
                  <a:extLst>
                    <a:ext uri="{9D8B030D-6E8A-4147-A177-3AD203B41FA5}">
                      <a16:colId xmlns:a16="http://schemas.microsoft.com/office/drawing/2014/main" val="82581803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700017726"/>
                    </a:ext>
                  </a:extLst>
                </a:gridCol>
                <a:gridCol w="578230">
                  <a:extLst>
                    <a:ext uri="{9D8B030D-6E8A-4147-A177-3AD203B41FA5}">
                      <a16:colId xmlns:a16="http://schemas.microsoft.com/office/drawing/2014/main" val="707995224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827897192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465122462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4234890065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673822175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3550754977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403892310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684160147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55104505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001304614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570490486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8916110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27236460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650725238"/>
                    </a:ext>
                  </a:extLst>
                </a:gridCol>
                <a:gridCol w="567997">
                  <a:extLst>
                    <a:ext uri="{9D8B030D-6E8A-4147-A177-3AD203B41FA5}">
                      <a16:colId xmlns:a16="http://schemas.microsoft.com/office/drawing/2014/main" val="1791635421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959555099"/>
                    </a:ext>
                  </a:extLst>
                </a:gridCol>
                <a:gridCol w="516825">
                  <a:extLst>
                    <a:ext uri="{9D8B030D-6E8A-4147-A177-3AD203B41FA5}">
                      <a16:colId xmlns:a16="http://schemas.microsoft.com/office/drawing/2014/main" val="2215564088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191211719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2049886480"/>
                    </a:ext>
                  </a:extLst>
                </a:gridCol>
                <a:gridCol w="434952">
                  <a:extLst>
                    <a:ext uri="{9D8B030D-6E8A-4147-A177-3AD203B41FA5}">
                      <a16:colId xmlns:a16="http://schemas.microsoft.com/office/drawing/2014/main" val="1398310661"/>
                    </a:ext>
                  </a:extLst>
                </a:gridCol>
                <a:gridCol w="511708">
                  <a:extLst>
                    <a:ext uri="{9D8B030D-6E8A-4147-A177-3AD203B41FA5}">
                      <a16:colId xmlns:a16="http://schemas.microsoft.com/office/drawing/2014/main" val="3563289822"/>
                    </a:ext>
                  </a:extLst>
                </a:gridCol>
              </a:tblGrid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L202 (130)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92604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L203 (139)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67427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L204 (127)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515621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L205 (136)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28/07/2020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25227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J205*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08018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I201*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57220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L206*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7325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L201 (169)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14/08/2020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7364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S201 (359)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44399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734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S203 (235)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4249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S204 (237)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15/09/2020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11380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S205 (142)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01/10/2020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50328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S206 (98)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17/09/2020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02/10/2020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25817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T201 (277)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50600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T202 (279)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69199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7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67522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U201 (291)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0544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U202 (238)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45502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U203 (126)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8211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U204*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97698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U205 (89)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16/11/2020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39505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U206 (111)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25/11/2020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48781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Q201 (155)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021307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742730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23/11/2020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15826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T205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24/11/2020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0865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T206 (232)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25/11/2020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465399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R201 (119)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27/11/2020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165896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R202 (109)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30/11/2020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17/12/2020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825900"/>
                  </a:ext>
                </a:extLst>
              </a:tr>
              <a:tr h="211507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W201 (52)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01/12/2020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 dirty="0">
                          <a:effectLst/>
                          <a:latin typeface="Calibri" panose="020F0502020204030204" pitchFamily="34" charset="0"/>
                        </a:rPr>
                        <a:t>?? data line broken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22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921535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W202*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02/12/2020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46084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W203 (212)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03/12/2020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648221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W204 (271)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07/12/2020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05/01/2021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283322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W205 (275)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08/12/2020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363456"/>
                  </a:ext>
                </a:extLst>
              </a:tr>
              <a:tr h="144965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W206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09/12/2020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 Digi short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5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98240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06/01/2021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20/01/2021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61592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R204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11/01/2021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47027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Q203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12/01/2021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14995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13/01/2021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2851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X202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14/01/2021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837758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X204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18/01/2021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27183"/>
                  </a:ext>
                </a:extLst>
              </a:tr>
              <a:tr h="97436">
                <a:tc>
                  <a:txBody>
                    <a:bodyPr/>
                    <a:lstStyle/>
                    <a:p>
                      <a:pPr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X205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19/01/2021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7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8912" marR="8912" marT="5941" marB="594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72547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00218-3DA7-594A-B670-4DAE6E2C99B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7A3CF6-6E1A-0F43-B178-90F8356CE90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</p:spTree>
    <p:extLst>
      <p:ext uri="{BB962C8B-B14F-4D97-AF65-F5344CB8AC3E}">
        <p14:creationId xmlns:p14="http://schemas.microsoft.com/office/powerpoint/2010/main" val="152462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332C-EB08-214C-AACF-34FA4D12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Near Term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DC5AE-94AF-9846-AA81-FB3CE828D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13" y="1143001"/>
            <a:ext cx="10515600" cy="521335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Coninue</a:t>
            </a:r>
            <a:r>
              <a:rPr lang="en-US" dirty="0"/>
              <a:t> CFC production at </a:t>
            </a:r>
            <a:r>
              <a:rPr lang="en-US" dirty="0" err="1"/>
              <a:t>WorkShape</a:t>
            </a:r>
            <a:endParaRPr lang="en-US" dirty="0"/>
          </a:p>
          <a:p>
            <a:pPr lvl="1"/>
            <a:r>
              <a:rPr lang="en-US" dirty="0"/>
              <a:t>Produce low-cost “evil-twin” at the end of production</a:t>
            </a:r>
          </a:p>
          <a:p>
            <a:r>
              <a:rPr lang="en-US" dirty="0"/>
              <a:t>Finished X-wing design, fabrication </a:t>
            </a:r>
          </a:p>
          <a:p>
            <a:pPr lvl="1"/>
            <a:r>
              <a:rPr lang="en-US" dirty="0"/>
              <a:t>Mockup </a:t>
            </a:r>
          </a:p>
          <a:p>
            <a:r>
              <a:rPr lang="en-US" dirty="0"/>
              <a:t>Stave shipping &amp; QA</a:t>
            </a:r>
          </a:p>
          <a:p>
            <a:pPr lvl="1"/>
            <a:r>
              <a:rPr lang="en-US" dirty="0"/>
              <a:t>Prepare for detector assembly </a:t>
            </a:r>
          </a:p>
          <a:p>
            <a:r>
              <a:rPr lang="en-US" dirty="0"/>
              <a:t>Readout and control </a:t>
            </a:r>
          </a:p>
          <a:p>
            <a:pPr lvl="1"/>
            <a:r>
              <a:rPr lang="en-US" dirty="0"/>
              <a:t>AMD issues </a:t>
            </a:r>
          </a:p>
          <a:p>
            <a:pPr lvl="1"/>
            <a:r>
              <a:rPr lang="en-US" dirty="0" err="1"/>
              <a:t>mGTM</a:t>
            </a:r>
            <a:r>
              <a:rPr lang="en-US" dirty="0"/>
              <a:t> integration </a:t>
            </a:r>
          </a:p>
          <a:p>
            <a:pPr lvl="1"/>
            <a:r>
              <a:rPr lang="en-US" dirty="0"/>
              <a:t>Slow </a:t>
            </a:r>
            <a:r>
              <a:rPr lang="en-US" dirty="0" err="1"/>
              <a:t>ontrol</a:t>
            </a:r>
            <a:r>
              <a:rPr lang="en-US" dirty="0"/>
              <a:t> </a:t>
            </a:r>
          </a:p>
          <a:p>
            <a:r>
              <a:rPr lang="en-US" dirty="0"/>
              <a:t>MVTX detector safety system </a:t>
            </a:r>
          </a:p>
          <a:p>
            <a:pPr lvl="1"/>
            <a:r>
              <a:rPr lang="en-US" dirty="0"/>
              <a:t>Interface to </a:t>
            </a:r>
            <a:r>
              <a:rPr lang="en-US" dirty="0" err="1"/>
              <a:t>sPHENIX</a:t>
            </a:r>
            <a:r>
              <a:rPr lang="en-US" dirty="0"/>
              <a:t> safety system  </a:t>
            </a:r>
          </a:p>
          <a:p>
            <a:r>
              <a:rPr lang="en-US" dirty="0"/>
              <a:t>Experimental Safety Review  </a:t>
            </a:r>
          </a:p>
          <a:p>
            <a:pPr lvl="1"/>
            <a:r>
              <a:rPr lang="en-US" dirty="0"/>
              <a:t>Cables etc.  </a:t>
            </a:r>
          </a:p>
          <a:p>
            <a:r>
              <a:rPr lang="en-US" dirty="0"/>
              <a:t>Power system Cooling system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CB5BE-2FC9-834B-97F6-C1D39E80C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509C2-485F-5045-9FFD-B50CF3A1B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2FB78-DC33-604F-A76B-BEBBA9907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7</a:t>
            </a:fld>
            <a:endParaRPr lang="en-US"/>
          </a:p>
        </p:txBody>
      </p:sp>
      <p:pic>
        <p:nvPicPr>
          <p:cNvPr id="7" name="Google Shape;314;p37">
            <a:extLst>
              <a:ext uri="{FF2B5EF4-FFF2-40B4-BE49-F238E27FC236}">
                <a16:creationId xmlns:a16="http://schemas.microsoft.com/office/drawing/2014/main" id="{3B64EA01-4E3C-9F40-9130-2A48A4FBBED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699" y="3075680"/>
            <a:ext cx="4788462" cy="122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E890C3-795A-3645-8D5D-D67EF8477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063" y="4955892"/>
            <a:ext cx="4637937" cy="1519995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1170F9D3-B99B-B443-B351-D799EFD460F5}"/>
              </a:ext>
            </a:extLst>
          </p:cNvPr>
          <p:cNvSpPr/>
          <p:nvPr/>
        </p:nvSpPr>
        <p:spPr>
          <a:xfrm>
            <a:off x="10318356" y="4390848"/>
            <a:ext cx="882032" cy="575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90;p15">
            <a:extLst>
              <a:ext uri="{FF2B5EF4-FFF2-40B4-BE49-F238E27FC236}">
                <a16:creationId xmlns:a16="http://schemas.microsoft.com/office/drawing/2014/main" id="{ACCFD716-30A8-1741-85AD-6E617FA7FC30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2472" y="914111"/>
            <a:ext cx="2598284" cy="15316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9BBAAC94-D653-674A-B5D9-24D4A32C014A}"/>
              </a:ext>
            </a:extLst>
          </p:cNvPr>
          <p:cNvSpPr/>
          <p:nvPr/>
        </p:nvSpPr>
        <p:spPr>
          <a:xfrm>
            <a:off x="10318356" y="2545020"/>
            <a:ext cx="882032" cy="5751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cage&#10;&#10;Description automatically generated">
            <a:extLst>
              <a:ext uri="{FF2B5EF4-FFF2-40B4-BE49-F238E27FC236}">
                <a16:creationId xmlns:a16="http://schemas.microsoft.com/office/drawing/2014/main" id="{4954E608-288F-AF43-883F-65132A4A2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397" y="4165794"/>
            <a:ext cx="2067877" cy="22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17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F402B79-DD2B-FC42-A199-868FB4169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472" y="2215805"/>
            <a:ext cx="1631330" cy="19110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C74CFF-4C51-4C4C-8BE3-DDA1FEB97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169" y="1051216"/>
            <a:ext cx="1967617" cy="1118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13ABF3-45F0-344E-916B-1EB27A18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07" y="43795"/>
            <a:ext cx="4147912" cy="940754"/>
          </a:xfrm>
        </p:spPr>
        <p:txBody>
          <a:bodyPr/>
          <a:lstStyle/>
          <a:p>
            <a:r>
              <a:rPr lang="en-US" b="1" dirty="0"/>
              <a:t>Status &amp; Plan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1DCD4D3-0289-8942-8873-16B13E3F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A0268B9-311B-7949-841D-E099B8F3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D16913E-71F7-564A-8BDF-0514ED9D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8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DF5705-F3E0-4842-B766-C70EC5546851}"/>
              </a:ext>
            </a:extLst>
          </p:cNvPr>
          <p:cNvGrpSpPr/>
          <p:nvPr/>
        </p:nvGrpSpPr>
        <p:grpSpPr>
          <a:xfrm>
            <a:off x="5067802" y="-64446"/>
            <a:ext cx="6986379" cy="6785921"/>
            <a:chOff x="6256547" y="-64446"/>
            <a:chExt cx="5915149" cy="57014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A64E88-64FE-4645-9D26-E157282DB734}"/>
                </a:ext>
              </a:extLst>
            </p:cNvPr>
            <p:cNvGrpSpPr/>
            <p:nvPr/>
          </p:nvGrpSpPr>
          <p:grpSpPr>
            <a:xfrm>
              <a:off x="6256547" y="-64446"/>
              <a:ext cx="5915149" cy="5701465"/>
              <a:chOff x="6062003" y="900584"/>
              <a:chExt cx="5915149" cy="546307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3A90783-3EE1-A940-8DBF-03F17FD09540}"/>
                  </a:ext>
                </a:extLst>
              </p:cNvPr>
              <p:cNvGrpSpPr/>
              <p:nvPr/>
            </p:nvGrpSpPr>
            <p:grpSpPr>
              <a:xfrm>
                <a:off x="6062003" y="900584"/>
                <a:ext cx="5915149" cy="5463072"/>
                <a:chOff x="6242854" y="590800"/>
                <a:chExt cx="5915149" cy="5463072"/>
              </a:xfrm>
            </p:grpSpPr>
            <p:pic>
              <p:nvPicPr>
                <p:cNvPr id="5" name="Content Placeholder 3">
                  <a:extLst>
                    <a:ext uri="{FF2B5EF4-FFF2-40B4-BE49-F238E27FC236}">
                      <a16:creationId xmlns:a16="http://schemas.microsoft.com/office/drawing/2014/main" id="{8588B619-CC43-D248-8A79-C6565F934F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42854" y="959849"/>
                  <a:ext cx="5915149" cy="5094023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5C94FD1-BD3E-C44B-9594-07E00D779CF5}"/>
                    </a:ext>
                  </a:extLst>
                </p:cNvPr>
                <p:cNvSpPr txBox="1"/>
                <p:nvPr/>
              </p:nvSpPr>
              <p:spPr>
                <a:xfrm>
                  <a:off x="7870721" y="590800"/>
                  <a:ext cx="258647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Pre-COVID19 Schedule</a:t>
                  </a:r>
                </a:p>
              </p:txBody>
            </p:sp>
          </p:grp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F3AC7D9-E5CB-EF45-8276-7400F2A48819}"/>
                  </a:ext>
                </a:extLst>
              </p:cNvPr>
              <p:cNvSpPr/>
              <p:nvPr/>
            </p:nvSpPr>
            <p:spPr>
              <a:xfrm>
                <a:off x="9036996" y="3725694"/>
                <a:ext cx="1089497" cy="586078"/>
              </a:xfrm>
              <a:prstGeom prst="ellipse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60C15F7-1933-7B4D-B5ED-FBA29FB0D58F}"/>
                  </a:ext>
                </a:extLst>
              </p:cNvPr>
              <p:cNvSpPr/>
              <p:nvPr/>
            </p:nvSpPr>
            <p:spPr>
              <a:xfrm>
                <a:off x="8832715" y="4311772"/>
                <a:ext cx="1691357" cy="586078"/>
              </a:xfrm>
              <a:prstGeom prst="ellipse">
                <a:avLst/>
              </a:prstGeom>
              <a:noFill/>
              <a:ln w="285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3337EA9-8D92-5949-97BB-88988370D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2861" y="2013626"/>
                <a:ext cx="0" cy="3929974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7DB828-75D3-C549-A1EA-597B70169673}"/>
                  </a:ext>
                </a:extLst>
              </p:cNvPr>
              <p:cNvSpPr txBox="1"/>
              <p:nvPr/>
            </p:nvSpPr>
            <p:spPr>
              <a:xfrm>
                <a:off x="9678393" y="2421370"/>
                <a:ext cx="730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Today</a:t>
                </a:r>
              </a:p>
            </p:txBody>
          </p:sp>
        </p:grpSp>
        <p:sp>
          <p:nvSpPr>
            <p:cNvPr id="17" name="5-Point Star 16">
              <a:extLst>
                <a:ext uri="{FF2B5EF4-FFF2-40B4-BE49-F238E27FC236}">
                  <a16:creationId xmlns:a16="http://schemas.microsoft.com/office/drawing/2014/main" id="{85FE38E9-45E9-304E-82DE-273E10778599}"/>
                </a:ext>
              </a:extLst>
            </p:cNvPr>
            <p:cNvSpPr/>
            <p:nvPr/>
          </p:nvSpPr>
          <p:spPr>
            <a:xfrm>
              <a:off x="10297838" y="3588363"/>
              <a:ext cx="173053" cy="160311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5A8286-0911-CE45-B471-A6FDA17D6FDC}"/>
                </a:ext>
              </a:extLst>
            </p:cNvPr>
            <p:cNvSpPr txBox="1"/>
            <p:nvPr/>
          </p:nvSpPr>
          <p:spPr>
            <a:xfrm>
              <a:off x="10550075" y="3464857"/>
              <a:ext cx="1221274" cy="258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432FF"/>
                  </a:solidFill>
                </a:rPr>
                <a:t>Assembly review</a:t>
              </a:r>
            </a:p>
          </p:txBody>
        </p:sp>
      </p:grpSp>
      <p:pic>
        <p:nvPicPr>
          <p:cNvPr id="3074" name="Picture 2" descr="Hand Painted Mbe Style Mbe Smiley Face Service, Smiley Clipart, Cartoon Smiling  Face, Qq Expression PNG and Vector with Transparent Background for Free  Download">
            <a:extLst>
              <a:ext uri="{FF2B5EF4-FFF2-40B4-BE49-F238E27FC236}">
                <a16:creationId xmlns:a16="http://schemas.microsoft.com/office/drawing/2014/main" id="{D684BEB0-F670-8945-8D35-9E0CEA89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3618" y="1787883"/>
            <a:ext cx="679211" cy="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and Painted Mbe Style Mbe Smiley Face Service, Smiley Clipart, Cartoon Smiling  Face, Qq Expression PNG and Vector with Transparent Background for Free  Download">
            <a:extLst>
              <a:ext uri="{FF2B5EF4-FFF2-40B4-BE49-F238E27FC236}">
                <a16:creationId xmlns:a16="http://schemas.microsoft.com/office/drawing/2014/main" id="{921D96CC-4507-7D4E-9CE7-9ADE3BA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29" y="2467094"/>
            <a:ext cx="679211" cy="67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o Really Invented the Smiley Face? | Arts &amp; Culture | Smithsonian Magazine">
            <a:extLst>
              <a:ext uri="{FF2B5EF4-FFF2-40B4-BE49-F238E27FC236}">
                <a16:creationId xmlns:a16="http://schemas.microsoft.com/office/drawing/2014/main" id="{B9FF6B2E-3A45-9C4B-8F56-C01849178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30502" y="3304463"/>
            <a:ext cx="1286805" cy="11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F4C867-1A4F-B341-AAFB-17F90558512A}"/>
              </a:ext>
            </a:extLst>
          </p:cNvPr>
          <p:cNvSpPr txBox="1"/>
          <p:nvPr/>
        </p:nvSpPr>
        <p:spPr>
          <a:xfrm>
            <a:off x="139963" y="3634051"/>
            <a:ext cx="379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432FF"/>
                </a:solidFill>
              </a:rPr>
              <a:t>Some delay in CFC production, </a:t>
            </a:r>
          </a:p>
          <a:p>
            <a:r>
              <a:rPr lang="en-US" sz="1600" b="1" i="1" dirty="0">
                <a:solidFill>
                  <a:srgbClr val="0432FF"/>
                </a:solidFill>
              </a:rPr>
              <a:t>but still on track for completing</a:t>
            </a:r>
          </a:p>
          <a:p>
            <a:r>
              <a:rPr lang="en-US" sz="1600" b="1" i="1" dirty="0">
                <a:solidFill>
                  <a:srgbClr val="0432FF"/>
                </a:solidFill>
              </a:rPr>
              <a:t>the assembly work in 2021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BF5701-77A6-C143-AD5C-CBEC5DD42EA6}"/>
              </a:ext>
            </a:extLst>
          </p:cNvPr>
          <p:cNvSpPr txBox="1"/>
          <p:nvPr/>
        </p:nvSpPr>
        <p:spPr>
          <a:xfrm>
            <a:off x="143266" y="5000029"/>
            <a:ext cx="4924535" cy="1877437"/>
          </a:xfrm>
          <a:prstGeom prst="rect">
            <a:avLst/>
          </a:prstGeom>
          <a:solidFill>
            <a:srgbClr val="FFC000"/>
          </a:solidFill>
          <a:ln w="444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Readout, Control and Electrical System Integration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Repair 3 RUs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FW/SW synced to latest ALICE/ATLAS code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Low-level slow control under testing </a:t>
            </a:r>
          </a:p>
          <a:p>
            <a:pPr marL="285750" indent="-285750">
              <a:buFontTx/>
              <a:buChar char="-"/>
            </a:pPr>
            <a:r>
              <a:rPr lang="en-US" sz="1600" dirty="0" err="1"/>
              <a:t>mGTM</a:t>
            </a:r>
            <a:r>
              <a:rPr lang="en-US" sz="1600" dirty="0"/>
              <a:t> in progress at BNL (40MHz/LHC)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Readout and service cables and power system   </a:t>
            </a:r>
          </a:p>
        </p:txBody>
      </p:sp>
      <p:pic>
        <p:nvPicPr>
          <p:cNvPr id="3080" name="Picture 8" descr="Premium Vector | Emoji with glasses wearing mouth mask">
            <a:extLst>
              <a:ext uri="{FF2B5EF4-FFF2-40B4-BE49-F238E27FC236}">
                <a16:creationId xmlns:a16="http://schemas.microsoft.com/office/drawing/2014/main" id="{33CECA3B-8684-0E47-87EF-40CCA2C68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562" y="1070638"/>
            <a:ext cx="1133050" cy="109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A5044C-735A-8642-B169-EF66136CA7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111" y="1075589"/>
            <a:ext cx="1553242" cy="10652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F4003A-0F16-4C44-9BD3-26DB073B75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51" y="2253338"/>
            <a:ext cx="1249745" cy="9886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4FFC77-0AB0-2846-A4DA-9BA11AC0B9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935" y="2207420"/>
            <a:ext cx="1948870" cy="1034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694320-6325-2A43-BF0D-F575C8979839}"/>
              </a:ext>
            </a:extLst>
          </p:cNvPr>
          <p:cNvSpPr txBox="1"/>
          <p:nvPr/>
        </p:nvSpPr>
        <p:spPr>
          <a:xfrm>
            <a:off x="9768625" y="3254457"/>
            <a:ext cx="1690522" cy="30777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production started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F2735A-3408-8349-8BCC-46CB69C3EADF}"/>
              </a:ext>
            </a:extLst>
          </p:cNvPr>
          <p:cNvSpPr/>
          <p:nvPr/>
        </p:nvSpPr>
        <p:spPr>
          <a:xfrm>
            <a:off x="134562" y="984549"/>
            <a:ext cx="9292510" cy="221675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6ECA0E-5748-514A-9948-2819F30511B8}"/>
              </a:ext>
            </a:extLst>
          </p:cNvPr>
          <p:cNvSpPr txBox="1"/>
          <p:nvPr/>
        </p:nvSpPr>
        <p:spPr>
          <a:xfrm>
            <a:off x="7366330" y="431780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@LBNL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E5FD5F-D5D7-FD44-8515-A2B7178C988F}"/>
              </a:ext>
            </a:extLst>
          </p:cNvPr>
          <p:cNvSpPr/>
          <p:nvPr/>
        </p:nvSpPr>
        <p:spPr>
          <a:xfrm>
            <a:off x="134562" y="3278777"/>
            <a:ext cx="9292510" cy="1576088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5D97C-9767-B24A-8AA0-B3188C36E70E}"/>
              </a:ext>
            </a:extLst>
          </p:cNvPr>
          <p:cNvSpPr txBox="1"/>
          <p:nvPr/>
        </p:nvSpPr>
        <p:spPr>
          <a:xfrm>
            <a:off x="10911727" y="5266536"/>
            <a:ext cx="10310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 </a:t>
            </a:r>
          </a:p>
          <a:p>
            <a:r>
              <a:rPr lang="en-US" dirty="0">
                <a:solidFill>
                  <a:srgbClr val="FF0000"/>
                </a:solidFill>
              </a:rPr>
              <a:t>installation</a:t>
            </a:r>
          </a:p>
          <a:p>
            <a:r>
              <a:rPr lang="en-US" dirty="0">
                <a:solidFill>
                  <a:srgbClr val="FF0000"/>
                </a:solidFill>
              </a:rPr>
              <a:t>~9/2022</a:t>
            </a:r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2437E8E9-9992-EC45-A9A0-DEA854507B71}"/>
              </a:ext>
            </a:extLst>
          </p:cNvPr>
          <p:cNvSpPr/>
          <p:nvPr/>
        </p:nvSpPr>
        <p:spPr>
          <a:xfrm>
            <a:off x="11042281" y="5976516"/>
            <a:ext cx="178402" cy="1984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76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8C9D4B1-B93D-CD48-B05A-4CB0C17B5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597" y="1733801"/>
            <a:ext cx="1807074" cy="18624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E5F4BC-5222-134C-B78A-68A43B99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59" y="10571"/>
            <a:ext cx="7148643" cy="762582"/>
          </a:xfrm>
        </p:spPr>
        <p:txBody>
          <a:bodyPr>
            <a:normAutofit/>
          </a:bodyPr>
          <a:lstStyle/>
          <a:p>
            <a:r>
              <a:rPr lang="en-US" sz="3600" dirty="0" err="1"/>
              <a:t>sPHENIX</a:t>
            </a:r>
            <a:r>
              <a:rPr lang="en-US" sz="3600" dirty="0"/>
              <a:t> MVTX Project Highlights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AB8B2-DDB5-7543-BEA7-5727903DF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45" y="1146528"/>
            <a:ext cx="6322887" cy="525123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Sensor production</a:t>
            </a:r>
          </a:p>
          <a:p>
            <a:pPr lvl="1"/>
            <a:r>
              <a:rPr lang="en-US" dirty="0"/>
              <a:t>48 Gold staves produced at CERN(Full MVTX detector) </a:t>
            </a:r>
          </a:p>
          <a:p>
            <a:pPr lvl="2"/>
            <a:r>
              <a:rPr lang="en-US" dirty="0"/>
              <a:t>Spares production in progress, to complete ~3/2021</a:t>
            </a:r>
          </a:p>
          <a:p>
            <a:pPr lvl="1"/>
            <a:r>
              <a:rPr lang="en-US" dirty="0"/>
              <a:t>Commercial shipping from CERN to US tested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Electronics production </a:t>
            </a:r>
          </a:p>
          <a:p>
            <a:pPr lvl="1"/>
            <a:r>
              <a:rPr lang="en-US" dirty="0"/>
              <a:t>All 60 frontend Readout Units (RU) produced and tested; </a:t>
            </a:r>
          </a:p>
          <a:p>
            <a:pPr lvl="2"/>
            <a:r>
              <a:rPr lang="en-US" dirty="0"/>
              <a:t>3 problematic boards repair in progress</a:t>
            </a:r>
          </a:p>
          <a:p>
            <a:pPr lvl="1"/>
            <a:r>
              <a:rPr lang="en-US" dirty="0"/>
              <a:t>All 30 Power Boards produced and calibrated </a:t>
            </a:r>
          </a:p>
          <a:p>
            <a:pPr lvl="1"/>
            <a:r>
              <a:rPr lang="en-US" dirty="0"/>
              <a:t>All 100 electronics cooling plates produced  </a:t>
            </a:r>
          </a:p>
          <a:p>
            <a:pPr lvl="1"/>
            <a:r>
              <a:rPr lang="en-US" dirty="0"/>
              <a:t>8 backend FELIX boards order in place </a:t>
            </a:r>
          </a:p>
          <a:p>
            <a:r>
              <a:rPr lang="en-US" b="1" dirty="0">
                <a:solidFill>
                  <a:srgbClr val="0432FF"/>
                </a:solidFill>
              </a:rPr>
              <a:t>Carbon structure production in progress</a:t>
            </a:r>
          </a:p>
          <a:p>
            <a:pPr lvl="1"/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layer-0 End-Wheel produced</a:t>
            </a:r>
          </a:p>
          <a:p>
            <a:pPr lvl="1"/>
            <a:r>
              <a:rPr lang="en-US" dirty="0"/>
              <a:t>Finish production by 4/2021</a:t>
            </a:r>
          </a:p>
          <a:p>
            <a:r>
              <a:rPr lang="en-US" b="1" dirty="0">
                <a:solidFill>
                  <a:srgbClr val="0432FF"/>
                </a:solidFill>
              </a:rPr>
              <a:t>Detector assembly jigs designed</a:t>
            </a:r>
          </a:p>
          <a:p>
            <a:r>
              <a:rPr lang="en-US" b="1" dirty="0">
                <a:solidFill>
                  <a:srgbClr val="00B050"/>
                </a:solidFill>
              </a:rPr>
              <a:t>MVTX insertion system design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pPr lvl="1"/>
            <a:r>
              <a:rPr lang="en-US" dirty="0"/>
              <a:t>Full scale mock-up in progress</a:t>
            </a:r>
          </a:p>
          <a:p>
            <a:r>
              <a:rPr lang="en-US" b="1" dirty="0">
                <a:solidFill>
                  <a:srgbClr val="00B050"/>
                </a:solidFill>
              </a:rPr>
              <a:t>Readout and control system tested</a:t>
            </a:r>
          </a:p>
          <a:p>
            <a:pPr lvl="1"/>
            <a:r>
              <a:rPr lang="en-US" dirty="0"/>
              <a:t>Firmware/software updated  </a:t>
            </a:r>
          </a:p>
          <a:p>
            <a:r>
              <a:rPr lang="en-US" b="1" dirty="0">
                <a:solidFill>
                  <a:srgbClr val="00B050"/>
                </a:solidFill>
              </a:rPr>
              <a:t>Negative pressure cooling system tested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C8BD0-02DD-8643-B63A-1ADFBB3D1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404" y="3343895"/>
            <a:ext cx="3231267" cy="1519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B4B79F-FEEA-C54D-A80E-1E459B787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073" y="3251448"/>
            <a:ext cx="1903150" cy="8706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C1816F-898E-6245-86A3-2748D1840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309" y="601335"/>
            <a:ext cx="2546177" cy="6268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3486144-6A26-0D42-8D05-1461A73DD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6398" y="1436499"/>
            <a:ext cx="2125717" cy="1484137"/>
          </a:xfrm>
          <a:prstGeom prst="rect">
            <a:avLst/>
          </a:prstGeom>
        </p:spPr>
      </p:pic>
      <p:pic>
        <p:nvPicPr>
          <p:cNvPr id="34" name="Google Shape;314;p37">
            <a:extLst>
              <a:ext uri="{FF2B5EF4-FFF2-40B4-BE49-F238E27FC236}">
                <a16:creationId xmlns:a16="http://schemas.microsoft.com/office/drawing/2014/main" id="{006C2785-9764-DC45-B674-8754A5E6B66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332" y="4494489"/>
            <a:ext cx="2015191" cy="78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916FAE-A893-3B43-9367-8347115919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4332" y="5236551"/>
            <a:ext cx="2548240" cy="1522913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A6CDAA8-40FA-884C-B004-63CC1A87323B}"/>
              </a:ext>
            </a:extLst>
          </p:cNvPr>
          <p:cNvCxnSpPr>
            <a:cxnSpLocks/>
          </p:cNvCxnSpPr>
          <p:nvPr/>
        </p:nvCxnSpPr>
        <p:spPr>
          <a:xfrm flipV="1">
            <a:off x="5881816" y="1007229"/>
            <a:ext cx="1776381" cy="3632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oogle Shape;90;p15">
            <a:extLst>
              <a:ext uri="{FF2B5EF4-FFF2-40B4-BE49-F238E27FC236}">
                <a16:creationId xmlns:a16="http://schemas.microsoft.com/office/drawing/2014/main" id="{3082C09B-FD7F-6044-857D-E6E697A67B66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6598" y="601076"/>
            <a:ext cx="1807073" cy="10909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7C1F875-A25D-8742-8AC9-0D1E48D8500B}"/>
              </a:ext>
            </a:extLst>
          </p:cNvPr>
          <p:cNvCxnSpPr>
            <a:cxnSpLocks/>
          </p:cNvCxnSpPr>
          <p:nvPr/>
        </p:nvCxnSpPr>
        <p:spPr>
          <a:xfrm flipV="1">
            <a:off x="5881816" y="1370481"/>
            <a:ext cx="4303319" cy="170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3374FDE-F514-9B43-8209-18A405030A80}"/>
              </a:ext>
            </a:extLst>
          </p:cNvPr>
          <p:cNvCxnSpPr>
            <a:cxnSpLocks/>
          </p:cNvCxnSpPr>
          <p:nvPr/>
        </p:nvCxnSpPr>
        <p:spPr>
          <a:xfrm flipV="1">
            <a:off x="6096000" y="2170378"/>
            <a:ext cx="1562197" cy="4875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56A424D-F616-8C47-840B-736716F1F870}"/>
              </a:ext>
            </a:extLst>
          </p:cNvPr>
          <p:cNvCxnSpPr>
            <a:cxnSpLocks/>
          </p:cNvCxnSpPr>
          <p:nvPr/>
        </p:nvCxnSpPr>
        <p:spPr>
          <a:xfrm>
            <a:off x="6096000" y="2780270"/>
            <a:ext cx="4240597" cy="5238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7398D1D-1CA0-4B46-B256-A213F24D7DDC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3880022" y="3772147"/>
            <a:ext cx="2634310" cy="362336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EB10FA8-1830-8F46-BEAC-73EBC8767B55}"/>
              </a:ext>
            </a:extLst>
          </p:cNvPr>
          <p:cNvCxnSpPr>
            <a:cxnSpLocks/>
          </p:cNvCxnSpPr>
          <p:nvPr/>
        </p:nvCxnSpPr>
        <p:spPr>
          <a:xfrm>
            <a:off x="4192850" y="4735547"/>
            <a:ext cx="2185834" cy="20502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7026AAF-AE79-074A-AA49-B919127B4414}"/>
              </a:ext>
            </a:extLst>
          </p:cNvPr>
          <p:cNvCxnSpPr>
            <a:cxnSpLocks/>
          </p:cNvCxnSpPr>
          <p:nvPr/>
        </p:nvCxnSpPr>
        <p:spPr>
          <a:xfrm>
            <a:off x="4192850" y="5180855"/>
            <a:ext cx="2321482" cy="46002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0F5E65D-8C80-D148-A497-85EF939C02E6}"/>
              </a:ext>
            </a:extLst>
          </p:cNvPr>
          <p:cNvSpPr txBox="1"/>
          <p:nvPr/>
        </p:nvSpPr>
        <p:spPr>
          <a:xfrm>
            <a:off x="1427613" y="643947"/>
            <a:ext cx="4668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On track to complete the full detectors by 2021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0032F9E-BD20-364F-A917-498F702949DA}"/>
              </a:ext>
            </a:extLst>
          </p:cNvPr>
          <p:cNvGrpSpPr/>
          <p:nvPr/>
        </p:nvGrpSpPr>
        <p:grpSpPr>
          <a:xfrm>
            <a:off x="9573920" y="5410866"/>
            <a:ext cx="2426635" cy="1210964"/>
            <a:chOff x="9573920" y="5410866"/>
            <a:chExt cx="2426635" cy="1210964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81E65F2-EF7B-EC43-B5BB-81B857694EC8}"/>
                </a:ext>
              </a:extLst>
            </p:cNvPr>
            <p:cNvSpPr/>
            <p:nvPr/>
          </p:nvSpPr>
          <p:spPr>
            <a:xfrm>
              <a:off x="9573920" y="5410866"/>
              <a:ext cx="2426635" cy="120136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2791B79-688F-DA46-8753-03996A54A4A1}"/>
                </a:ext>
              </a:extLst>
            </p:cNvPr>
            <p:cNvSpPr txBox="1"/>
            <p:nvPr/>
          </p:nvSpPr>
          <p:spPr>
            <a:xfrm>
              <a:off x="9614223" y="5421501"/>
              <a:ext cx="23460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Legend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- Sensors &amp; Electronics</a:t>
              </a:r>
            </a:p>
            <a:p>
              <a:r>
                <a:rPr lang="en-US" dirty="0">
                  <a:solidFill>
                    <a:srgbClr val="0432FF"/>
                  </a:solidFill>
                </a:rPr>
                <a:t>- Mechanical Structure 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- Global Integration </a:t>
              </a:r>
            </a:p>
          </p:txBody>
        </p:sp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40EA796-095E-3E45-B438-81139658E059}"/>
              </a:ext>
            </a:extLst>
          </p:cNvPr>
          <p:cNvCxnSpPr>
            <a:cxnSpLocks/>
          </p:cNvCxnSpPr>
          <p:nvPr/>
        </p:nvCxnSpPr>
        <p:spPr>
          <a:xfrm flipV="1">
            <a:off x="3880022" y="4212318"/>
            <a:ext cx="4997325" cy="170356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67CAD5-CB4C-6943-B33B-C2D3896C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2/12/21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0FC66A-6C78-9044-BDCB-592FF0B3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@sPHENIX L2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16B05-E50A-3647-90D9-81D598B0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2BC6-DF0D-0842-BA04-D1CD4C4AE9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7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2472</Words>
  <Application>Microsoft Macintosh PowerPoint</Application>
  <PresentationFormat>Widescreen</PresentationFormat>
  <Paragraphs>1709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MVTX Status</vt:lpstr>
      <vt:lpstr>Mechanical Structures </vt:lpstr>
      <vt:lpstr>Readout and Electrical System </vt:lpstr>
      <vt:lpstr>Stave Production, Transportation and QA </vt:lpstr>
      <vt:lpstr>PowerPoint Presentation</vt:lpstr>
      <vt:lpstr>PowerPoint Presentation</vt:lpstr>
      <vt:lpstr>Near Term Plan</vt:lpstr>
      <vt:lpstr>Status &amp; Plan</vt:lpstr>
      <vt:lpstr>sPHENIX MVTX Project Highlights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MVTX Project Highlights </dc:title>
  <dc:creator>Ming Liu</dc:creator>
  <cp:lastModifiedBy>Ming Liu</cp:lastModifiedBy>
  <cp:revision>36</cp:revision>
  <dcterms:created xsi:type="dcterms:W3CDTF">2021-02-09T04:24:50Z</dcterms:created>
  <dcterms:modified xsi:type="dcterms:W3CDTF">2021-02-09T16:44:38Z</dcterms:modified>
</cp:coreProperties>
</file>