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2" r:id="rId6"/>
    <p:sldId id="263" r:id="rId7"/>
    <p:sldId id="260" r:id="rId8"/>
    <p:sldId id="261" r:id="rId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B0A3592-5E79-4985-9469-02A224BC0E61}">
  <a:tblStyle styleId="{7B0A3592-5E79-4985-9469-02A224BC0E6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35"/>
    <p:restoredTop sz="94661"/>
  </p:normalViewPr>
  <p:slideViewPr>
    <p:cSldViewPr snapToGrid="0" snapToObjects="1">
      <p:cViewPr varScale="1">
        <p:scale>
          <a:sx n="89" d="100"/>
          <a:sy n="89" d="100"/>
        </p:scale>
        <p:origin x="192" y="10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pn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IN"/>
              <a:t>MVTX Status</a:t>
            </a:r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IN"/>
              <a:t>Camelia, Grazyna,  Ming 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IN"/>
              <a:t>02/12/2021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IN"/>
              <a:t>sPHENIX L2 Project Meeting </a:t>
            </a:r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2/12/21</a:t>
            </a:r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MVTX Status @sPHENIX L2 Meeting</a:t>
            </a:r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1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C6BFAE5-04BA-CF4A-9EF3-1199CC972E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18" r="3346"/>
          <a:stretch/>
        </p:blipFill>
        <p:spPr>
          <a:xfrm>
            <a:off x="5283125" y="2399696"/>
            <a:ext cx="3035400" cy="1178308"/>
          </a:xfrm>
          <a:prstGeom prst="rect">
            <a:avLst/>
          </a:prstGeom>
        </p:spPr>
      </p:pic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210218" y="0"/>
            <a:ext cx="7943182" cy="69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N" sz="3600" dirty="0"/>
              <a:t>Mechanical Structures &amp; Integration </a:t>
            </a:r>
            <a:endParaRPr sz="3600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314764" y="803734"/>
            <a:ext cx="7924007" cy="42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55000" lnSpcReduction="20000"/>
          </a:bodyPr>
          <a:lstStyle/>
          <a:p>
            <a:pPr marL="228600" lvl="0" indent="-20193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CFC production on schedule</a:t>
            </a:r>
            <a:endParaRPr dirty="0"/>
          </a:p>
          <a:p>
            <a:pPr marL="685800" lvl="1" indent="-20574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A new all carbon Lay-0 EW, to replace the test article</a:t>
            </a:r>
            <a:endParaRPr dirty="0"/>
          </a:p>
          <a:p>
            <a:pPr marL="1143000" lvl="2" indent="-209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In kind contribution from </a:t>
            </a:r>
            <a:r>
              <a:rPr lang="en-IN" dirty="0" err="1"/>
              <a:t>WorkShape</a:t>
            </a:r>
            <a:endParaRPr dirty="0"/>
          </a:p>
          <a:p>
            <a:pPr marL="685800" lvl="1" indent="-20574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Complete in 3</a:t>
            </a:r>
            <a:r>
              <a:rPr lang="en-IN" baseline="30000" dirty="0"/>
              <a:t>rd</a:t>
            </a:r>
            <a:r>
              <a:rPr lang="en-IN" dirty="0"/>
              <a:t> week of March </a:t>
            </a:r>
            <a:endParaRPr dirty="0"/>
          </a:p>
          <a:p>
            <a:pPr marL="228600" lvl="0" indent="-2019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X-Wing design near completion</a:t>
            </a:r>
            <a:endParaRPr dirty="0"/>
          </a:p>
          <a:p>
            <a:pPr marL="685800" lvl="1" indent="-20574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PP3 optimization (3D print)  </a:t>
            </a:r>
            <a:endParaRPr dirty="0"/>
          </a:p>
          <a:p>
            <a:pPr marL="685800" lvl="1" indent="-20574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=&gt; finalize cable lengths, for readout and power</a:t>
            </a:r>
            <a:endParaRPr dirty="0"/>
          </a:p>
          <a:p>
            <a:pPr marL="228600" lvl="0" indent="-2019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Finalizing assembly jig design</a:t>
            </a:r>
          </a:p>
          <a:p>
            <a:pPr marL="685800" lvl="1" indent="-201930">
              <a:spcBef>
                <a:spcPts val="1000"/>
              </a:spcBef>
              <a:buSzPct val="100000"/>
            </a:pPr>
            <a:r>
              <a:rPr lang="en-IN" dirty="0"/>
              <a:t>meeting with LBNL next week </a:t>
            </a:r>
            <a:endParaRPr dirty="0"/>
          </a:p>
          <a:p>
            <a:pPr marL="228600" lvl="0" indent="-2019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PP1/2 designs updated, confirmed w/ 3-D </a:t>
            </a:r>
            <a:r>
              <a:rPr lang="en-IN" dirty="0" err="1"/>
              <a:t>mockups</a:t>
            </a:r>
            <a:endParaRPr dirty="0"/>
          </a:p>
          <a:p>
            <a:pPr marL="685800" lvl="1" indent="-20574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Improve cable passthrough, locking</a:t>
            </a:r>
          </a:p>
          <a:p>
            <a:pPr marL="685800" lvl="1" indent="-20574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IN" b="1" dirty="0"/>
              <a:t>Budget update -</a:t>
            </a:r>
            <a:r>
              <a:rPr lang="en-IN" sz="3445" b="1" dirty="0"/>
              <a:t>&gt; more engineering support </a:t>
            </a:r>
            <a:endParaRPr sz="2473" b="1" dirty="0"/>
          </a:p>
          <a:p>
            <a:pPr marL="457200" lvl="0" indent="-3267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•"/>
            </a:pPr>
            <a:r>
              <a:rPr lang="en-IN" sz="2473" b="1" dirty="0"/>
              <a:t>LANL, add 0.3FTE on MVTX + WBS2.x, ~$150k</a:t>
            </a:r>
            <a:endParaRPr sz="2473" b="1" dirty="0"/>
          </a:p>
          <a:p>
            <a:pPr marL="457200" lvl="0" indent="-326776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IN" sz="2473" b="1" dirty="0"/>
              <a:t>LBNL, add “setup clean room”, ~$20k </a:t>
            </a:r>
            <a:endParaRPr sz="2473" b="1" dirty="0"/>
          </a:p>
          <a:p>
            <a:pPr marL="457200" lvl="0" indent="-32677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IN" sz="2473" b="1" dirty="0"/>
              <a:t>MIT, in progress </a:t>
            </a:r>
          </a:p>
          <a:p>
            <a:pPr marL="130424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IN" sz="2473" b="1" dirty="0"/>
              <a:t>        -&gt;</a:t>
            </a:r>
            <a:r>
              <a:rPr lang="en-IN" sz="2473" dirty="0"/>
              <a:t> finish </a:t>
            </a:r>
            <a:r>
              <a:rPr lang="en-IN" sz="2473" dirty="0" err="1"/>
              <a:t>X-wing+insertion</a:t>
            </a:r>
            <a:r>
              <a:rPr lang="en-IN" sz="2473" dirty="0"/>
              <a:t> system, assembly fixtures, cooling system, extra lower cost </a:t>
            </a:r>
          </a:p>
          <a:p>
            <a:pPr marL="130424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IN" sz="2473" dirty="0"/>
              <a:t>             “Evil MVTX CYSS/SB” (for insertion dry run in BNL, WBS2.x scope), etc. </a:t>
            </a:r>
          </a:p>
          <a:p>
            <a:pPr marL="130424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IN" sz="2473" dirty="0"/>
              <a:t>        -&gt; might need extra 200-250K from P6, and +~50K WBS2x</a:t>
            </a:r>
            <a:endParaRPr sz="2473" dirty="0"/>
          </a:p>
          <a:p>
            <a:pPr marL="68580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550" dirty="0"/>
          </a:p>
        </p:txBody>
      </p:sp>
      <p:sp>
        <p:nvSpPr>
          <p:cNvPr id="99" name="Google Shape;99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2/12/21</a:t>
            </a:r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MVTX Status @sPHENIX L2 Meeting</a:t>
            </a:r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2</a:t>
            </a:fld>
            <a:endParaRPr/>
          </a:p>
        </p:txBody>
      </p:sp>
      <p:pic>
        <p:nvPicPr>
          <p:cNvPr id="102" name="Google Shape;102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10018" y="2419907"/>
            <a:ext cx="3629581" cy="2229661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4" name="Google Shape;104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50499" y="5129224"/>
            <a:ext cx="2269500" cy="170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6424" y="5129224"/>
            <a:ext cx="2269500" cy="170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467833" y="183495"/>
            <a:ext cx="3513950" cy="19781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BD58F11-0EF8-1345-959B-8CB78AED0874}"/>
              </a:ext>
            </a:extLst>
          </p:cNvPr>
          <p:cNvCxnSpPr>
            <a:cxnSpLocks/>
          </p:cNvCxnSpPr>
          <p:nvPr/>
        </p:nvCxnSpPr>
        <p:spPr>
          <a:xfrm flipV="1">
            <a:off x="4825497" y="995882"/>
            <a:ext cx="3493028" cy="1766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CB3E56E-55FA-F24D-B18A-0B8F32199750}"/>
              </a:ext>
            </a:extLst>
          </p:cNvPr>
          <p:cNvSpPr txBox="1"/>
          <p:nvPr/>
        </p:nvSpPr>
        <p:spPr>
          <a:xfrm>
            <a:off x="10735208" y="4070403"/>
            <a:ext cx="10262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X-Wing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3CBFE49-12DE-6441-BBE8-CF231D34A338}"/>
              </a:ext>
            </a:extLst>
          </p:cNvPr>
          <p:cNvCxnSpPr>
            <a:cxnSpLocks/>
          </p:cNvCxnSpPr>
          <p:nvPr/>
        </p:nvCxnSpPr>
        <p:spPr>
          <a:xfrm>
            <a:off x="2944996" y="2496274"/>
            <a:ext cx="2475003" cy="1835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B6132400-CB6D-314A-9659-D5C50A0F7843}"/>
              </a:ext>
            </a:extLst>
          </p:cNvPr>
          <p:cNvGrpSpPr/>
          <p:nvPr/>
        </p:nvGrpSpPr>
        <p:grpSpPr>
          <a:xfrm>
            <a:off x="8058224" y="4758670"/>
            <a:ext cx="4035749" cy="1911160"/>
            <a:chOff x="8058224" y="4758670"/>
            <a:chExt cx="4035749" cy="1911160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938D68EE-216C-D24A-99B5-31ED74E36B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58224" y="4758670"/>
              <a:ext cx="4035749" cy="1911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E5487BE-8A5C-104C-B156-A8F534DCB772}"/>
                </a:ext>
              </a:extLst>
            </p:cNvPr>
            <p:cNvSpPr txBox="1"/>
            <p:nvPr/>
          </p:nvSpPr>
          <p:spPr>
            <a:xfrm>
              <a:off x="8745648" y="6356350"/>
              <a:ext cx="25955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</a:rPr>
                <a:t>MVTX detector mockup @MIT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090CA3D-C504-5B4F-92C7-4697854C2D2A}"/>
              </a:ext>
            </a:extLst>
          </p:cNvPr>
          <p:cNvSpPr txBox="1"/>
          <p:nvPr/>
        </p:nvSpPr>
        <p:spPr>
          <a:xfrm>
            <a:off x="6183086" y="2275114"/>
            <a:ext cx="12410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Assembly Jig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>
            <a:spLocks noGrp="1"/>
          </p:cNvSpPr>
          <p:nvPr>
            <p:ph type="title"/>
          </p:nvPr>
        </p:nvSpPr>
        <p:spPr>
          <a:xfrm>
            <a:off x="838200" y="18255"/>
            <a:ext cx="10515600" cy="897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N"/>
              <a:t>Readout and Electrical System </a:t>
            </a:r>
            <a:endParaRPr/>
          </a:p>
        </p:txBody>
      </p:sp>
      <p:sp>
        <p:nvSpPr>
          <p:cNvPr id="112" name="Google Shape;112;p15"/>
          <p:cNvSpPr txBox="1">
            <a:spLocks noGrp="1"/>
          </p:cNvSpPr>
          <p:nvPr>
            <p:ph type="body" idx="1"/>
          </p:nvPr>
        </p:nvSpPr>
        <p:spPr>
          <a:xfrm>
            <a:off x="315838" y="859823"/>
            <a:ext cx="7674600" cy="5509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47500" lnSpcReduction="20000"/>
          </a:bodyPr>
          <a:lstStyle/>
          <a:p>
            <a:pPr marL="228600" lvl="0" indent="-18859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All 60 production RU tested</a:t>
            </a:r>
            <a:endParaRPr dirty="0"/>
          </a:p>
          <a:p>
            <a:pPr marL="685800" lvl="1" indent="-19430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3 sent to factory for repair </a:t>
            </a:r>
            <a:endParaRPr dirty="0"/>
          </a:p>
          <a:p>
            <a:pPr marL="685800" lvl="1" indent="-19430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spare components procurements </a:t>
            </a:r>
            <a:endParaRPr dirty="0"/>
          </a:p>
          <a:p>
            <a:pPr marL="1143000" lvl="2" indent="-2000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mezzanine cards ordered</a:t>
            </a:r>
            <a:endParaRPr dirty="0"/>
          </a:p>
          <a:p>
            <a:pPr marL="1143000" lvl="2" indent="-2000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 err="1"/>
              <a:t>VTRx</a:t>
            </a:r>
            <a:r>
              <a:rPr lang="en-IN" dirty="0"/>
              <a:t>/</a:t>
            </a:r>
            <a:r>
              <a:rPr lang="en-IN" dirty="0" err="1"/>
              <a:t>VTTx</a:t>
            </a:r>
            <a:r>
              <a:rPr lang="en-IN" dirty="0"/>
              <a:t> under discussion, repurpose UT-A RU-test travel fund? </a:t>
            </a:r>
            <a:endParaRPr dirty="0"/>
          </a:p>
          <a:p>
            <a:pPr marL="228600" lvl="0" indent="-18859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Detector safety system proposed – (T, V, I )</a:t>
            </a:r>
            <a:endParaRPr dirty="0"/>
          </a:p>
          <a:p>
            <a:pPr marL="685800" lvl="1" indent="-19430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Modify from ALICE “ITS2S”</a:t>
            </a:r>
            <a:endParaRPr dirty="0"/>
          </a:p>
          <a:p>
            <a:pPr marL="228600" lvl="0" indent="-18859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 err="1"/>
              <a:t>mGTM</a:t>
            </a:r>
            <a:r>
              <a:rPr lang="en-IN" dirty="0"/>
              <a:t> development in progress</a:t>
            </a:r>
            <a:endParaRPr dirty="0"/>
          </a:p>
          <a:p>
            <a:pPr marL="685800" lvl="1" indent="-19430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Preliminary design available for testing ~next week? </a:t>
            </a:r>
            <a:endParaRPr dirty="0"/>
          </a:p>
          <a:p>
            <a:pPr marL="228600" lvl="0" indent="-18859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Readout in progress</a:t>
            </a:r>
            <a:endParaRPr dirty="0"/>
          </a:p>
          <a:p>
            <a:pPr marL="685800" lvl="1" indent="-19430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New data format and latest firmware </a:t>
            </a:r>
            <a:endParaRPr dirty="0"/>
          </a:p>
          <a:p>
            <a:pPr marL="685800" lvl="1" indent="-19430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 err="1"/>
              <a:t>mGTM</a:t>
            </a:r>
            <a:r>
              <a:rPr lang="en-IN" dirty="0"/>
              <a:t> and FELIX interface </a:t>
            </a:r>
            <a:endParaRPr dirty="0"/>
          </a:p>
          <a:p>
            <a:pPr marL="228600" lvl="0" indent="-18859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AMD server integration in progress</a:t>
            </a:r>
            <a:endParaRPr dirty="0"/>
          </a:p>
          <a:p>
            <a:pPr marL="685800" lvl="1" indent="-19430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Slow control communication ok</a:t>
            </a:r>
            <a:endParaRPr dirty="0"/>
          </a:p>
          <a:p>
            <a:pPr marL="685800" lvl="1" indent="-19430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DMA data transfer ok</a:t>
            </a:r>
            <a:endParaRPr dirty="0"/>
          </a:p>
          <a:p>
            <a:pPr marL="228600" lvl="0" indent="-18859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Power system, racks, cables etc</a:t>
            </a:r>
            <a:endParaRPr dirty="0"/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IN" b="1" dirty="0"/>
              <a:t>Budget update for FY21:</a:t>
            </a:r>
            <a:endParaRPr b="1" dirty="0"/>
          </a:p>
          <a:p>
            <a:pPr marL="228600" lvl="0" indent="-21209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Spare components </a:t>
            </a:r>
          </a:p>
          <a:p>
            <a:pPr marL="685800" lvl="1" indent="-212090">
              <a:spcBef>
                <a:spcPts val="1000"/>
              </a:spcBef>
              <a:buSzPct val="100000"/>
            </a:pPr>
            <a:r>
              <a:rPr lang="en-IN" dirty="0"/>
              <a:t>RU mezzanine cards ordered  (&lt;$10K)</a:t>
            </a:r>
          </a:p>
          <a:p>
            <a:pPr marL="685800" lvl="1" indent="-212090">
              <a:spcBef>
                <a:spcPts val="1000"/>
              </a:spcBef>
              <a:buSzPct val="100000"/>
            </a:pPr>
            <a:r>
              <a:rPr lang="en-IN" dirty="0" err="1"/>
              <a:t>VTTx</a:t>
            </a:r>
            <a:r>
              <a:rPr lang="en-IN" dirty="0"/>
              <a:t>/</a:t>
            </a:r>
            <a:r>
              <a:rPr lang="en-IN" dirty="0" err="1"/>
              <a:t>VTRx</a:t>
            </a:r>
            <a:r>
              <a:rPr lang="en-IN" dirty="0"/>
              <a:t> ~ $12k, try to repurpose RU test travel $ (UT-A) to small item purchase?  </a:t>
            </a:r>
            <a:endParaRPr dirty="0"/>
          </a:p>
          <a:p>
            <a:pPr marL="228600" indent="-212090">
              <a:buSzPct val="100000"/>
            </a:pPr>
            <a:r>
              <a:rPr lang="en-IN" dirty="0"/>
              <a:t>Miscellaneous items: </a:t>
            </a:r>
          </a:p>
          <a:p>
            <a:pPr marL="685800" lvl="1" indent="-212090">
              <a:buSzPct val="100000"/>
            </a:pPr>
            <a:r>
              <a:rPr lang="en-IN" dirty="0"/>
              <a:t>VME crates (~$6K), 4 fanout boards($10k?), patch panels, CANBUS cables, optical </a:t>
            </a:r>
            <a:r>
              <a:rPr lang="en-IN" dirty="0" err="1"/>
              <a:t>fibers</a:t>
            </a:r>
            <a:r>
              <a:rPr lang="en-IN" dirty="0"/>
              <a:t> etc.    </a:t>
            </a:r>
          </a:p>
          <a:p>
            <a:pPr marL="685800" lvl="1" indent="-212090">
              <a:buSzPct val="100000"/>
            </a:pPr>
            <a:r>
              <a:rPr lang="en-IN" dirty="0"/>
              <a:t>Safety system -&gt; MVTX + WBS2.x </a:t>
            </a:r>
            <a:endParaRPr dirty="0"/>
          </a:p>
        </p:txBody>
      </p:sp>
      <p:sp>
        <p:nvSpPr>
          <p:cNvPr id="113" name="Google Shape;113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2/12/21</a:t>
            </a:r>
            <a:endParaRPr/>
          </a:p>
        </p:txBody>
      </p:sp>
      <p:sp>
        <p:nvSpPr>
          <p:cNvPr id="114" name="Google Shape;114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MVTX Status @sPHENIX L2 Meeting</a:t>
            </a:r>
            <a:endParaRPr/>
          </a:p>
        </p:txBody>
      </p:sp>
      <p:sp>
        <p:nvSpPr>
          <p:cNvPr id="115" name="Google Shape;115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3</a:t>
            </a:fld>
            <a:endParaRPr/>
          </a:p>
        </p:txBody>
      </p:sp>
      <p:pic>
        <p:nvPicPr>
          <p:cNvPr id="116" name="Google Shape;116;p15"/>
          <p:cNvPicPr preferRelativeResize="0"/>
          <p:nvPr/>
        </p:nvPicPr>
        <p:blipFill rotWithShape="1">
          <a:blip r:embed="rId3">
            <a:alphaModFix/>
          </a:blip>
          <a:srcRect l="12375" t="13403" r="25094" b="7560"/>
          <a:stretch/>
        </p:blipFill>
        <p:spPr>
          <a:xfrm>
            <a:off x="7248840" y="1008425"/>
            <a:ext cx="4943156" cy="347255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117" name="Google Shape;117;p15"/>
          <p:cNvGrpSpPr/>
          <p:nvPr/>
        </p:nvGrpSpPr>
        <p:grpSpPr>
          <a:xfrm>
            <a:off x="8854609" y="4568077"/>
            <a:ext cx="2255182" cy="1949420"/>
            <a:chOff x="5659593" y="2249187"/>
            <a:chExt cx="2983440" cy="2396631"/>
          </a:xfrm>
        </p:grpSpPr>
        <p:pic>
          <p:nvPicPr>
            <p:cNvPr id="118" name="Google Shape;118;p1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659593" y="2249187"/>
              <a:ext cx="2983440" cy="23966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9" name="Google Shape;119;p15"/>
            <p:cNvSpPr/>
            <p:nvPr/>
          </p:nvSpPr>
          <p:spPr>
            <a:xfrm>
              <a:off x="8142051" y="3902548"/>
              <a:ext cx="255383" cy="270736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15"/>
            <p:cNvSpPr/>
            <p:nvPr/>
          </p:nvSpPr>
          <p:spPr>
            <a:xfrm>
              <a:off x="8142050" y="2719510"/>
              <a:ext cx="255383" cy="294074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1" name="Google Shape;121;p15"/>
          <p:cNvSpPr txBox="1"/>
          <p:nvPr/>
        </p:nvSpPr>
        <p:spPr>
          <a:xfrm>
            <a:off x="4715950" y="1786650"/>
            <a:ext cx="3616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-"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6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N"/>
              <a:t>Stave Production, Transportation and QA </a:t>
            </a:r>
            <a:endParaRPr/>
          </a:p>
        </p:txBody>
      </p:sp>
      <p:sp>
        <p:nvSpPr>
          <p:cNvPr id="127" name="Google Shape;127;p16"/>
          <p:cNvSpPr txBox="1">
            <a:spLocks noGrp="1"/>
          </p:cNvSpPr>
          <p:nvPr>
            <p:ph type="body" idx="1"/>
          </p:nvPr>
        </p:nvSpPr>
        <p:spPr>
          <a:xfrm>
            <a:off x="208733" y="1325562"/>
            <a:ext cx="7079307" cy="5030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IN" dirty="0"/>
              <a:t>48 + spares Gold staves produced 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N" dirty="0"/>
              <a:t>6 new staves finished metrology  (as of 1/20/2021)</a:t>
            </a: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Production rate:  4~5 HICs/week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IN" dirty="0"/>
              <a:t>4 (3 Gold + 1 Silver) under test at LBNL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N" dirty="0"/>
              <a:t>Mostly consistent with CERN data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N" dirty="0"/>
              <a:t>Some details under investigation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IN" dirty="0"/>
              <a:t>One more test shipping this week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N" dirty="0"/>
              <a:t>1 HIC, several monitoring loggers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IN" b="1" dirty="0"/>
              <a:t>Next Meeting with CERN @2/18</a:t>
            </a:r>
            <a:endParaRPr b="1" dirty="0"/>
          </a:p>
          <a:p>
            <a:pPr marL="457200" lvl="0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</a:pPr>
            <a:r>
              <a:rPr lang="en-IN" dirty="0"/>
              <a:t>one HIC on the way to LBNL, </a:t>
            </a:r>
            <a:endParaRPr dirty="0"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IN" dirty="0"/>
              <a:t>Double check transportation loggers</a:t>
            </a: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endParaRPr lang="en-IN" dirty="0"/>
          </a:p>
          <a:p>
            <a:pPr marL="1143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-IN" dirty="0"/>
          </a:p>
          <a:p>
            <a:pPr marL="1143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IN" b="1" dirty="0"/>
              <a:t>Budget: </a:t>
            </a:r>
            <a:r>
              <a:rPr lang="en-IN" dirty="0"/>
              <a:t>no change  </a:t>
            </a:r>
            <a:endParaRPr dirty="0"/>
          </a:p>
        </p:txBody>
      </p:sp>
      <p:sp>
        <p:nvSpPr>
          <p:cNvPr id="128" name="Google Shape;12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2/12/21</a:t>
            </a:r>
            <a:endParaRPr/>
          </a:p>
        </p:txBody>
      </p:sp>
      <p:sp>
        <p:nvSpPr>
          <p:cNvPr id="129" name="Google Shape;12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MVTX Status @sPHENIX L2 Meeting</a:t>
            </a:r>
            <a:endParaRPr/>
          </a:p>
        </p:txBody>
      </p:sp>
      <p:sp>
        <p:nvSpPr>
          <p:cNvPr id="130" name="Google Shape;13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4</a:t>
            </a:fld>
            <a:endParaRPr/>
          </a:p>
        </p:txBody>
      </p:sp>
      <p:sp>
        <p:nvSpPr>
          <p:cNvPr id="131" name="Google Shape;131;p16"/>
          <p:cNvSpPr txBox="1"/>
          <p:nvPr/>
        </p:nvSpPr>
        <p:spPr>
          <a:xfrm>
            <a:off x="7070757" y="2422205"/>
            <a:ext cx="5121243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Power board calibration </a:t>
            </a:r>
            <a:r>
              <a:rPr lang="en-IN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stave QA @LBNL</a:t>
            </a:r>
            <a:endParaRPr b="1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n-I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DVDD</a:t>
            </a:r>
            <a:r>
              <a:rPr lang="en-IN" dirty="0">
                <a:ea typeface="Calibri"/>
              </a:rPr>
              <a:t>, </a:t>
            </a:r>
            <a:r>
              <a:rPr lang="en-I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AVDD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n-IN" sz="1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FPC power cable resistance values </a:t>
            </a:r>
            <a:endParaRPr dirty="0"/>
          </a:p>
        </p:txBody>
      </p:sp>
      <p:pic>
        <p:nvPicPr>
          <p:cNvPr id="132" name="Google Shape;13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76809" y="3327388"/>
            <a:ext cx="6315190" cy="2927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9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N"/>
              <a:t>Near Term Plan</a:t>
            </a:r>
            <a:endParaRPr/>
          </a:p>
        </p:txBody>
      </p:sp>
      <p:sp>
        <p:nvSpPr>
          <p:cNvPr id="159" name="Google Shape;159;p19"/>
          <p:cNvSpPr txBox="1">
            <a:spLocks noGrp="1"/>
          </p:cNvSpPr>
          <p:nvPr>
            <p:ph type="body" idx="1"/>
          </p:nvPr>
        </p:nvSpPr>
        <p:spPr>
          <a:xfrm>
            <a:off x="263696" y="1142950"/>
            <a:ext cx="6902100" cy="52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228600" lvl="0" indent="-20193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b="1" dirty="0"/>
              <a:t>Mechanical structures </a:t>
            </a:r>
            <a:endParaRPr b="1" dirty="0"/>
          </a:p>
          <a:p>
            <a:pPr marL="685800" lvl="1" indent="-23875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6666"/>
              <a:buChar char="•"/>
            </a:pPr>
            <a:r>
              <a:rPr lang="en-IN" dirty="0"/>
              <a:t>Continue CFC production at </a:t>
            </a:r>
            <a:r>
              <a:rPr lang="en-IN" dirty="0" err="1"/>
              <a:t>WorkShape</a:t>
            </a:r>
            <a:endParaRPr dirty="0"/>
          </a:p>
          <a:p>
            <a:pPr marL="1143000" lvl="2" indent="-22098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20000"/>
              <a:buChar char="•"/>
            </a:pPr>
            <a:r>
              <a:rPr lang="en-IN" dirty="0"/>
              <a:t>Produce low-cost “evil-twin” at the end of production</a:t>
            </a:r>
            <a:endParaRPr dirty="0"/>
          </a:p>
          <a:p>
            <a:pPr marL="685800" lvl="1" indent="-23875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16666"/>
              <a:buChar char="•"/>
            </a:pPr>
            <a:r>
              <a:rPr lang="en-IN" dirty="0"/>
              <a:t>Finished X-wing design, fabrication </a:t>
            </a:r>
            <a:endParaRPr dirty="0"/>
          </a:p>
          <a:p>
            <a:pPr marL="1143000" lvl="2" indent="-22098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20000"/>
              <a:buChar char="•"/>
            </a:pPr>
            <a:r>
              <a:rPr lang="en-IN" dirty="0" err="1"/>
              <a:t>Mockup</a:t>
            </a:r>
            <a:r>
              <a:rPr lang="en-IN" dirty="0"/>
              <a:t> </a:t>
            </a:r>
            <a:endParaRPr dirty="0"/>
          </a:p>
          <a:p>
            <a:pPr marL="685800" lvl="1" indent="-22098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Finish assembly fixtures </a:t>
            </a:r>
            <a:endParaRPr dirty="0"/>
          </a:p>
          <a:p>
            <a:pPr marL="228600" lvl="0" indent="-2019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b="1" dirty="0"/>
              <a:t>Stave shipping &amp; QA</a:t>
            </a:r>
            <a:endParaRPr b="1" dirty="0"/>
          </a:p>
          <a:p>
            <a:pPr marL="685800" lvl="1" indent="-20573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Prepare for detector assembly </a:t>
            </a:r>
            <a:endParaRPr dirty="0"/>
          </a:p>
          <a:p>
            <a:pPr marL="228600" lvl="0" indent="-2019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b="1" dirty="0"/>
              <a:t>Readout and control </a:t>
            </a:r>
            <a:endParaRPr b="1" dirty="0"/>
          </a:p>
          <a:p>
            <a:pPr marL="685800" lvl="1" indent="-20573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AMD full integration </a:t>
            </a:r>
            <a:endParaRPr dirty="0"/>
          </a:p>
          <a:p>
            <a:pPr marL="685800" lvl="1" indent="-20573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 err="1"/>
              <a:t>mGTM</a:t>
            </a:r>
            <a:r>
              <a:rPr lang="en-IN" dirty="0"/>
              <a:t> integration </a:t>
            </a:r>
            <a:endParaRPr dirty="0"/>
          </a:p>
          <a:p>
            <a:pPr marL="685800" lvl="1" indent="-20573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Slow Control </a:t>
            </a:r>
            <a:endParaRPr dirty="0"/>
          </a:p>
          <a:p>
            <a:pPr marL="228600" lvl="0" indent="-2019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b="1" dirty="0"/>
              <a:t>MVTX detector safety system </a:t>
            </a:r>
            <a:endParaRPr b="1" dirty="0"/>
          </a:p>
          <a:p>
            <a:pPr marL="685800" lvl="1" indent="-20573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Interface to </a:t>
            </a:r>
            <a:r>
              <a:rPr lang="en-IN" dirty="0" err="1"/>
              <a:t>sPHENIX</a:t>
            </a:r>
            <a:r>
              <a:rPr lang="en-IN" dirty="0"/>
              <a:t> safety system  </a:t>
            </a:r>
            <a:endParaRPr dirty="0"/>
          </a:p>
          <a:p>
            <a:pPr marL="228600" lvl="0" indent="-2019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b="1" dirty="0"/>
              <a:t>Experimental Safety Review  </a:t>
            </a:r>
            <a:endParaRPr b="1" dirty="0"/>
          </a:p>
          <a:p>
            <a:pPr marL="685800" lvl="1" indent="-20573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power cables etc.  </a:t>
            </a:r>
            <a:endParaRPr dirty="0"/>
          </a:p>
          <a:p>
            <a:pPr marL="228600" lvl="0" indent="-2019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b="1" dirty="0"/>
              <a:t>Power system &amp; Cooling system</a:t>
            </a:r>
            <a:endParaRPr b="1" dirty="0"/>
          </a:p>
          <a:p>
            <a:pPr marL="685800" lvl="1" indent="-23875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16666"/>
              <a:buChar char="•"/>
            </a:pPr>
            <a:r>
              <a:rPr lang="en-IN" dirty="0"/>
              <a:t>system tests and procurements  </a:t>
            </a:r>
            <a:endParaRPr dirty="0"/>
          </a:p>
        </p:txBody>
      </p:sp>
      <p:sp>
        <p:nvSpPr>
          <p:cNvPr id="160" name="Google Shape;160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2/12/21</a:t>
            </a:r>
            <a:endParaRPr/>
          </a:p>
        </p:txBody>
      </p:sp>
      <p:sp>
        <p:nvSpPr>
          <p:cNvPr id="161" name="Google Shape;161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MVTX Status @sPHENIX L2 Meeting</a:t>
            </a:r>
            <a:endParaRPr/>
          </a:p>
        </p:txBody>
      </p:sp>
      <p:sp>
        <p:nvSpPr>
          <p:cNvPr id="162" name="Google Shape;162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5</a:t>
            </a:fld>
            <a:endParaRPr/>
          </a:p>
        </p:txBody>
      </p:sp>
      <p:pic>
        <p:nvPicPr>
          <p:cNvPr id="163" name="Google Shape;163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17699" y="3075680"/>
            <a:ext cx="4788462" cy="1223283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9"/>
          <p:cNvSpPr/>
          <p:nvPr/>
        </p:nvSpPr>
        <p:spPr>
          <a:xfrm>
            <a:off x="10318356" y="4390848"/>
            <a:ext cx="882032" cy="575172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5" name="Google Shape;165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52472" y="914111"/>
            <a:ext cx="2598284" cy="1531641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9"/>
          <p:cNvSpPr/>
          <p:nvPr/>
        </p:nvSpPr>
        <p:spPr>
          <a:xfrm>
            <a:off x="10318356" y="2545020"/>
            <a:ext cx="882032" cy="575172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7" name="Google Shape;167;p19" descr="A close up of a cag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14397" y="4165794"/>
            <a:ext cx="2067877" cy="2228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40693" y="4748550"/>
            <a:ext cx="3748273" cy="210944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205109E-7965-7E41-A597-E5F9E76BCFE0}"/>
              </a:ext>
            </a:extLst>
          </p:cNvPr>
          <p:cNvSpPr txBox="1"/>
          <p:nvPr/>
        </p:nvSpPr>
        <p:spPr>
          <a:xfrm>
            <a:off x="7417699" y="2541844"/>
            <a:ext cx="26773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 Test fit in Mar-April</a:t>
            </a:r>
          </a:p>
          <a:p>
            <a:r>
              <a:rPr lang="en-US" dirty="0"/>
              <a:t>- Assembly review, ~May 2021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5C3D8C-BC6D-5144-B62B-A66840091193}"/>
              </a:ext>
            </a:extLst>
          </p:cNvPr>
          <p:cNvSpPr txBox="1"/>
          <p:nvPr/>
        </p:nvSpPr>
        <p:spPr>
          <a:xfrm>
            <a:off x="7672335" y="5107184"/>
            <a:ext cx="24529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Complete assembly 12/2021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36472" y="2215805"/>
            <a:ext cx="1631330" cy="1911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10169" y="1051216"/>
            <a:ext cx="1967617" cy="1118346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0"/>
          <p:cNvSpPr txBox="1">
            <a:spLocks noGrp="1"/>
          </p:cNvSpPr>
          <p:nvPr>
            <p:ph type="title"/>
          </p:nvPr>
        </p:nvSpPr>
        <p:spPr>
          <a:xfrm>
            <a:off x="248707" y="43795"/>
            <a:ext cx="4147912" cy="940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N" b="1"/>
              <a:t>Status &amp; Plan</a:t>
            </a:r>
            <a:endParaRPr/>
          </a:p>
        </p:txBody>
      </p:sp>
      <p:sp>
        <p:nvSpPr>
          <p:cNvPr id="176" name="Google Shape;176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2/12/21</a:t>
            </a:r>
            <a:endParaRPr/>
          </a:p>
        </p:txBody>
      </p:sp>
      <p:sp>
        <p:nvSpPr>
          <p:cNvPr id="177" name="Google Shape;177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MVTX Status @sPHENIX L2 Meeting</a:t>
            </a:r>
            <a:endParaRPr/>
          </a:p>
        </p:txBody>
      </p:sp>
      <p:sp>
        <p:nvSpPr>
          <p:cNvPr id="178" name="Google Shape;178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6</a:t>
            </a:fld>
            <a:endParaRPr/>
          </a:p>
        </p:txBody>
      </p:sp>
      <p:grpSp>
        <p:nvGrpSpPr>
          <p:cNvPr id="179" name="Google Shape;179;p20"/>
          <p:cNvGrpSpPr/>
          <p:nvPr/>
        </p:nvGrpSpPr>
        <p:grpSpPr>
          <a:xfrm>
            <a:off x="5067802" y="-64446"/>
            <a:ext cx="6986379" cy="6785921"/>
            <a:chOff x="6256547" y="-64446"/>
            <a:chExt cx="5915149" cy="5701465"/>
          </a:xfrm>
        </p:grpSpPr>
        <p:grpSp>
          <p:nvGrpSpPr>
            <p:cNvPr id="180" name="Google Shape;180;p20"/>
            <p:cNvGrpSpPr/>
            <p:nvPr/>
          </p:nvGrpSpPr>
          <p:grpSpPr>
            <a:xfrm>
              <a:off x="6256547" y="-64446"/>
              <a:ext cx="5915149" cy="5701465"/>
              <a:chOff x="6062003" y="900584"/>
              <a:chExt cx="5915149" cy="5463072"/>
            </a:xfrm>
          </p:grpSpPr>
          <p:grpSp>
            <p:nvGrpSpPr>
              <p:cNvPr id="181" name="Google Shape;181;p20"/>
              <p:cNvGrpSpPr/>
              <p:nvPr/>
            </p:nvGrpSpPr>
            <p:grpSpPr>
              <a:xfrm>
                <a:off x="6062003" y="900584"/>
                <a:ext cx="5915149" cy="5463072"/>
                <a:chOff x="6242854" y="590800"/>
                <a:chExt cx="5915149" cy="5463072"/>
              </a:xfrm>
            </p:grpSpPr>
            <p:pic>
              <p:nvPicPr>
                <p:cNvPr id="182" name="Google Shape;182;p20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/>
                <a:stretch/>
              </p:blipFill>
              <p:spPr>
                <a:xfrm>
                  <a:off x="6242854" y="959849"/>
                  <a:ext cx="5915149" cy="509402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183" name="Google Shape;183;p20"/>
                <p:cNvSpPr txBox="1"/>
                <p:nvPr/>
              </p:nvSpPr>
              <p:spPr>
                <a:xfrm>
                  <a:off x="7870721" y="590800"/>
                  <a:ext cx="2586477" cy="4001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IN" sz="2000" b="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Pre-COVID19 Schedule</a:t>
                  </a:r>
                  <a:endParaRPr/>
                </a:p>
              </p:txBody>
            </p:sp>
          </p:grpSp>
          <p:sp>
            <p:nvSpPr>
              <p:cNvPr id="184" name="Google Shape;184;p20"/>
              <p:cNvSpPr/>
              <p:nvPr/>
            </p:nvSpPr>
            <p:spPr>
              <a:xfrm>
                <a:off x="9036996" y="3725694"/>
                <a:ext cx="1089497" cy="586078"/>
              </a:xfrm>
              <a:prstGeom prst="ellipse">
                <a:avLst/>
              </a:prstGeom>
              <a:noFill/>
              <a:ln w="28575" cap="flat" cmpd="sng">
                <a:solidFill>
                  <a:srgbClr val="0432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" name="Google Shape;185;p20"/>
              <p:cNvSpPr/>
              <p:nvPr/>
            </p:nvSpPr>
            <p:spPr>
              <a:xfrm>
                <a:off x="8832715" y="4311772"/>
                <a:ext cx="1691357" cy="586078"/>
              </a:xfrm>
              <a:prstGeom prst="ellipse">
                <a:avLst/>
              </a:prstGeom>
              <a:noFill/>
              <a:ln w="28575" cap="flat" cmpd="sng">
                <a:solidFill>
                  <a:srgbClr val="0432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86" name="Google Shape;186;p20"/>
              <p:cNvCxnSpPr/>
              <p:nvPr/>
            </p:nvCxnSpPr>
            <p:spPr>
              <a:xfrm>
                <a:off x="9752861" y="2013626"/>
                <a:ext cx="0" cy="3929974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accent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187" name="Google Shape;187;p20"/>
              <p:cNvSpPr txBox="1"/>
              <p:nvPr/>
            </p:nvSpPr>
            <p:spPr>
              <a:xfrm>
                <a:off x="9678393" y="2421370"/>
                <a:ext cx="730521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IN" sz="1800">
                    <a:solidFill>
                      <a:srgbClr val="0070C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Today</a:t>
                </a:r>
                <a:endParaRPr/>
              </a:p>
            </p:txBody>
          </p:sp>
        </p:grpSp>
        <p:sp>
          <p:nvSpPr>
            <p:cNvPr id="188" name="Google Shape;188;p20"/>
            <p:cNvSpPr/>
            <p:nvPr/>
          </p:nvSpPr>
          <p:spPr>
            <a:xfrm>
              <a:off x="10297838" y="3588363"/>
              <a:ext cx="173053" cy="160311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FF0000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20"/>
            <p:cNvSpPr txBox="1"/>
            <p:nvPr/>
          </p:nvSpPr>
          <p:spPr>
            <a:xfrm>
              <a:off x="10550075" y="3464857"/>
              <a:ext cx="1221274" cy="2585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N" sz="1400" b="1">
                  <a:solidFill>
                    <a:srgbClr val="0432FF"/>
                  </a:solidFill>
                  <a:latin typeface="Calibri"/>
                  <a:ea typeface="Calibri"/>
                  <a:cs typeface="Calibri"/>
                  <a:sym typeface="Calibri"/>
                </a:rPr>
                <a:t>Assembly review</a:t>
              </a:r>
              <a:endParaRPr/>
            </a:p>
          </p:txBody>
        </p:sp>
      </p:grpSp>
      <p:pic>
        <p:nvPicPr>
          <p:cNvPr id="190" name="Google Shape;190;p20" descr="Hand Painted Mbe Style Mbe Smiley Face Service, Smiley Clipart, Cartoon Smiling  Face, Qq Expression PNG and Vector with Transparent Background for Free  Downloa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653618" y="1787883"/>
            <a:ext cx="679211" cy="679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0" descr="Hand Painted Mbe Style Mbe Smiley Face Service, Smiley Clipart, Cartoon Smiling  Face, Qq Expression PNG and Vector with Transparent Background for Free  Downloa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349129" y="2467094"/>
            <a:ext cx="679211" cy="679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0" descr="Who Really Invented the Smiley Face? | Arts &amp; Culture | Smithsonian Magazin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flipH="1">
            <a:off x="3930502" y="3304463"/>
            <a:ext cx="1286805" cy="1198009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0"/>
          <p:cNvSpPr txBox="1"/>
          <p:nvPr/>
        </p:nvSpPr>
        <p:spPr>
          <a:xfrm>
            <a:off x="139963" y="3634051"/>
            <a:ext cx="379221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600" b="1" i="1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Some delay in CFC production,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600" b="1" i="1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but still on track for completing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600" b="1" i="1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the assembly work in 2021 </a:t>
            </a:r>
            <a:endParaRPr/>
          </a:p>
        </p:txBody>
      </p:sp>
      <p:sp>
        <p:nvSpPr>
          <p:cNvPr id="194" name="Google Shape;194;p20"/>
          <p:cNvSpPr txBox="1"/>
          <p:nvPr/>
        </p:nvSpPr>
        <p:spPr>
          <a:xfrm>
            <a:off x="143266" y="5000029"/>
            <a:ext cx="4924500" cy="1877700"/>
          </a:xfrm>
          <a:prstGeom prst="rect">
            <a:avLst/>
          </a:prstGeom>
          <a:solidFill>
            <a:srgbClr val="FFC000"/>
          </a:solidFill>
          <a:ln w="4445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Readout, Control and Electrical System Integration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-"/>
            </a:pPr>
            <a:r>
              <a:rPr lang="en-I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RUs sent to factory@UK for repair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-"/>
            </a:pPr>
            <a:r>
              <a:rPr lang="en-I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FW/SW synced to latest ALICE/ATLAS code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-"/>
            </a:pPr>
            <a:r>
              <a:rPr lang="en-I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Low-level slow control under testing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-"/>
            </a:pPr>
            <a:r>
              <a:rPr lang="en-I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mGTM progress at BNL (40MHz/LHC)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-"/>
            </a:pPr>
            <a:r>
              <a:rPr lang="en-I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Readout and service cables and power system   </a:t>
            </a:r>
            <a:endParaRPr/>
          </a:p>
        </p:txBody>
      </p:sp>
      <p:pic>
        <p:nvPicPr>
          <p:cNvPr id="195" name="Google Shape;195;p20" descr="Premium Vector | Emoji with glasses wearing mouth mask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34562" y="1070638"/>
            <a:ext cx="1133050" cy="1096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320111" y="1075589"/>
            <a:ext cx="1553242" cy="106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22051" y="2253338"/>
            <a:ext cx="1249745" cy="988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404935" y="2207420"/>
            <a:ext cx="1948870" cy="103457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0"/>
          <p:cNvSpPr txBox="1"/>
          <p:nvPr/>
        </p:nvSpPr>
        <p:spPr>
          <a:xfrm>
            <a:off x="9895367" y="3290669"/>
            <a:ext cx="1690522" cy="646290"/>
          </a:xfrm>
          <a:prstGeom prst="rect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dirty="0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Production in progress   </a:t>
            </a:r>
            <a:endParaRPr dirty="0"/>
          </a:p>
        </p:txBody>
      </p:sp>
      <p:sp>
        <p:nvSpPr>
          <p:cNvPr id="200" name="Google Shape;200;p20"/>
          <p:cNvSpPr/>
          <p:nvPr/>
        </p:nvSpPr>
        <p:spPr>
          <a:xfrm>
            <a:off x="134562" y="984549"/>
            <a:ext cx="9292510" cy="2216751"/>
          </a:xfrm>
          <a:prstGeom prst="rect">
            <a:avLst/>
          </a:prstGeom>
          <a:noFill/>
          <a:ln w="349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20"/>
          <p:cNvSpPr txBox="1"/>
          <p:nvPr/>
        </p:nvSpPr>
        <p:spPr>
          <a:xfrm>
            <a:off x="7366330" y="4317806"/>
            <a:ext cx="86113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@LBNL</a:t>
            </a:r>
            <a:endParaRPr/>
          </a:p>
        </p:txBody>
      </p:sp>
      <p:sp>
        <p:nvSpPr>
          <p:cNvPr id="202" name="Google Shape;202;p20"/>
          <p:cNvSpPr/>
          <p:nvPr/>
        </p:nvSpPr>
        <p:spPr>
          <a:xfrm>
            <a:off x="134562" y="3278777"/>
            <a:ext cx="9292510" cy="1576088"/>
          </a:xfrm>
          <a:prstGeom prst="rect">
            <a:avLst/>
          </a:prstGeom>
          <a:noFill/>
          <a:ln w="34925" cap="flat" cmpd="sng">
            <a:solidFill>
              <a:srgbClr val="0432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20"/>
          <p:cNvSpPr txBox="1"/>
          <p:nvPr/>
        </p:nvSpPr>
        <p:spPr>
          <a:xfrm>
            <a:off x="10911727" y="5266536"/>
            <a:ext cx="1031051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MVTX </a:t>
            </a:r>
            <a:endParaRPr sz="11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installation</a:t>
            </a:r>
            <a:endParaRPr sz="11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~9/2022</a:t>
            </a:r>
            <a:endParaRPr sz="1100" dirty="0"/>
          </a:p>
        </p:txBody>
      </p:sp>
      <p:sp>
        <p:nvSpPr>
          <p:cNvPr id="204" name="Google Shape;204;p20"/>
          <p:cNvSpPr/>
          <p:nvPr/>
        </p:nvSpPr>
        <p:spPr>
          <a:xfrm>
            <a:off x="11042281" y="5976516"/>
            <a:ext cx="178402" cy="198413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7"/>
          <p:cNvSpPr txBox="1"/>
          <p:nvPr/>
        </p:nvSpPr>
        <p:spPr>
          <a:xfrm>
            <a:off x="9982200" y="6079351"/>
            <a:ext cx="176670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Partial/Not functioning </a:t>
            </a:r>
            <a:endParaRPr/>
          </a:p>
        </p:txBody>
      </p:sp>
      <p:sp>
        <p:nvSpPr>
          <p:cNvPr id="140" name="Google Shape;14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7</a:t>
            </a:fld>
            <a:endParaRPr/>
          </a:p>
        </p:txBody>
      </p:sp>
      <p:graphicFrame>
        <p:nvGraphicFramePr>
          <p:cNvPr id="141" name="Google Shape;141;p17"/>
          <p:cNvGraphicFramePr/>
          <p:nvPr/>
        </p:nvGraphicFramePr>
        <p:xfrm>
          <a:off x="205740" y="136526"/>
          <a:ext cx="8850400" cy="6297200"/>
        </p:xfrm>
        <a:graphic>
          <a:graphicData uri="http://schemas.openxmlformats.org/drawingml/2006/table">
            <a:tbl>
              <a:tblPr>
                <a:noFill/>
                <a:tableStyleId>{7B0A3592-5E79-4985-9469-02A224BC0E61}</a:tableStyleId>
              </a:tblPr>
              <a:tblGrid>
                <a:gridCol w="43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6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6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6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6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60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60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60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660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660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660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660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660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660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660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660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7805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660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3497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6607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6607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66075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30675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</a:tblGrid>
              <a:tr h="248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b="0" u="none" strike="noStrike" cap="none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STAVE-production summary table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IBSTAVE ID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HIC assembly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HIC assembly date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Ins. after glue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Bonding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Pull test (&gt;=2 lifts + F &lt;7g)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Ins. after bonding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HIC </a:t>
                      </a:r>
                      <a:b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PWR test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Qualification test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Threshold cluster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HIC Matrix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HIC DTU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HIC DTU (new)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HIC+SF+C -&gt; Stave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Stave PWR test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Stave test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STAVE test date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STAVE metrology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Stave PWR test (long PWR extn.)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STAVE final test (PT100)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Final STAVE Matrix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Final STAVE DTU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STAVE Deliverd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83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b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83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b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76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62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b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b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b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b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58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57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57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b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49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49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49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b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b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A201 (326)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03/10/2019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01/11/2019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1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A202*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07/10/2019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??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PARTIAL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5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A203 (144)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08/10/2019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04/11/2019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5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A204 (158)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22/10/2019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07/11/2019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1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A205 (167)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23/10/2019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08/11/2019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1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A206 (204)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30/10/2019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24/01/2020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1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B201 (352)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30/10/2019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28/05/2020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1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B202*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31/10/2019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Broken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1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B203 (114)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07/11/2019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29/05/2020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05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B204 (116)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13/11/2019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SILVER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28/05/2020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SILVER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31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B205 (115)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14/01/2020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02/06/2020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31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B206 (295)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15/01/2020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02/06/2020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31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F201*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27/02/2020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800" u="none" strike="noStrike" cap="none"/>
                        <a:t>??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PARTIAL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31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F202 (230)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28/02/2020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04/06/2020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31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F204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29/02/2020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31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G202 (234)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10/02/2020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04/06/2020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31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G203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12/02/2020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31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F203*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dummy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31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H202 (294)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24/02/2020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05/06/2020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31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H203 (302)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26/02/2020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05/06/2020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31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H204 (354)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27/02/2020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11/06/2020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31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H206*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04/03/2020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800" u="none" strike="noStrike" cap="none"/>
                        <a:t>??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PARTIAL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31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E204 (110)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05/03/2020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22/06/2020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31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E201*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12/02/2020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PARTIAL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0726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95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E202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10/03/2020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 (bad driver)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0726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 (bad driver)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A0726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0726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31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E206 (101)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12/03/2020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16/06/2020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31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H205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11/06/2020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SILVER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31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I202 (175)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15/06/2020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22/06/2020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31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I203 (187)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16/06/2020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26/06/2020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31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I204*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17/06/2020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PARTIAL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31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I205 (266)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22/06/2020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26/06/2020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31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J201*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23/06/2020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800" u="none" strike="noStrike" cap="none"/>
                        <a:t>??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PARTIAL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31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J202 (207)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24/06/2020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16/07/2020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195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J203 (245) 345 right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29/06/2020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17/07/2020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  <a:tr h="131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J204 (252)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30/06/2020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03/07/2020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7"/>
                  </a:ext>
                </a:extLst>
              </a:tr>
              <a:tr h="131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J206 (260)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01/07/2020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03/07/2020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8"/>
                  </a:ext>
                </a:extLst>
              </a:tr>
              <a:tr h="131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K202 (122)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07/07/2020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18/08/2020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9"/>
                  </a:ext>
                </a:extLst>
              </a:tr>
              <a:tr h="131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K203 (125)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08/07/2020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18/08/2020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0"/>
                  </a:ext>
                </a:extLst>
              </a:tr>
              <a:tr h="131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K204 (129)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09/07/2020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04/09/2020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1"/>
                  </a:ext>
                </a:extLst>
              </a:tr>
              <a:tr h="131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K205 (128)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13/07/2020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04/09/2020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2"/>
                  </a:ext>
                </a:extLst>
              </a:tr>
              <a:tr h="131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K206 (347)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14/07/2020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28/09/2020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/>
                    </a:p>
                  </a:txBody>
                  <a:tcPr marL="8650" marR="8650" marT="5750" marB="57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3"/>
                  </a:ext>
                </a:extLst>
              </a:tr>
            </a:tbl>
          </a:graphicData>
        </a:graphic>
      </p:graphicFrame>
      <p:sp>
        <p:nvSpPr>
          <p:cNvPr id="142" name="Google Shape;142;p17"/>
          <p:cNvSpPr txBox="1"/>
          <p:nvPr/>
        </p:nvSpPr>
        <p:spPr>
          <a:xfrm>
            <a:off x="9204157" y="1263316"/>
            <a:ext cx="28425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Stave Production meeting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 CERN, 1/19/2021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 new stave metrology done</a:t>
            </a:r>
            <a:endParaRPr dirty="0"/>
          </a:p>
        </p:txBody>
      </p:sp>
      <p:sp>
        <p:nvSpPr>
          <p:cNvPr id="143" name="Google Shape;143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2/12/21</a:t>
            </a:r>
            <a:endParaRPr/>
          </a:p>
        </p:txBody>
      </p:sp>
      <p:sp>
        <p:nvSpPr>
          <p:cNvPr id="144" name="Google Shape;144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MVTX Status @sPHENIX L2 Meeting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8</a:t>
            </a:fld>
            <a:endParaRPr/>
          </a:p>
        </p:txBody>
      </p:sp>
      <p:graphicFrame>
        <p:nvGraphicFramePr>
          <p:cNvPr id="150" name="Google Shape;150;p18"/>
          <p:cNvGraphicFramePr/>
          <p:nvPr/>
        </p:nvGraphicFramePr>
        <p:xfrm>
          <a:off x="247964" y="254405"/>
          <a:ext cx="10515525" cy="624740"/>
        </p:xfrm>
        <a:graphic>
          <a:graphicData uri="http://schemas.openxmlformats.org/drawingml/2006/table">
            <a:tbl>
              <a:tblPr>
                <a:noFill/>
                <a:tableStyleId>{7B0A3592-5E79-4985-9469-02A224BC0E61}</a:tableStyleId>
              </a:tblPr>
              <a:tblGrid>
                <a:gridCol w="515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8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6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8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8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8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85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85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85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385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385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385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385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385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385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385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52115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385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52115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3857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3857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38575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515975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</a:tblGrid>
              <a:tr h="291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10150" marR="10150" marT="6775" marB="6775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b="0" u="none" strike="noStrike" cap="none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STAVE-production summary table</a:t>
                      </a:r>
                      <a:endParaRPr/>
                    </a:p>
                  </a:txBody>
                  <a:tcPr marL="10150" marR="10150" marT="6775" marB="677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IBSTAVE ID</a:t>
                      </a:r>
                      <a:endParaRPr/>
                    </a:p>
                  </a:txBody>
                  <a:tcPr marL="10150" marR="10150" marT="6775" marB="677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HIC assembly</a:t>
                      </a:r>
                      <a:endParaRPr/>
                    </a:p>
                  </a:txBody>
                  <a:tcPr marL="10150" marR="10150" marT="6775" marB="677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HIC assembly date</a:t>
                      </a:r>
                      <a:endParaRPr/>
                    </a:p>
                  </a:txBody>
                  <a:tcPr marL="10150" marR="10150" marT="6775" marB="677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Ins. after glue</a:t>
                      </a:r>
                      <a:endParaRPr/>
                    </a:p>
                  </a:txBody>
                  <a:tcPr marL="10150" marR="10150" marT="6775" marB="677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Bonding</a:t>
                      </a:r>
                      <a:endParaRPr/>
                    </a:p>
                  </a:txBody>
                  <a:tcPr marL="10150" marR="10150" marT="6775" marB="677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Pull test (&gt;=2 lifts + F &lt;7g)</a:t>
                      </a:r>
                      <a:endParaRPr/>
                    </a:p>
                  </a:txBody>
                  <a:tcPr marL="10150" marR="10150" marT="6775" marB="677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Ins. after bonding</a:t>
                      </a:r>
                      <a:endParaRPr/>
                    </a:p>
                  </a:txBody>
                  <a:tcPr marL="10150" marR="10150" marT="6775" marB="677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HIC </a:t>
                      </a:r>
                      <a:b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PWR test</a:t>
                      </a:r>
                      <a:endParaRPr/>
                    </a:p>
                  </a:txBody>
                  <a:tcPr marL="10150" marR="10150" marT="6775" marB="677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Qualification test</a:t>
                      </a:r>
                      <a:endParaRPr/>
                    </a:p>
                  </a:txBody>
                  <a:tcPr marL="10150" marR="10150" marT="6775" marB="677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Threshold cluster</a:t>
                      </a:r>
                      <a:endParaRPr/>
                    </a:p>
                  </a:txBody>
                  <a:tcPr marL="10150" marR="10150" marT="6775" marB="677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HIC Matrix</a:t>
                      </a:r>
                      <a:endParaRPr/>
                    </a:p>
                  </a:txBody>
                  <a:tcPr marL="10150" marR="10150" marT="6775" marB="677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HIC DTU</a:t>
                      </a:r>
                      <a:endParaRPr/>
                    </a:p>
                  </a:txBody>
                  <a:tcPr marL="10150" marR="10150" marT="6775" marB="677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HIC DTU (new)</a:t>
                      </a:r>
                      <a:endParaRPr/>
                    </a:p>
                  </a:txBody>
                  <a:tcPr marL="10150" marR="10150" marT="6775" marB="677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HIC+SF+C -&gt; Stave</a:t>
                      </a:r>
                      <a:endParaRPr/>
                    </a:p>
                  </a:txBody>
                  <a:tcPr marL="10150" marR="10150" marT="6775" marB="677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Stave PWR test</a:t>
                      </a:r>
                      <a:endParaRPr/>
                    </a:p>
                  </a:txBody>
                  <a:tcPr marL="10150" marR="10150" marT="6775" marB="677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Stave test</a:t>
                      </a:r>
                      <a:endParaRPr/>
                    </a:p>
                  </a:txBody>
                  <a:tcPr marL="10150" marR="10150" marT="6775" marB="677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STAVE test date</a:t>
                      </a:r>
                      <a:endParaRPr/>
                    </a:p>
                  </a:txBody>
                  <a:tcPr marL="10150" marR="10150" marT="6775" marB="677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STAVE metrology</a:t>
                      </a:r>
                      <a:endParaRPr/>
                    </a:p>
                  </a:txBody>
                  <a:tcPr marL="10150" marR="10150" marT="6775" marB="677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Stave PWR test (long PWR extn.)</a:t>
                      </a:r>
                      <a:endParaRPr/>
                    </a:p>
                  </a:txBody>
                  <a:tcPr marL="10150" marR="10150" marT="6775" marB="677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STAVE final test (PT100)</a:t>
                      </a:r>
                      <a:endParaRPr/>
                    </a:p>
                  </a:txBody>
                  <a:tcPr marL="10150" marR="10150" marT="6775" marB="677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Final STAVE Matrix</a:t>
                      </a:r>
                      <a:endParaRPr/>
                    </a:p>
                  </a:txBody>
                  <a:tcPr marL="10150" marR="10150" marT="6775" marB="677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Final STAVE DTU</a:t>
                      </a:r>
                      <a:endParaRPr/>
                    </a:p>
                  </a:txBody>
                  <a:tcPr marL="10150" marR="10150" marT="6775" marB="677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STAVE Deliverd</a:t>
                      </a:r>
                      <a:endParaRPr sz="7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0150" marR="10150" marT="6775" marB="677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51" name="Google Shape;151;p18"/>
          <p:cNvGraphicFramePr/>
          <p:nvPr/>
        </p:nvGraphicFramePr>
        <p:xfrm>
          <a:off x="247964" y="904063"/>
          <a:ext cx="10515550" cy="5312300"/>
        </p:xfrm>
        <a:graphic>
          <a:graphicData uri="http://schemas.openxmlformats.org/drawingml/2006/table">
            <a:tbl>
              <a:tblPr>
                <a:noFill/>
                <a:tableStyleId>{7B0A3592-5E79-4985-9469-02A224BC0E61}</a:tableStyleId>
              </a:tblPr>
              <a:tblGrid>
                <a:gridCol w="51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8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4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4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49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49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49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49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349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349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3495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349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3495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3495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3495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5680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3495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51682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3495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3495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3495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5117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</a:tblGrid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L202 (130)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23/07/2020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08/09/2020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L203 (139)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24/07/2020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08/09/2020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L204 (127)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27/07/2020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14/09/2020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L205 (136)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28/07/2020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14/09/2020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J205*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05/08/2020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??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PARTIAL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I201*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06/08/2020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PARTIAL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L206*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13/08/2020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L201 (169)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14/08/2020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30/09/2020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S201 (359)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03/09/2020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30/09/2020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S202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04/09/2020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SILVER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S203 (235)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08/09/2020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16/11/2020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S204 (237)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15/09/2020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30/09/2020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S205 (142)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16/09/2020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01/10/2020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S206 (98)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17/09/2020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02/10/2020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T201 (277)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04/11/2020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17/11/2020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T202 (279)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06/11/2020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19/11/2020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T203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09/11/2020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U201 (291)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10/11/2020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SILVER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24/11/2020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U202 (238)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11/11/2020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26/11/2020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U203 (126)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12/11/2020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20/11/2020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U204*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13/11/2020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PARTIAL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U205 (89)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16/11/2020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27/11/2020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U206 (111)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17/11/2020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25/11/2020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Q201 (155)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18/11/2020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SILVER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27/11/2020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Q202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19/11/2020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03/12/2020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T204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23/11/2020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03/12/2020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T205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24/11/2020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03/12/2020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T206 (232)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25/11/2020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14/01/2021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R201 (119)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27/11/2020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08/12/2020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R202 (109)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30/11/2020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229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17/12/2020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2115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W201 (52)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01/12/2020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229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?? data line broken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80229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229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W202*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02/12/2020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??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PARTIAL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W203 (212)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03/12/2020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SILVER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05/01/2021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W204 (271)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07/12/2020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05/01/2021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W205 (275)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08/12/2020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0B59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18/01/2021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44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W206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09/12/2020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0B59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?? Digi short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60B59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0B59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R203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06/01/2021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20/01/2021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R204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11/01/2021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??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PARTIAL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7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Q203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12/01/2021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8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X201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13/01/2021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9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X202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14/01/2021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0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X204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18/01/2021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1"/>
                  </a:ext>
                </a:extLst>
              </a:tr>
              <a:tr h="97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X205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19/01/2021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7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8900" marR="8900" marT="5950" marB="59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2"/>
                  </a:ext>
                </a:extLst>
              </a:tr>
            </a:tbl>
          </a:graphicData>
        </a:graphic>
      </p:graphicFrame>
      <p:sp>
        <p:nvSpPr>
          <p:cNvPr id="152" name="Google Shape;15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2/12/21</a:t>
            </a:r>
            <a:endParaRPr/>
          </a:p>
        </p:txBody>
      </p:sp>
      <p:sp>
        <p:nvSpPr>
          <p:cNvPr id="153" name="Google Shape;15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MVTX Status @sPHENIX L2 Meeting</a:t>
            </a:r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BC9547C-188C-2841-A670-38B2CEC4942E}"/>
              </a:ext>
            </a:extLst>
          </p:cNvPr>
          <p:cNvSpPr/>
          <p:nvPr/>
        </p:nvSpPr>
        <p:spPr>
          <a:xfrm>
            <a:off x="9478978" y="5501527"/>
            <a:ext cx="27794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IN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last stave Production </a:t>
            </a:r>
          </a:p>
          <a:p>
            <a:pPr lvl="0"/>
            <a:r>
              <a:rPr lang="en-IN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meeting with CERN, 1/19/2021</a:t>
            </a:r>
            <a:endParaRPr lang="en-IN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744</TotalTime>
  <Words>2587</Words>
  <Application>Microsoft Macintosh PowerPoint</Application>
  <PresentationFormat>Widescreen</PresentationFormat>
  <Paragraphs>1715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MVTX Status</vt:lpstr>
      <vt:lpstr>Mechanical Structures &amp; Integration </vt:lpstr>
      <vt:lpstr>Readout and Electrical System </vt:lpstr>
      <vt:lpstr>Stave Production, Transportation and QA </vt:lpstr>
      <vt:lpstr>Near Term Plan</vt:lpstr>
      <vt:lpstr>Status &amp; Plan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MVTX Status</dc:title>
  <cp:lastModifiedBy>Ming Liu</cp:lastModifiedBy>
  <cp:revision>25</cp:revision>
  <dcterms:modified xsi:type="dcterms:W3CDTF">2021-02-12T16:36:13Z</dcterms:modified>
</cp:coreProperties>
</file>