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8"/>
    <p:restoredTop sz="94647"/>
  </p:normalViewPr>
  <p:slideViewPr>
    <p:cSldViewPr snapToGrid="0" snapToObjects="1">
      <p:cViewPr varScale="1">
        <p:scale>
          <a:sx n="141" d="100"/>
          <a:sy n="141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/>
              <a:t>MVTX Status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Camelia, Grazyna,  Ming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02/12/2021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sPHENIX L2 Project Meeting 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10218" y="0"/>
            <a:ext cx="7943182" cy="69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600" dirty="0"/>
              <a:t>Mechanical Structures &amp; Integration </a:t>
            </a:r>
            <a:endParaRPr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764" y="803734"/>
            <a:ext cx="7924007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CFC production on schedule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 new all carbon Lay-0 EW, to replace the test article</a:t>
            </a:r>
            <a:endParaRPr dirty="0"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 kind contribution from </a:t>
            </a:r>
            <a:r>
              <a:rPr lang="en-IN" dirty="0" err="1"/>
              <a:t>WorkShape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Complete in 3</a:t>
            </a:r>
            <a:r>
              <a:rPr lang="en-IN" baseline="30000" dirty="0"/>
              <a:t>rd</a:t>
            </a:r>
            <a:r>
              <a:rPr lang="en-IN" dirty="0"/>
              <a:t> week of March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X-Wing design near completion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PP3 optimization (3D print)  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=&gt; finalize cable lengths, for readout and power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Finalizing assembly jig design</a:t>
            </a:r>
          </a:p>
          <a:p>
            <a:pPr marL="685800" lvl="1" indent="-201930">
              <a:spcBef>
                <a:spcPts val="1000"/>
              </a:spcBef>
              <a:buSzPct val="100000"/>
            </a:pPr>
            <a:r>
              <a:rPr lang="en-IN" dirty="0"/>
              <a:t>meeting with LBNL next week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PP1/2 designs updated, confirmed w/ 3-D </a:t>
            </a:r>
            <a:r>
              <a:rPr lang="en-IN" dirty="0" err="1"/>
              <a:t>mockups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Improve cable passthrough, locking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Budget update -</a:t>
            </a:r>
            <a:r>
              <a:rPr lang="en-IN" sz="3445" b="1" dirty="0"/>
              <a:t>&gt; more engineering support </a:t>
            </a:r>
            <a:endParaRPr sz="2473" b="1" dirty="0"/>
          </a:p>
          <a:p>
            <a:pPr marL="457200" lvl="0" indent="-3267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LANL, add 0.3FTE on MVTX + WBS2.x, ~$150k</a:t>
            </a:r>
            <a:endParaRPr sz="2473" b="1" dirty="0"/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LBNL, add “setup clean room”, ~$20k </a:t>
            </a:r>
            <a:endParaRPr sz="2473" b="1" dirty="0"/>
          </a:p>
          <a:p>
            <a:pPr marL="457200" lvl="0" indent="-3267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MIT, in progress </a:t>
            </a:r>
          </a:p>
          <a:p>
            <a:pPr marL="13042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473" b="1" dirty="0"/>
              <a:t>        -&gt;</a:t>
            </a:r>
            <a:r>
              <a:rPr lang="en-IN" sz="2473" dirty="0"/>
              <a:t> finish </a:t>
            </a:r>
            <a:r>
              <a:rPr lang="en-IN" sz="2473" dirty="0" err="1"/>
              <a:t>X-wing+insertion</a:t>
            </a:r>
            <a:r>
              <a:rPr lang="en-IN" sz="2473" dirty="0"/>
              <a:t> system, assembly fixtures, cooling system, extra lower cost </a:t>
            </a:r>
          </a:p>
          <a:p>
            <a:pPr marL="13042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473" dirty="0"/>
              <a:t>             “Evil MVTX CYSS/SB” (for insertion dry run in BNL, WBS2.x scope), etc. </a:t>
            </a:r>
          </a:p>
          <a:p>
            <a:pPr marL="13042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473" dirty="0"/>
              <a:t>        -&gt; might need extra 200-250K from P6, and +~50K WBS2x</a:t>
            </a:r>
            <a:endParaRPr sz="2473"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550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0018" y="2419907"/>
            <a:ext cx="3629581" cy="222966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0499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6424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7833" y="183495"/>
            <a:ext cx="3513950" cy="1978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D453E8-93EA-504D-9BC3-6A5F77785012}"/>
              </a:ext>
            </a:extLst>
          </p:cNvPr>
          <p:cNvGrpSpPr/>
          <p:nvPr/>
        </p:nvGrpSpPr>
        <p:grpSpPr>
          <a:xfrm>
            <a:off x="6429165" y="5061333"/>
            <a:ext cx="5622403" cy="1702141"/>
            <a:chOff x="6429165" y="5061333"/>
            <a:chExt cx="5622403" cy="1702141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29165" y="5061333"/>
              <a:ext cx="5622403" cy="1702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663535-889E-7D46-8C8F-372B196B56B5}"/>
                </a:ext>
              </a:extLst>
            </p:cNvPr>
            <p:cNvSpPr txBox="1"/>
            <p:nvPr/>
          </p:nvSpPr>
          <p:spPr>
            <a:xfrm>
              <a:off x="8481225" y="6364340"/>
              <a:ext cx="2396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Detector Assembly Jig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D58F11-0EF8-1345-959B-8CB78AED0874}"/>
              </a:ext>
            </a:extLst>
          </p:cNvPr>
          <p:cNvCxnSpPr>
            <a:cxnSpLocks/>
          </p:cNvCxnSpPr>
          <p:nvPr/>
        </p:nvCxnSpPr>
        <p:spPr>
          <a:xfrm flipV="1">
            <a:off x="6131317" y="995881"/>
            <a:ext cx="2187208" cy="253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B3E56E-55FA-F24D-B18A-0B8F32199750}"/>
              </a:ext>
            </a:extLst>
          </p:cNvPr>
          <p:cNvSpPr txBox="1"/>
          <p:nvPr/>
        </p:nvSpPr>
        <p:spPr>
          <a:xfrm>
            <a:off x="10735208" y="407040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X-Wing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89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Readout and Electrical System 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15838" y="859823"/>
            <a:ext cx="7674600" cy="55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All 60 production RU tested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3 sent to factory for repair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procurements 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mezzanine cards ordered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VTRx</a:t>
            </a:r>
            <a:r>
              <a:rPr lang="en-IN" dirty="0"/>
              <a:t>/</a:t>
            </a:r>
            <a:r>
              <a:rPr lang="en-IN" dirty="0" err="1"/>
              <a:t>VTTx</a:t>
            </a:r>
            <a:r>
              <a:rPr lang="en-IN" dirty="0"/>
              <a:t> under discussion, repurpose UT-A RU-test travel fund?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Detector safety system proposed – (T, V, I )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Modify from ALICE “ITS2S”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development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Preliminary design available for testing ~next week?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Readout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New data format and latest firmware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and FELIX interface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integration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communication ok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DMA data transfer ok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system, racks, cables etc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b="1" dirty="0"/>
              <a:t>Budget update for FY21:</a:t>
            </a:r>
            <a:endParaRPr b="1"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</a:t>
            </a:r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/>
              <a:t>RU mezzanine cards ordered  (&lt;$10K)</a:t>
            </a:r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 err="1"/>
              <a:t>VTTx</a:t>
            </a:r>
            <a:r>
              <a:rPr lang="en-IN" dirty="0"/>
              <a:t>/</a:t>
            </a:r>
            <a:r>
              <a:rPr lang="en-IN" dirty="0" err="1"/>
              <a:t>VTRx</a:t>
            </a:r>
            <a:r>
              <a:rPr lang="en-IN" dirty="0"/>
              <a:t> ~ $12k, try to repurpose RU test travel $ (UT-A) to small item purchase?  </a:t>
            </a:r>
            <a:endParaRPr dirty="0"/>
          </a:p>
          <a:p>
            <a:pPr marL="228600" indent="-212090">
              <a:buSzPct val="100000"/>
            </a:pPr>
            <a:r>
              <a:rPr lang="en-IN" dirty="0"/>
              <a:t>Miscellaneous items: </a:t>
            </a:r>
          </a:p>
          <a:p>
            <a:pPr marL="685800" lvl="1" indent="-212090">
              <a:buSzPct val="100000"/>
            </a:pPr>
            <a:r>
              <a:rPr lang="en-IN" dirty="0"/>
              <a:t>VME crates (~$6K), 4 fanout boards($10k?), patch panels, CANBUS cables, optical </a:t>
            </a:r>
            <a:r>
              <a:rPr lang="en-IN" dirty="0" err="1"/>
              <a:t>fibers</a:t>
            </a:r>
            <a:r>
              <a:rPr lang="en-IN" dirty="0"/>
              <a:t> etc.    </a:t>
            </a:r>
          </a:p>
          <a:p>
            <a:pPr marL="685800" lvl="1" indent="-212090">
              <a:buSzPct val="100000"/>
            </a:pPr>
            <a:r>
              <a:rPr lang="en-IN" dirty="0"/>
              <a:t>Safety system -&gt; MVTX + WBS2.x 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l="12375" t="13403" r="25094" b="7560"/>
          <a:stretch/>
        </p:blipFill>
        <p:spPr>
          <a:xfrm>
            <a:off x="7248840" y="1008425"/>
            <a:ext cx="4943156" cy="34725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7" name="Google Shape;117;p15"/>
          <p:cNvGrpSpPr/>
          <p:nvPr/>
        </p:nvGrpSpPr>
        <p:grpSpPr>
          <a:xfrm>
            <a:off x="8854609" y="4568077"/>
            <a:ext cx="2255182" cy="1949420"/>
            <a:chOff x="5659593" y="2249187"/>
            <a:chExt cx="2983440" cy="2396631"/>
          </a:xfrm>
        </p:grpSpPr>
        <p:pic>
          <p:nvPicPr>
            <p:cNvPr id="118" name="Google Shape;11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9593" y="2249187"/>
              <a:ext cx="2983440" cy="239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715950" y="1786650"/>
            <a:ext cx="36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Stave Production, Transportation and QA 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208733" y="1325562"/>
            <a:ext cx="7079307" cy="50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48 + spares Gold staves produced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6 new staves finished metrology  (as of 1/20/2021)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Production rate:  4~5 HICs/week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 (3 Gold + 1 Silver) under test at LBNL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Mostly consistent with CERN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Some details under investigation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One more test shipping this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1 HIC, several monitoring loggers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Next Meeting with CERN @2/18</a:t>
            </a:r>
            <a:endParaRPr b="1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one HIC on the way to LBNL,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Double check transportation loggers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lang="en-IN"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IN"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b="1" dirty="0"/>
              <a:t>Budget: </a:t>
            </a:r>
            <a:r>
              <a:rPr lang="en-IN" dirty="0"/>
              <a:t>no change  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070757" y="2422205"/>
            <a:ext cx="51212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board calibration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stave QA @LBNL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DVDD</a:t>
            </a:r>
            <a:r>
              <a:rPr lang="en-IN" dirty="0">
                <a:ea typeface="Calibri"/>
              </a:rPr>
              <a:t>, </a:t>
            </a: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AVDD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FPC power cable resistance values </a:t>
            </a:r>
            <a:endParaRPr dirty="0"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809" y="3327388"/>
            <a:ext cx="6315190" cy="292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Near Term Plan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263696" y="1142950"/>
            <a:ext cx="6902100" cy="5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 err="1"/>
              <a:t>Mockup</a:t>
            </a:r>
            <a:r>
              <a:rPr lang="en-IN" dirty="0"/>
              <a:t> 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Stave shipping &amp; QA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full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Interface 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system &amp; Cooling system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4397" y="4165794"/>
            <a:ext cx="2067877" cy="22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5109E-7965-7E41-A597-E5F9E76BCFE0}"/>
              </a:ext>
            </a:extLst>
          </p:cNvPr>
          <p:cNvSpPr txBox="1"/>
          <p:nvPr/>
        </p:nvSpPr>
        <p:spPr>
          <a:xfrm>
            <a:off x="7417699" y="254184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Test fit in Mar-April</a:t>
            </a:r>
          </a:p>
          <a:p>
            <a:r>
              <a:rPr lang="en-US" dirty="0"/>
              <a:t>- Assembly review, ~May 2021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C3D8C-BC6D-5144-B62B-A66840091193}"/>
              </a:ext>
            </a:extLst>
          </p:cNvPr>
          <p:cNvSpPr txBox="1"/>
          <p:nvPr/>
        </p:nvSpPr>
        <p:spPr>
          <a:xfrm>
            <a:off x="7672335" y="5107184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assembly 12/2021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895367" y="3290669"/>
            <a:ext cx="1690522" cy="64629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in progress   </a:t>
            </a:r>
            <a:endParaRPr dirty="0"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 sz="1100" dirty="0"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Partial/Not functioning 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aphicFrame>
        <p:nvGraphicFramePr>
          <p:cNvPr id="141" name="Google Shape;141;p17"/>
          <p:cNvGraphicFramePr/>
          <p:nvPr/>
        </p:nvGraphicFramePr>
        <p:xfrm>
          <a:off x="205740" y="136526"/>
          <a:ext cx="8850400" cy="62972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4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A201 (326)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A203 (144)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A204 (158)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A205 (167)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A206 (204)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24/01/2020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B201 (352)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Broken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B203 (114)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B204 (116)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B205 (115)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B206 (295)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F202 (230)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G202 (234)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F203*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dummy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H202 (294)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H203 (302)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H204 (354)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H206*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E204 (110)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E206 (101)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I202 (175)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I203 (187)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I204*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I205 (266)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J202 (207)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J203 (245) 345 right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J204 (252)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J206 (260)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K202 (122)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K203 (125)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K204 (129)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K205 (128)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K206 (347)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142" name="Google Shape;142;p17"/>
          <p:cNvSpPr txBox="1"/>
          <p:nvPr/>
        </p:nvSpPr>
        <p:spPr>
          <a:xfrm>
            <a:off x="9204157" y="1263316"/>
            <a:ext cx="284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 Production meeting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CERN, 1/19/2021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new stave metrology done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247964" y="254405"/>
          <a:ext cx="10515525" cy="62474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10150" marR="10150" marT="6775" marB="677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Google Shape;151;p18"/>
          <p:cNvGraphicFramePr/>
          <p:nvPr/>
        </p:nvGraphicFramePr>
        <p:xfrm>
          <a:off x="247964" y="904063"/>
          <a:ext cx="10515550" cy="53123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68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17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L202 (130)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L203 (139)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L204 (127)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L205 (136)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J205*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I201*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L206*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L201 (169)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S201 (359)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S203 (235)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S204 (237)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S205 (142)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S206 (98)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T201 (277)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T202 (279)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U201 (291)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U202 (238)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U203 (126)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U204*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U205 (89)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U206 (111)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Q201 (155)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T206 (232)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R201 (119)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R202 (109)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W201 (52)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data line broken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W202*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W203 (212)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W204 (271)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W205 (275)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W206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Digi short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9547C-188C-2841-A670-38B2CEC4942E}"/>
              </a:ext>
            </a:extLst>
          </p:cNvPr>
          <p:cNvSpPr/>
          <p:nvPr/>
        </p:nvSpPr>
        <p:spPr>
          <a:xfrm>
            <a:off x="9478978" y="5501527"/>
            <a:ext cx="277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last stave Production </a:t>
            </a:r>
          </a:p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with CERN, 1/19/2021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2583</Words>
  <Application>Microsoft Macintosh PowerPoint</Application>
  <PresentationFormat>Widescreen</PresentationFormat>
  <Paragraphs>1714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MVTX Status</vt:lpstr>
      <vt:lpstr>Mechanical Structures &amp; Integration </vt:lpstr>
      <vt:lpstr>Readout and Electrical System </vt:lpstr>
      <vt:lpstr>Stave Production, Transportation and QA </vt:lpstr>
      <vt:lpstr>Near Term Plan</vt:lpstr>
      <vt:lpstr>Status &amp;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22</cp:revision>
  <dcterms:modified xsi:type="dcterms:W3CDTF">2021-02-12T16:12:49Z</dcterms:modified>
</cp:coreProperties>
</file>