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308" r:id="rId4"/>
    <p:sldId id="257" r:id="rId5"/>
    <p:sldId id="285" r:id="rId6"/>
    <p:sldId id="309" r:id="rId7"/>
    <p:sldId id="279" r:id="rId8"/>
    <p:sldId id="30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4"/>
    <p:restoredTop sz="96405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7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Ming Liu </a:t>
            </a:r>
          </a:p>
          <a:p>
            <a:r>
              <a:rPr lang="en-US" dirty="0"/>
              <a:t>1/7/2020</a:t>
            </a:r>
          </a:p>
          <a:p>
            <a:r>
              <a:rPr lang="en-US" dirty="0" err="1"/>
              <a:t>sPHENIX</a:t>
            </a:r>
            <a:r>
              <a:rPr lang="en-US" dirty="0"/>
              <a:t> L2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F402B79-DD2B-FC42-A199-868FB4169B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6472" y="2215805"/>
            <a:ext cx="1631330" cy="191106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C74CFF-4C51-4C4C-8BE3-DDA1FEB97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0169" y="1051216"/>
            <a:ext cx="1967617" cy="1118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2020 Highlights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2B83-9E90-0247-9C1C-F90631E2788B}" type="slidenum">
              <a:rPr lang="en-US" smtClean="0"/>
              <a:t>2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2861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pic>
        <p:nvPicPr>
          <p:cNvPr id="3074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D684BEB0-F670-8945-8D35-9E0CEA89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618" y="1787883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and Painted Mbe Style Mbe Smiley Face Service, Smiley Clipart, Cartoon Smiling  Face, Qq Expression PNG and Vector with Transparent Background for Free  Download">
            <a:extLst>
              <a:ext uri="{FF2B5EF4-FFF2-40B4-BE49-F238E27FC236}">
                <a16:creationId xmlns:a16="http://schemas.microsoft.com/office/drawing/2014/main" id="{921D96CC-4507-7D4E-9CE7-9ADE3BA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9129" y="2467094"/>
            <a:ext cx="679211" cy="6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o Really Invented the Smiley Face? | Arts &amp; Culture | Smithsonian Magazine">
            <a:extLst>
              <a:ext uri="{FF2B5EF4-FFF2-40B4-BE49-F238E27FC236}">
                <a16:creationId xmlns:a16="http://schemas.microsoft.com/office/drawing/2014/main" id="{B9FF6B2E-3A45-9C4B-8F56-C01849178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30502" y="3304463"/>
            <a:ext cx="1286805" cy="119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F4C867-1A4F-B341-AAFB-17F90558512A}"/>
              </a:ext>
            </a:extLst>
          </p:cNvPr>
          <p:cNvSpPr txBox="1"/>
          <p:nvPr/>
        </p:nvSpPr>
        <p:spPr>
          <a:xfrm>
            <a:off x="267235" y="3446988"/>
            <a:ext cx="3792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Some delay in CFC production, </a:t>
            </a:r>
          </a:p>
          <a:p>
            <a:r>
              <a:rPr lang="en-US" i="1" dirty="0">
                <a:solidFill>
                  <a:srgbClr val="0432FF"/>
                </a:solidFill>
              </a:rPr>
              <a:t>but still on track for completing</a:t>
            </a:r>
          </a:p>
          <a:p>
            <a:r>
              <a:rPr lang="en-US" i="1" dirty="0">
                <a:solidFill>
                  <a:srgbClr val="0432FF"/>
                </a:solidFill>
              </a:rPr>
              <a:t>the assembly work in 2021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BF5701-77A6-C143-AD5C-CBEC5DD42EA6}"/>
              </a:ext>
            </a:extLst>
          </p:cNvPr>
          <p:cNvSpPr txBox="1"/>
          <p:nvPr/>
        </p:nvSpPr>
        <p:spPr>
          <a:xfrm>
            <a:off x="134563" y="4632345"/>
            <a:ext cx="465118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Readout &amp; Controls</a:t>
            </a:r>
          </a:p>
          <a:p>
            <a:pPr marL="285750" indent="-285750">
              <a:buFontTx/>
              <a:buChar char="-"/>
            </a:pPr>
            <a:r>
              <a:rPr lang="en-US" dirty="0"/>
              <a:t>60 RU 1</a:t>
            </a:r>
            <a:r>
              <a:rPr lang="en-US" baseline="30000" dirty="0"/>
              <a:t>st</a:t>
            </a:r>
            <a:r>
              <a:rPr lang="en-US" dirty="0"/>
              <a:t> round test completed</a:t>
            </a:r>
          </a:p>
          <a:p>
            <a:pPr marL="285750" indent="-285750">
              <a:buFontTx/>
              <a:buChar char="-"/>
            </a:pPr>
            <a:r>
              <a:rPr lang="en-US" dirty="0"/>
              <a:t>FW/SW synced to latest ALICE/ATLAS code</a:t>
            </a:r>
          </a:p>
          <a:p>
            <a:pPr marL="285750" indent="-285750">
              <a:buFontTx/>
              <a:buChar char="-"/>
            </a:pPr>
            <a:r>
              <a:rPr lang="en-US" dirty="0"/>
              <a:t>Low-level slow control hardware interface established, high-level software interface under testing 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mGTM</a:t>
            </a:r>
            <a:r>
              <a:rPr lang="en-US" dirty="0"/>
              <a:t> in progress at BNL</a:t>
            </a:r>
          </a:p>
        </p:txBody>
      </p:sp>
      <p:pic>
        <p:nvPicPr>
          <p:cNvPr id="3080" name="Picture 8" descr="Premium Vector | Emoji with glasses wearing mouth mask">
            <a:extLst>
              <a:ext uri="{FF2B5EF4-FFF2-40B4-BE49-F238E27FC236}">
                <a16:creationId xmlns:a16="http://schemas.microsoft.com/office/drawing/2014/main" id="{33CECA3B-8684-0E47-87EF-40CCA2C68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562" y="1070638"/>
            <a:ext cx="1133050" cy="10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A5044C-735A-8642-B169-EF66136CA74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11" y="1075589"/>
            <a:ext cx="1553242" cy="10652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F4003A-0F16-4C44-9BD3-26DB073B75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51" y="2253338"/>
            <a:ext cx="1249745" cy="98865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4FFC77-0AB0-2846-A4DA-9BA11AC0B9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4935" y="2207420"/>
            <a:ext cx="1948870" cy="10345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94320-6325-2A43-BF0D-F575C8979839}"/>
              </a:ext>
            </a:extLst>
          </p:cNvPr>
          <p:cNvSpPr txBox="1"/>
          <p:nvPr/>
        </p:nvSpPr>
        <p:spPr>
          <a:xfrm>
            <a:off x="9576577" y="3254746"/>
            <a:ext cx="2348187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production starts soon   </a:t>
            </a:r>
          </a:p>
        </p:txBody>
      </p:sp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Inspiring Ways to Celebrate a Company Anniversary">
            <a:extLst>
              <a:ext uri="{FF2B5EF4-FFF2-40B4-BE49-F238E27FC236}">
                <a16:creationId xmlns:a16="http://schemas.microsoft.com/office/drawing/2014/main" id="{5BF0BCB6-6BB4-5D4A-81E2-C342FA923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8793"/>
            <a:ext cx="12192000" cy="68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37A22-444E-D24E-9046-2E9564A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D0FDE-634C-5D47-850F-634AF794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C70-6B45-1E4D-B309-8CF02C6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96CE-B9BE-0645-8D67-DBCCC99C63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48 Gold Staves Produced!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                 (One full MVTX detector)</a:t>
            </a:r>
          </a:p>
          <a:p>
            <a:pPr marL="0" indent="0">
              <a:buNone/>
            </a:pP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34988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16" y="0"/>
            <a:ext cx="4502285" cy="960438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37" y="960438"/>
            <a:ext cx="6299765" cy="5347444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Mechanical system</a:t>
            </a:r>
          </a:p>
          <a:p>
            <a:pPr lvl="1"/>
            <a:r>
              <a:rPr lang="en-US" dirty="0"/>
              <a:t>MVTX PRR 12/15/2020, went very well  - draft report soon</a:t>
            </a:r>
          </a:p>
          <a:p>
            <a:pPr lvl="1"/>
            <a:r>
              <a:rPr lang="en-US" dirty="0"/>
              <a:t>Next:</a:t>
            </a:r>
          </a:p>
          <a:p>
            <a:pPr lvl="2"/>
            <a:r>
              <a:rPr lang="en-US" dirty="0"/>
              <a:t>Insertion system and mockup, in progress</a:t>
            </a:r>
          </a:p>
          <a:p>
            <a:pPr lvl="2"/>
            <a:r>
              <a:rPr lang="en-US" b="1" dirty="0">
                <a:solidFill>
                  <a:srgbClr val="0432FF"/>
                </a:solidFill>
              </a:rPr>
              <a:t>Start CFC production </a:t>
            </a:r>
          </a:p>
          <a:p>
            <a:r>
              <a:rPr lang="en-US" b="1" dirty="0"/>
              <a:t>Electrical system integration</a:t>
            </a:r>
          </a:p>
          <a:p>
            <a:pPr lvl="1"/>
            <a:r>
              <a:rPr lang="en-US" dirty="0"/>
              <a:t>60 RU testing at ORNL,  1</a:t>
            </a:r>
            <a:r>
              <a:rPr lang="en-US" baseline="30000" dirty="0"/>
              <a:t>st</a:t>
            </a:r>
            <a:r>
              <a:rPr lang="en-US" dirty="0"/>
              <a:t> round completed, debugging in progress</a:t>
            </a:r>
          </a:p>
          <a:p>
            <a:pPr lvl="2"/>
            <a:r>
              <a:rPr lang="en-US" dirty="0"/>
              <a:t>5 RUs for factory repair </a:t>
            </a:r>
          </a:p>
          <a:p>
            <a:pPr lvl="2"/>
            <a:r>
              <a:rPr lang="en-US" dirty="0"/>
              <a:t>Need more spares </a:t>
            </a:r>
            <a:r>
              <a:rPr lang="en-US" dirty="0" err="1"/>
              <a:t>VTRx</a:t>
            </a:r>
            <a:r>
              <a:rPr lang="en-US" dirty="0"/>
              <a:t> optical transceivers </a:t>
            </a:r>
          </a:p>
          <a:p>
            <a:pPr lvl="1"/>
            <a:r>
              <a:rPr lang="en-US" dirty="0"/>
              <a:t>AMD server setup good progress at LANL</a:t>
            </a:r>
          </a:p>
          <a:p>
            <a:pPr lvl="1"/>
            <a:r>
              <a:rPr lang="en-US" dirty="0"/>
              <a:t>Excellent progress with Slow Control – LLA , MIT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in progress @BNL, meeting w/ BNL engineers soon  </a:t>
            </a:r>
          </a:p>
          <a:p>
            <a:r>
              <a:rPr lang="en-US" b="1" dirty="0"/>
              <a:t>Stave production and transportation – 48 gold staves produced!</a:t>
            </a:r>
          </a:p>
          <a:p>
            <a:pPr lvl="1"/>
            <a:r>
              <a:rPr lang="en-US" dirty="0"/>
              <a:t>45+ gold staves at CERN</a:t>
            </a:r>
          </a:p>
          <a:p>
            <a:pPr lvl="1"/>
            <a:r>
              <a:rPr lang="en-US" dirty="0"/>
              <a:t>4 staves (3 Gold + 1 Silver) under test at LBNL</a:t>
            </a:r>
          </a:p>
          <a:p>
            <a:r>
              <a:rPr lang="en-US" b="1" dirty="0"/>
              <a:t>FY21 budget/schedule  </a:t>
            </a:r>
          </a:p>
          <a:p>
            <a:pPr lvl="1"/>
            <a:r>
              <a:rPr lang="en-US" dirty="0"/>
              <a:t>ORNL’s budget received at ORNL </a:t>
            </a:r>
          </a:p>
          <a:p>
            <a:pPr lvl="1"/>
            <a:r>
              <a:rPr lang="en-US" dirty="0"/>
              <a:t>Updated budget/schedule submitted to BNL </a:t>
            </a:r>
          </a:p>
          <a:p>
            <a:pPr lvl="1"/>
            <a:r>
              <a:rPr lang="en-US" dirty="0"/>
              <a:t>P6 procurements – MVTX related (WBS 2.X)</a:t>
            </a:r>
          </a:p>
          <a:p>
            <a:pPr lvl="2"/>
            <a:r>
              <a:rPr lang="en-US" dirty="0"/>
              <a:t>MVTX Supports – M&amp;S, 4/21 – 6/18, 2021, $50K</a:t>
            </a:r>
          </a:p>
          <a:p>
            <a:pPr lvl="2"/>
            <a:r>
              <a:rPr lang="en-US" dirty="0"/>
              <a:t>MVTX integration/installation tooling/fixtures – M&amp;S, 12/30/2020 – 3/29/2021, $30K  </a:t>
            </a:r>
          </a:p>
          <a:p>
            <a:r>
              <a:rPr lang="en-US" b="1" dirty="0"/>
              <a:t>MDC and physics study </a:t>
            </a:r>
          </a:p>
          <a:p>
            <a:pPr lvl="1"/>
            <a:r>
              <a:rPr lang="en-US" dirty="0"/>
              <a:t>Next ~3 months 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4065A9A-289C-ED43-A63A-D91DBFCEFDA8}"/>
              </a:ext>
            </a:extLst>
          </p:cNvPr>
          <p:cNvGrpSpPr/>
          <p:nvPr/>
        </p:nvGrpSpPr>
        <p:grpSpPr>
          <a:xfrm>
            <a:off x="9805684" y="4638303"/>
            <a:ext cx="2186413" cy="1962696"/>
            <a:chOff x="5659593" y="2249187"/>
            <a:chExt cx="3119822" cy="239663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01B2BF4-6324-3048-8654-8481D00E7F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9593" y="2249187"/>
              <a:ext cx="3119822" cy="2396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C7985-24FC-D34B-AD42-026D056DC06D}"/>
                </a:ext>
              </a:extLst>
            </p:cNvPr>
            <p:cNvSpPr/>
            <p:nvPr/>
          </p:nvSpPr>
          <p:spPr>
            <a:xfrm>
              <a:off x="8142051" y="3902548"/>
              <a:ext cx="255383" cy="2707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ADA0C-A520-7743-84F2-FCBE90DA0011}"/>
                </a:ext>
              </a:extLst>
            </p:cNvPr>
            <p:cNvSpPr/>
            <p:nvPr/>
          </p:nvSpPr>
          <p:spPr>
            <a:xfrm>
              <a:off x="8142050" y="2719510"/>
              <a:ext cx="255383" cy="294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0724A-9C77-E747-9ED1-10E693C73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620" y="4755586"/>
            <a:ext cx="2685228" cy="17108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571AD4-D98C-5D4C-9C5D-43F4CCDA2071}"/>
              </a:ext>
            </a:extLst>
          </p:cNvPr>
          <p:cNvSpPr txBox="1"/>
          <p:nvPr/>
        </p:nvSpPr>
        <p:spPr>
          <a:xfrm>
            <a:off x="9343843" y="27945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MVTX insertion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F1EDE-5D17-AB49-A29C-1F93C07C5F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0" y="36095"/>
            <a:ext cx="5032497" cy="460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0A25-0A0B-624E-A02B-B206BCF6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87" y="0"/>
            <a:ext cx="10515600" cy="909317"/>
          </a:xfrm>
        </p:spPr>
        <p:txBody>
          <a:bodyPr/>
          <a:lstStyle/>
          <a:p>
            <a:r>
              <a:rPr lang="en-US" dirty="0"/>
              <a:t>Near Term To Do’s and Production Challenges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7DA8-75E4-0649-A141-CCE0C683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38" y="909317"/>
            <a:ext cx="9163446" cy="558201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Reviews</a:t>
            </a:r>
          </a:p>
          <a:p>
            <a:pPr lvl="1"/>
            <a:r>
              <a:rPr lang="en-US" dirty="0" err="1"/>
              <a:t>sPHENIX</a:t>
            </a:r>
            <a:r>
              <a:rPr lang="en-US" dirty="0"/>
              <a:t> MVTX/INTT/BP integration Review:  ~Feb 2021?</a:t>
            </a:r>
          </a:p>
          <a:p>
            <a:pPr lvl="2"/>
            <a:r>
              <a:rPr lang="en-US" dirty="0"/>
              <a:t>Finish MVTX and insertion system mockup </a:t>
            </a:r>
          </a:p>
          <a:p>
            <a:pPr lvl="2"/>
            <a:r>
              <a:rPr lang="en-US" dirty="0"/>
              <a:t>Production of X-wing supporting structures </a:t>
            </a:r>
          </a:p>
          <a:p>
            <a:pPr lvl="1"/>
            <a:r>
              <a:rPr lang="en-US" dirty="0"/>
              <a:t>Power cables safety review, early 2021? </a:t>
            </a:r>
          </a:p>
          <a:p>
            <a:r>
              <a:rPr lang="en-US" dirty="0"/>
              <a:t>Half-detector assembly at LBNL </a:t>
            </a:r>
          </a:p>
          <a:p>
            <a:pPr lvl="1"/>
            <a:r>
              <a:rPr lang="en-US" dirty="0"/>
              <a:t>Stave shipping and test </a:t>
            </a:r>
          </a:p>
          <a:p>
            <a:pPr lvl="2"/>
            <a:r>
              <a:rPr lang="en-US" dirty="0"/>
              <a:t>be ready for half-detector assembly ~May 2021</a:t>
            </a:r>
          </a:p>
          <a:p>
            <a:pPr lvl="1"/>
            <a:r>
              <a:rPr lang="en-US" dirty="0"/>
              <a:t>Assembly fixture fabrication</a:t>
            </a:r>
          </a:p>
          <a:p>
            <a:pPr lvl="1"/>
            <a:r>
              <a:rPr lang="en-US" dirty="0"/>
              <a:t>CFC production and test fitting </a:t>
            </a:r>
          </a:p>
          <a:p>
            <a:r>
              <a:rPr lang="en-US" dirty="0"/>
              <a:t>Readout &amp; control system integration </a:t>
            </a:r>
          </a:p>
          <a:p>
            <a:pPr lvl="1"/>
            <a:r>
              <a:rPr lang="en-US" dirty="0"/>
              <a:t>Continuous readout mode</a:t>
            </a:r>
          </a:p>
          <a:p>
            <a:pPr lvl="2"/>
            <a:r>
              <a:rPr lang="en-US" dirty="0"/>
              <a:t>synchronization across subsystems, new data format?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</a:t>
            </a:r>
          </a:p>
          <a:p>
            <a:pPr lvl="2"/>
            <a:r>
              <a:rPr lang="en-US" dirty="0"/>
              <a:t>40MHz system clock for MVTX  </a:t>
            </a:r>
          </a:p>
          <a:p>
            <a:pPr lvl="1"/>
            <a:r>
              <a:rPr lang="en-US" dirty="0"/>
              <a:t>Slow control and monitoring</a:t>
            </a:r>
          </a:p>
          <a:p>
            <a:pPr marL="457200" lvl="1" indent="0">
              <a:buNone/>
            </a:pPr>
            <a:r>
              <a:rPr lang="en-US" b="1" dirty="0"/>
              <a:t>To be ready for half-detector commissioning ~summer 2021</a:t>
            </a:r>
          </a:p>
          <a:p>
            <a:r>
              <a:rPr lang="en-US" dirty="0"/>
              <a:t>Other services </a:t>
            </a:r>
          </a:p>
          <a:p>
            <a:pPr lvl="1"/>
            <a:r>
              <a:rPr lang="en-US" dirty="0"/>
              <a:t>Cooling system</a:t>
            </a:r>
          </a:p>
          <a:p>
            <a:pPr lvl="1"/>
            <a:r>
              <a:rPr lang="en-US" dirty="0"/>
              <a:t>Setup clean tent at BNL in ~Fall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4EAB1-8FAF-3944-BE0C-A4E66A6E9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1DBA1-4DEF-804B-B0FA-FD8FB6DE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44AF-1432-F74B-8B7A-DF93D974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pic>
        <p:nvPicPr>
          <p:cNvPr id="20" name="Google Shape;314;p37">
            <a:extLst>
              <a:ext uri="{FF2B5EF4-FFF2-40B4-BE49-F238E27FC236}">
                <a16:creationId xmlns:a16="http://schemas.microsoft.com/office/drawing/2014/main" id="{AB8EACB7-0A9C-BF44-8C6D-B6073E8F291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7353" y="2945433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A5360F-BBD0-9941-8B9A-C18214E61BC2}"/>
              </a:ext>
            </a:extLst>
          </p:cNvPr>
          <p:cNvSpPr txBox="1"/>
          <p:nvPr/>
        </p:nvSpPr>
        <p:spPr>
          <a:xfrm>
            <a:off x="7965076" y="2253729"/>
            <a:ext cx="3811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Half-detector assembly &amp; test @LBNL </a:t>
            </a:r>
          </a:p>
          <a:p>
            <a:r>
              <a:rPr lang="en-US" dirty="0"/>
              <a:t> May – December, 2021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0BC6E3-8B2C-C246-A150-803E07DB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7878" y="4953000"/>
            <a:ext cx="4637937" cy="1519995"/>
          </a:xfrm>
          <a:prstGeom prst="rect">
            <a:avLst/>
          </a:prstGeom>
        </p:spPr>
      </p:pic>
      <p:sp>
        <p:nvSpPr>
          <p:cNvPr id="23" name="Down Arrow 22">
            <a:extLst>
              <a:ext uri="{FF2B5EF4-FFF2-40B4-BE49-F238E27FC236}">
                <a16:creationId xmlns:a16="http://schemas.microsoft.com/office/drawing/2014/main" id="{9731FB83-D517-D747-B42F-33DC4A5665B0}"/>
              </a:ext>
            </a:extLst>
          </p:cNvPr>
          <p:cNvSpPr/>
          <p:nvPr/>
        </p:nvSpPr>
        <p:spPr>
          <a:xfrm>
            <a:off x="9541184" y="4168716"/>
            <a:ext cx="882032" cy="575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C1512-3A1A-344D-8C68-FD086B49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537F2-120A-2B47-B87D-DCAFE98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6D2AB-1A14-F848-A6D5-2434E55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9685-D2D5-0840-8870-7313F036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AAE4F-E73E-F04A-AB41-5A5F8E9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B9AADC-A070-8E4B-B568-5BAD86D26CEC}"/>
              </a:ext>
            </a:extLst>
          </p:cNvPr>
          <p:cNvSpPr txBox="1"/>
          <p:nvPr/>
        </p:nvSpPr>
        <p:spPr>
          <a:xfrm>
            <a:off x="9982200" y="6079351"/>
            <a:ext cx="1766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Partial/Not functioning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7E953F-E94A-494E-A41A-2ECCFB623CA8}"/>
              </a:ext>
            </a:extLst>
          </p:cNvPr>
          <p:cNvSpPr txBox="1"/>
          <p:nvPr/>
        </p:nvSpPr>
        <p:spPr>
          <a:xfrm>
            <a:off x="9047347" y="1166570"/>
            <a:ext cx="31446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Report from Stave Production Meeting, 12/17/2020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 new STAVEs  are ready with final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 STAVES are ready to deliver.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 STAVEs are delivered.</a:t>
            </a:r>
          </a:p>
          <a:p>
            <a:endParaRPr lang="en-US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008A7B-090F-E84D-A643-E27A190C8933}"/>
              </a:ext>
            </a:extLst>
          </p:cNvPr>
          <p:cNvGraphicFramePr>
            <a:graphicFrameLocks noGrp="1"/>
          </p:cNvGraphicFramePr>
          <p:nvPr/>
        </p:nvGraphicFramePr>
        <p:xfrm>
          <a:off x="194309" y="136526"/>
          <a:ext cx="8903883" cy="6042457"/>
        </p:xfrm>
        <a:graphic>
          <a:graphicData uri="http://schemas.openxmlformats.org/drawingml/2006/table">
            <a:tbl>
              <a:tblPr/>
              <a:tblGrid>
                <a:gridCol w="436894">
                  <a:extLst>
                    <a:ext uri="{9D8B030D-6E8A-4147-A177-3AD203B41FA5}">
                      <a16:colId xmlns:a16="http://schemas.microsoft.com/office/drawing/2014/main" val="359748431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424747822"/>
                    </a:ext>
                  </a:extLst>
                </a:gridCol>
                <a:gridCol w="463107">
                  <a:extLst>
                    <a:ext uri="{9D8B030D-6E8A-4147-A177-3AD203B41FA5}">
                      <a16:colId xmlns:a16="http://schemas.microsoft.com/office/drawing/2014/main" val="309494705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049358464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8189338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821823500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43674727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30611375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122375343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962933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00239372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61041762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87947108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507028731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538962307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338962238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3703771342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538674122"/>
                    </a:ext>
                  </a:extLst>
                </a:gridCol>
                <a:gridCol w="441263">
                  <a:extLst>
                    <a:ext uri="{9D8B030D-6E8A-4147-A177-3AD203B41FA5}">
                      <a16:colId xmlns:a16="http://schemas.microsoft.com/office/drawing/2014/main" val="2787192578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1389464489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901980766"/>
                    </a:ext>
                  </a:extLst>
                </a:gridCol>
                <a:gridCol w="371359">
                  <a:extLst>
                    <a:ext uri="{9D8B030D-6E8A-4147-A177-3AD203B41FA5}">
                      <a16:colId xmlns:a16="http://schemas.microsoft.com/office/drawing/2014/main" val="2148424719"/>
                    </a:ext>
                  </a:extLst>
                </a:gridCol>
                <a:gridCol w="436894">
                  <a:extLst>
                    <a:ext uri="{9D8B030D-6E8A-4147-A177-3AD203B41FA5}">
                      <a16:colId xmlns:a16="http://schemas.microsoft.com/office/drawing/2014/main" val="216039602"/>
                    </a:ext>
                  </a:extLst>
                </a:gridCol>
              </a:tblGrid>
              <a:tr h="24865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400" b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13559"/>
                  </a:ext>
                </a:extLst>
              </a:tr>
              <a:tr h="284674">
                <a:tc>
                  <a:txBody>
                    <a:bodyPr/>
                    <a:lstStyle/>
                    <a:p>
                      <a:pPr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STAVE Deliverd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226264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908517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A201 (326)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6413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27686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A203 (144)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156968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A204 (158)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50680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A205 (167)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08/11/2019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7841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A206 (204)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24/01/2020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57525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B201 (352)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3672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B202*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Broken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IN" sz="700">
                        <a:effectLst/>
                      </a:endParaRP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B203 (114)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3172"/>
                  </a:ext>
                </a:extLst>
              </a:tr>
              <a:tr h="105553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B204 (116)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13/11/2019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28/05/2020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67059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B205 (115)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78944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B206 (295)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15/01/2020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83119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7244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F202 (230)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42021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F204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01266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G202 (234)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6441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G203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3028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F203*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dummy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50433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H202 (294)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649398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H203 (302)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32670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H204 (354)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86125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H206*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5450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E204 (110)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30528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12/02/2020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63930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E202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CAN (bad driver)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CE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89125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E206 (101)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12/03/2020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06730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H205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571057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I202 (175)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042411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I203 (187)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8545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I204*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5246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I205 (266)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22/06/2020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95386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J201*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IN" sz="700">
                          <a:effectLst/>
                        </a:rPr>
                        <a:t>??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947034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J202 (207)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04185"/>
                  </a:ext>
                </a:extLst>
              </a:tr>
              <a:tr h="195114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J203 (245) 345 right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29/06/2020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111009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J204 (252)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30/06/2020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35484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J206 (260)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979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K202 (122)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835972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K203 (125)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18/08/2020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1557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K204 (129)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4427963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K205 (128)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775090"/>
                  </a:ext>
                </a:extLst>
              </a:tr>
              <a:tr h="131142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K206 (347)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14/07/2020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28/09/2020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8643" marR="8643" marT="5762" marB="576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76417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F568FA-234D-6444-8725-93855FC5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4B826-BD74-E149-A3C6-C8282941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175778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54652-B5D0-1D47-87B2-C1152E24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E4344-AB9A-7F4A-99B0-B60073FC38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9B4E81-0AE0-7E43-9C4C-FF05FEF91EE8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1046202"/>
          <a:ext cx="10515597" cy="4656770"/>
        </p:xfrm>
        <a:graphic>
          <a:graphicData uri="http://schemas.openxmlformats.org/drawingml/2006/table">
            <a:tbl>
              <a:tblPr/>
              <a:tblGrid>
                <a:gridCol w="515975">
                  <a:extLst>
                    <a:ext uri="{9D8B030D-6E8A-4147-A177-3AD203B41FA5}">
                      <a16:colId xmlns:a16="http://schemas.microsoft.com/office/drawing/2014/main" val="9154430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050103547"/>
                    </a:ext>
                  </a:extLst>
                </a:gridCol>
                <a:gridCol w="546935">
                  <a:extLst>
                    <a:ext uri="{9D8B030D-6E8A-4147-A177-3AD203B41FA5}">
                      <a16:colId xmlns:a16="http://schemas.microsoft.com/office/drawing/2014/main" val="240357484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201063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79189471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9916202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5802267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98186241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85428021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18034478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1337508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52206103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22288803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29411867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73769366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442953178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37307024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639778171"/>
                    </a:ext>
                  </a:extLst>
                </a:gridCol>
                <a:gridCol w="521136">
                  <a:extLst>
                    <a:ext uri="{9D8B030D-6E8A-4147-A177-3AD203B41FA5}">
                      <a16:colId xmlns:a16="http://schemas.microsoft.com/office/drawing/2014/main" val="16561732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6740913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933304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937071005"/>
                    </a:ext>
                  </a:extLst>
                </a:gridCol>
                <a:gridCol w="515975">
                  <a:extLst>
                    <a:ext uri="{9D8B030D-6E8A-4147-A177-3AD203B41FA5}">
                      <a16:colId xmlns:a16="http://schemas.microsoft.com/office/drawing/2014/main" val="1044877417"/>
                    </a:ext>
                  </a:extLst>
                </a:gridCol>
              </a:tblGrid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L202 (130)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8197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L203 (139)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124469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L204 (127)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823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L205 (136)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28/07/2020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117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J205*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05/08/2020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1280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I201*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80784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L206*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02730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L201 (169)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14/08/2020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4916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S201 (359)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58510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878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S203 (235)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117697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S204 (237)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15/09/2020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01983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S205 (142)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48121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S206 (98)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17/09/2020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02/10/2020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5439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T201 (277)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91965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T202 (279)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93535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7009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U201 (291)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1615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U202 (238)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11/11/2020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84897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U203 (126)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12/11/2020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140616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U204*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8740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U205 (89)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16/11/2020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5652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U206 (111)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212103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Q201 (155)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18/11/2020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5721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Q202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19/11/2020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6493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23/11/2020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129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24/11/2020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121480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T206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25/11/2020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701182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27/11/2020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460298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R202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30/11/2020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807429"/>
                  </a:ext>
                </a:extLst>
              </a:tr>
              <a:tr h="261485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01/12/2020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 dirty="0">
                          <a:effectLst/>
                          <a:latin typeface="Calibri" panose="020F0502020204030204" pitchFamily="34" charset="0"/>
                        </a:rPr>
                        <a:t>?? data line broken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F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9311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W202*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02/12/2020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PARIAL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49100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03/12/2020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CAN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932874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W204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07/12/2020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GOLD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OK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644281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W205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08/12/2020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N" sz="6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89005"/>
                  </a:ext>
                </a:extLst>
              </a:tr>
              <a:tr h="179220">
                <a:tc>
                  <a:txBody>
                    <a:bodyPr/>
                    <a:lstStyle/>
                    <a:p>
                      <a:pPr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W206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09/12/2020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600" b="0">
                          <a:effectLst/>
                          <a:latin typeface="Calibri" panose="020F0502020204030204" pitchFamily="34" charset="0"/>
                        </a:rPr>
                        <a:t>?? Digi short</a:t>
                      </a: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1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309009"/>
                  </a:ext>
                </a:extLst>
              </a:tr>
              <a:tr h="120459"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295" marR="10295" marT="6863" marB="686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02289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556784-7976-3949-9E43-98B22BEE1E7C}"/>
              </a:ext>
            </a:extLst>
          </p:cNvPr>
          <p:cNvGraphicFramePr>
            <a:graphicFrameLocks noGrp="1"/>
          </p:cNvGraphicFramePr>
          <p:nvPr/>
        </p:nvGraphicFramePr>
        <p:xfrm>
          <a:off x="247964" y="386546"/>
          <a:ext cx="10515602" cy="624716"/>
        </p:xfrm>
        <a:graphic>
          <a:graphicData uri="http://schemas.openxmlformats.org/drawingml/2006/table">
            <a:tbl>
              <a:tblPr/>
              <a:tblGrid>
                <a:gridCol w="515976">
                  <a:extLst>
                    <a:ext uri="{9D8B030D-6E8A-4147-A177-3AD203B41FA5}">
                      <a16:colId xmlns:a16="http://schemas.microsoft.com/office/drawing/2014/main" val="82112828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11809588"/>
                    </a:ext>
                  </a:extLst>
                </a:gridCol>
                <a:gridCol w="546934">
                  <a:extLst>
                    <a:ext uri="{9D8B030D-6E8A-4147-A177-3AD203B41FA5}">
                      <a16:colId xmlns:a16="http://schemas.microsoft.com/office/drawing/2014/main" val="92415216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9479679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762488609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03602019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4921878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412613797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85539708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5693251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624880964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1088910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177690861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2392642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84783405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76635949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483348705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388148230"/>
                    </a:ext>
                  </a:extLst>
                </a:gridCol>
                <a:gridCol w="521138">
                  <a:extLst>
                    <a:ext uri="{9D8B030D-6E8A-4147-A177-3AD203B41FA5}">
                      <a16:colId xmlns:a16="http://schemas.microsoft.com/office/drawing/2014/main" val="2310227603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444360620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1515760862"/>
                    </a:ext>
                  </a:extLst>
                </a:gridCol>
                <a:gridCol w="438580">
                  <a:extLst>
                    <a:ext uri="{9D8B030D-6E8A-4147-A177-3AD203B41FA5}">
                      <a16:colId xmlns:a16="http://schemas.microsoft.com/office/drawing/2014/main" val="3342123147"/>
                    </a:ext>
                  </a:extLst>
                </a:gridCol>
                <a:gridCol w="515976">
                  <a:extLst>
                    <a:ext uri="{9D8B030D-6E8A-4147-A177-3AD203B41FA5}">
                      <a16:colId xmlns:a16="http://schemas.microsoft.com/office/drawing/2014/main" val="374132104"/>
                    </a:ext>
                  </a:extLst>
                </a:gridCol>
              </a:tblGrid>
              <a:tr h="291146">
                <a:tc>
                  <a:txBody>
                    <a:bodyPr/>
                    <a:lstStyle/>
                    <a:p>
                      <a:pPr rtl="0" fontAlgn="b"/>
                      <a:endParaRPr lang="en-IN" sz="700" dirty="0">
                        <a:effectLst/>
                      </a:endParaRPr>
                    </a:p>
                  </a:txBody>
                  <a:tcPr marL="10148" marR="10148" marT="6765" marB="676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2">
                  <a:txBody>
                    <a:bodyPr/>
                    <a:lstStyle/>
                    <a:p>
                      <a:pPr algn="ctr" rtl="0" fontAlgn="t"/>
                      <a:r>
                        <a:rPr lang="en-IN" sz="1600" b="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STAVE-production summary table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151254"/>
                  </a:ext>
                </a:extLst>
              </a:tr>
              <a:tr h="333074">
                <a:tc>
                  <a:txBody>
                    <a:bodyPr/>
                    <a:lstStyle/>
                    <a:p>
                      <a:pPr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IBSTAVE ID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assembly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glue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Pull test (&gt;=2 lifts + F &lt;7g)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Ins. after bonding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</a:t>
                      </a:r>
                      <a:b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Qualification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Threshold cluster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 DTU (new)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HIC+SF+C -&gt; Stave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test date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metrology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Stave PWR test (long PWR extn.)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final test (PT100)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Matrix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STAVE DTU</a:t>
                      </a: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700" b="0" dirty="0">
                          <a:effectLst/>
                          <a:latin typeface="Calibri" panose="020F0502020204030204" pitchFamily="34" charset="0"/>
                        </a:rPr>
                        <a:t>STAVE </a:t>
                      </a:r>
                      <a:r>
                        <a:rPr lang="en-IN" sz="700" b="0" dirty="0" err="1">
                          <a:effectLst/>
                          <a:latin typeface="Calibri" panose="020F0502020204030204" pitchFamily="34" charset="0"/>
                        </a:rPr>
                        <a:t>Deliverd</a:t>
                      </a:r>
                      <a:endParaRPr lang="en-IN" sz="7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48" marR="10148" marT="6765" marB="676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46628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345DA-B702-A24B-B5FB-001789C9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7A4DB-A82F-8F4B-ADAB-BAFF1A75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</p:spTree>
    <p:extLst>
      <p:ext uri="{BB962C8B-B14F-4D97-AF65-F5344CB8AC3E}">
        <p14:creationId xmlns:p14="http://schemas.microsoft.com/office/powerpoint/2010/main" val="338910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7A255-9C32-3149-B300-E72B0273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1/7/2021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241E-0CAC-9249-9C1F-7236C5E9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sPHENIX L2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DA2CE-D1F9-BD43-B973-D0577457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01E0FC-2D8A-4940-B783-429A437C4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495" y="0"/>
            <a:ext cx="3605009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D9D73E-29EE-1A4D-9BAF-806B8EB266A4}"/>
              </a:ext>
            </a:extLst>
          </p:cNvPr>
          <p:cNvSpPr txBox="1"/>
          <p:nvPr/>
        </p:nvSpPr>
        <p:spPr>
          <a:xfrm>
            <a:off x="838200" y="778476"/>
            <a:ext cx="165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RU Test Data</a:t>
            </a:r>
          </a:p>
        </p:txBody>
      </p:sp>
    </p:spTree>
    <p:extLst>
      <p:ext uri="{BB962C8B-B14F-4D97-AF65-F5344CB8AC3E}">
        <p14:creationId xmlns:p14="http://schemas.microsoft.com/office/powerpoint/2010/main" val="259723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5586</TotalTime>
  <Words>2282</Words>
  <Application>Microsoft Macintosh PowerPoint</Application>
  <PresentationFormat>Widescreen</PresentationFormat>
  <Paragraphs>1590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MVTX Status and Plan </vt:lpstr>
      <vt:lpstr>2020 Highlights</vt:lpstr>
      <vt:lpstr>PowerPoint Presentation</vt:lpstr>
      <vt:lpstr>Project Status </vt:lpstr>
      <vt:lpstr>Near Term To Do’s and Production Challenges   </vt:lpstr>
      <vt:lpstr>Backup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142</cp:revision>
  <dcterms:created xsi:type="dcterms:W3CDTF">2020-11-19T19:12:30Z</dcterms:created>
  <dcterms:modified xsi:type="dcterms:W3CDTF">2021-01-06T19:06:08Z</dcterms:modified>
</cp:coreProperties>
</file>