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2"/>
  </p:notesMasterIdLst>
  <p:sldIdLst>
    <p:sldId id="256" r:id="rId3"/>
    <p:sldId id="257" r:id="rId4"/>
    <p:sldId id="258" r:id="rId5"/>
    <p:sldId id="263" r:id="rId6"/>
    <p:sldId id="259" r:id="rId7"/>
    <p:sldId id="262" r:id="rId8"/>
    <p:sldId id="264" r:id="rId9"/>
    <p:sldId id="260" r:id="rId10"/>
    <p:sldId id="261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0"/>
    <p:restoredTop sz="94697"/>
  </p:normalViewPr>
  <p:slideViewPr>
    <p:cSldViewPr snapToGrid="0">
      <p:cViewPr varScale="1">
        <p:scale>
          <a:sx n="180" d="100"/>
          <a:sy n="180" d="100"/>
        </p:scale>
        <p:origin x="192" y="3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c1cae3c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c1cae3c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b38c25834_1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5" name="Google Shape;145;g7b38c25834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e968b9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e968b9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c1cae3c2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c1cae3c2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b666dcf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b666dcf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c1cae3c2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c1cae3c2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c1cae3c2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c1cae3c2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" name="Google Shape;53;p13">
            <a:extLst>
              <a:ext uri="{FF2B5EF4-FFF2-40B4-BE49-F238E27FC236}">
                <a16:creationId xmlns:a16="http://schemas.microsoft.com/office/drawing/2014/main" id="{E09A05C5-6239-354B-B28A-CEE7EC8EE8C1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A0311469-5F79-4F4E-A832-13A031F5685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bi-weekly 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" name="Google Shape;53;p13">
            <a:extLst>
              <a:ext uri="{FF2B5EF4-FFF2-40B4-BE49-F238E27FC236}">
                <a16:creationId xmlns:a16="http://schemas.microsoft.com/office/drawing/2014/main" id="{5468FEA8-5F5A-494A-902C-29E818E1884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190A6E3F-4944-A942-BF4E-7E19773793A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bi-weekly 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" name="Google Shape;53;p13">
            <a:extLst>
              <a:ext uri="{FF2B5EF4-FFF2-40B4-BE49-F238E27FC236}">
                <a16:creationId xmlns:a16="http://schemas.microsoft.com/office/drawing/2014/main" id="{74FB9A60-BD2E-E441-8374-A7802423BD9D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3B26E525-C22D-2245-A080-BB9DDEAA028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bi-weekly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" name="Google Shape;53;p13">
            <a:extLst>
              <a:ext uri="{FF2B5EF4-FFF2-40B4-BE49-F238E27FC236}">
                <a16:creationId xmlns:a16="http://schemas.microsoft.com/office/drawing/2014/main" id="{2494B178-378A-C44E-958E-D4024462B35B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F966ECE2-65DB-BD42-B0DD-6C5D42C1C6D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bi-weekly 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" name="Google Shape;53;p13">
            <a:extLst>
              <a:ext uri="{FF2B5EF4-FFF2-40B4-BE49-F238E27FC236}">
                <a16:creationId xmlns:a16="http://schemas.microsoft.com/office/drawing/2014/main" id="{D794BD1C-BBB7-C943-9217-966318587C23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DA6E4014-87E3-034C-9EBB-C86E21BB717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bi-weekly 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" name="Google Shape;53;p13">
            <a:extLst>
              <a:ext uri="{FF2B5EF4-FFF2-40B4-BE49-F238E27FC236}">
                <a16:creationId xmlns:a16="http://schemas.microsoft.com/office/drawing/2014/main" id="{6B7EBD72-D84C-8047-A572-39E4EC80A25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BC4C0E14-146B-2649-9CBB-5CBD3F111DA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bi-weekly 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" name="Google Shape;53;p13">
            <a:extLst>
              <a:ext uri="{FF2B5EF4-FFF2-40B4-BE49-F238E27FC236}">
                <a16:creationId xmlns:a16="http://schemas.microsoft.com/office/drawing/2014/main" id="{30D4DCBD-ED82-8A46-A634-FB3268A0CCAA}"/>
              </a:ext>
            </a:extLst>
          </p:cNvPr>
          <p:cNvSpPr txBox="1">
            <a:spLocks noGrp="1"/>
          </p:cNvSpPr>
          <p:nvPr>
            <p:ph type="dt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9" name="Google Shape;54;p13">
            <a:extLst>
              <a:ext uri="{FF2B5EF4-FFF2-40B4-BE49-F238E27FC236}">
                <a16:creationId xmlns:a16="http://schemas.microsoft.com/office/drawing/2014/main" id="{59C4C0F6-C275-D64B-9179-E7EE46F11F63}"/>
              </a:ext>
            </a:extLst>
          </p:cNvPr>
          <p:cNvSpPr txBox="1">
            <a:spLocks noGrp="1"/>
          </p:cNvSpPr>
          <p:nvPr>
            <p:ph type="ft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bi-weekly 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6/7/2021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bi-weekly 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1817/not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1817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11529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MVTX Status</a:t>
            </a:r>
            <a:endParaRPr dirty="0"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1"/>
          </p:nvPr>
        </p:nvSpPr>
        <p:spPr>
          <a:xfrm>
            <a:off x="311700" y="2335019"/>
            <a:ext cx="8520600" cy="15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Camelia, Grazyna and Ming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MVTX Bi-Weekly Meeting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06/07/2021</a:t>
            </a:r>
            <a:endParaRPr dirty="0"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11142-07D4-D547-968E-336BF30250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FADC4-CFB2-1642-B581-BD88FAB0E48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bi-weekly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title"/>
          </p:nvPr>
        </p:nvSpPr>
        <p:spPr>
          <a:xfrm>
            <a:off x="311700" y="18780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Production Status </a:t>
            </a:r>
            <a:endParaRPr dirty="0"/>
          </a:p>
        </p:txBody>
      </p:sp>
      <p:sp>
        <p:nvSpPr>
          <p:cNvPr id="137" name="Google Shape;137;p26"/>
          <p:cNvSpPr txBox="1">
            <a:spLocks noGrp="1"/>
          </p:cNvSpPr>
          <p:nvPr>
            <p:ph type="body" idx="1"/>
          </p:nvPr>
        </p:nvSpPr>
        <p:spPr>
          <a:xfrm>
            <a:off x="311700" y="581186"/>
            <a:ext cx="4655110" cy="44756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/>
              <a:t>Mechanical system</a:t>
            </a:r>
            <a:endParaRPr sz="2500" dirty="0"/>
          </a:p>
          <a:p>
            <a:pPr marL="457200" lvl="0" indent="-282892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CFC 1</a:t>
            </a:r>
            <a:r>
              <a:rPr lang="en" baseline="30000" dirty="0"/>
              <a:t>st</a:t>
            </a:r>
            <a:r>
              <a:rPr lang="en" dirty="0"/>
              <a:t> half completed, 2</a:t>
            </a:r>
            <a:r>
              <a:rPr lang="en" baseline="30000" dirty="0"/>
              <a:t>nd</a:t>
            </a:r>
            <a:r>
              <a:rPr lang="en" dirty="0"/>
              <a:t> one ready by the end of June</a:t>
            </a:r>
            <a:endParaRPr dirty="0"/>
          </a:p>
          <a:p>
            <a:pPr marL="457200" lvl="0" indent="-28289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X-Wing preliminary design done -&gt; will be used for mockup </a:t>
            </a:r>
            <a:endParaRPr dirty="0"/>
          </a:p>
          <a:p>
            <a:pPr marL="457200" lvl="0" indent="-28289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Assembly fixtures and dummy staves </a:t>
            </a:r>
            <a:endParaRPr dirty="0"/>
          </a:p>
          <a:p>
            <a:pPr marL="457200" lvl="0" indent="-28289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Full mockup in progress at MIT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 dirty="0"/>
              <a:t>Readout and control </a:t>
            </a:r>
            <a:endParaRPr sz="2500" dirty="0"/>
          </a:p>
          <a:p>
            <a:pPr marL="457200" lvl="0" indent="-282892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 dirty="0" err="1"/>
              <a:t>mGTM</a:t>
            </a:r>
            <a:r>
              <a:rPr lang="en" dirty="0"/>
              <a:t> integration in progress at LANL</a:t>
            </a:r>
            <a:endParaRPr dirty="0"/>
          </a:p>
          <a:p>
            <a:pPr marL="457200" lvl="0" indent="-28289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New readout scheme tested at ORNL</a:t>
            </a:r>
            <a:endParaRPr dirty="0"/>
          </a:p>
          <a:p>
            <a:pPr marL="457200" lvl="0" indent="-28289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Slow control and interlock in progress, CANALF tested at ORNL</a:t>
            </a:r>
            <a:endParaRPr dirty="0"/>
          </a:p>
          <a:p>
            <a:pPr marL="457200" lvl="0" indent="-28289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CAEN PS, work in progress, bad modules?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 dirty="0"/>
              <a:t>Stave shipping, QA and assembly @LBNL</a:t>
            </a:r>
            <a:endParaRPr sz="3000" dirty="0"/>
          </a:p>
          <a:p>
            <a:pPr marL="457200" lvl="0" indent="-282892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Last transportation test, 4 Silver staves under test @LBNL</a:t>
            </a:r>
            <a:endParaRPr dirty="0"/>
          </a:p>
          <a:p>
            <a:pPr marL="457200" lvl="0" indent="-28289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Stave QA, noise/threshold issue remains …  </a:t>
            </a:r>
            <a:endParaRPr dirty="0"/>
          </a:p>
          <a:p>
            <a:pPr marL="457200" lvl="0" indent="-28289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dirty="0"/>
              <a:t>Assembly test fit @LBNL in July 2021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31" b="1" dirty="0">
                <a:solidFill>
                  <a:srgbClr val="FF0000"/>
                </a:solidFill>
              </a:rPr>
              <a:t>     MVTX assembly review, late July/ early Aug, 2021</a:t>
            </a:r>
            <a:endParaRPr sz="2031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 b="1" dirty="0"/>
              <a:t>Stave QA software and analysis</a:t>
            </a:r>
            <a:endParaRPr sz="3000" b="1" dirty="0"/>
          </a:p>
          <a:p>
            <a:pPr marL="457200" lvl="0" indent="-282892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-US" dirty="0"/>
              <a:t>Initial study of</a:t>
            </a:r>
            <a:r>
              <a:rPr lang="en" dirty="0"/>
              <a:t> MVTX alignment with NN (Yonsei group)</a:t>
            </a:r>
          </a:p>
          <a:p>
            <a:pPr marL="457200" lvl="0" indent="-282892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-US" dirty="0"/>
              <a:t>O</a:t>
            </a:r>
            <a:r>
              <a:rPr lang="en" dirty="0" err="1"/>
              <a:t>btain</a:t>
            </a:r>
            <a:r>
              <a:rPr lang="en" dirty="0"/>
              <a:t> stave QA data dump from CERN </a:t>
            </a:r>
            <a:r>
              <a:rPr lang="en" dirty="0">
                <a:sym typeface="Wingdings" pitchFamily="2" charset="2"/>
              </a:rPr>
              <a:t> store in </a:t>
            </a:r>
            <a:r>
              <a:rPr lang="en" dirty="0" err="1">
                <a:sym typeface="Wingdings" pitchFamily="2" charset="2"/>
              </a:rPr>
              <a:t>sPHENIX</a:t>
            </a:r>
            <a:r>
              <a:rPr lang="en" dirty="0">
                <a:sym typeface="Wingdings" pitchFamily="2" charset="2"/>
              </a:rPr>
              <a:t> DB(?)</a:t>
            </a:r>
            <a:endParaRPr dirty="0"/>
          </a:p>
          <a:p>
            <a:pPr marL="174308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142" name="Google Shape;142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9571" y="3258625"/>
            <a:ext cx="2036186" cy="174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5930" y="2528960"/>
            <a:ext cx="2958576" cy="957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35E468E-373C-A842-A355-0C5DBA3C011F}"/>
              </a:ext>
            </a:extLst>
          </p:cNvPr>
          <p:cNvGrpSpPr/>
          <p:nvPr/>
        </p:nvGrpSpPr>
        <p:grpSpPr>
          <a:xfrm>
            <a:off x="5055539" y="153867"/>
            <a:ext cx="3965619" cy="2242268"/>
            <a:chOff x="5055539" y="153867"/>
            <a:chExt cx="3965619" cy="22422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04C056-C791-5D4F-91FB-0651E18E9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5930" y="153867"/>
              <a:ext cx="3955228" cy="22422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72E688-7181-7A45-9E76-EBA458584F60}"/>
                </a:ext>
              </a:extLst>
            </p:cNvPr>
            <p:cNvSpPr txBox="1"/>
            <p:nvPr/>
          </p:nvSpPr>
          <p:spPr>
            <a:xfrm>
              <a:off x="8327003" y="1470365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SB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332884-7938-DA47-AF74-CC4F9F29D59B}"/>
                </a:ext>
              </a:extLst>
            </p:cNvPr>
            <p:cNvSpPr txBox="1"/>
            <p:nvPr/>
          </p:nvSpPr>
          <p:spPr>
            <a:xfrm>
              <a:off x="7402271" y="359213"/>
              <a:ext cx="67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CYSS</a:t>
              </a:r>
              <a:endParaRPr lang="en-US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90F8B-9519-D445-B6B4-3E2C8CDE847C}"/>
                </a:ext>
              </a:extLst>
            </p:cNvPr>
            <p:cNvSpPr txBox="1"/>
            <p:nvPr/>
          </p:nvSpPr>
          <p:spPr>
            <a:xfrm>
              <a:off x="5055539" y="854847"/>
              <a:ext cx="1119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Layer-0,1,2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8B5D68-DEAB-6E44-A0AF-91DA0689E3D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6/7/2021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9166D7-61BD-1040-88CF-D12E9242678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bi-weekly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7354" y="1661854"/>
            <a:ext cx="1223498" cy="143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2627" y="788412"/>
            <a:ext cx="1475713" cy="83875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186530" y="32846"/>
            <a:ext cx="3110934" cy="70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4000" b="1" dirty="0"/>
              <a:t>Schedule</a:t>
            </a:r>
            <a:endParaRPr sz="4000" dirty="0"/>
          </a:p>
        </p:txBody>
      </p:sp>
      <p:sp>
        <p:nvSpPr>
          <p:cNvPr id="150" name="Google Shape;150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r>
              <a:rPr lang="en-US" sz="1100"/>
              <a:t>6/7/2021</a:t>
            </a:r>
            <a:endParaRPr sz="1100" dirty="0"/>
          </a:p>
        </p:txBody>
      </p:sp>
      <p:sp>
        <p:nvSpPr>
          <p:cNvPr id="151" name="Google Shape;151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r>
              <a:rPr lang="en-US" sz="1100"/>
              <a:t>MVTX bi-weekly </a:t>
            </a:r>
            <a:endParaRPr sz="1100"/>
          </a:p>
        </p:txBody>
      </p:sp>
      <p:sp>
        <p:nvSpPr>
          <p:cNvPr id="152" name="Google Shape;152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en" sz="1100"/>
              <a:t>3</a:t>
            </a:fld>
            <a:endParaRPr sz="1100"/>
          </a:p>
        </p:txBody>
      </p:sp>
      <p:grpSp>
        <p:nvGrpSpPr>
          <p:cNvPr id="153" name="Google Shape;153;p27"/>
          <p:cNvGrpSpPr/>
          <p:nvPr/>
        </p:nvGrpSpPr>
        <p:grpSpPr>
          <a:xfrm>
            <a:off x="3800851" y="-48334"/>
            <a:ext cx="5239784" cy="5089441"/>
            <a:chOff x="6256547" y="-64446"/>
            <a:chExt cx="5915149" cy="5701465"/>
          </a:xfrm>
        </p:grpSpPr>
        <p:grpSp>
          <p:nvGrpSpPr>
            <p:cNvPr id="154" name="Google Shape;154;p27"/>
            <p:cNvGrpSpPr/>
            <p:nvPr/>
          </p:nvGrpSpPr>
          <p:grpSpPr>
            <a:xfrm>
              <a:off x="6256547" y="-64446"/>
              <a:ext cx="5915149" cy="5701465"/>
              <a:chOff x="6062003" y="900584"/>
              <a:chExt cx="5915149" cy="5463072"/>
            </a:xfrm>
          </p:grpSpPr>
          <p:grpSp>
            <p:nvGrpSpPr>
              <p:cNvPr id="155" name="Google Shape;155;p27"/>
              <p:cNvGrpSpPr/>
              <p:nvPr/>
            </p:nvGrpSpPr>
            <p:grpSpPr>
              <a:xfrm>
                <a:off x="6062003" y="900584"/>
                <a:ext cx="5915149" cy="5463072"/>
                <a:chOff x="6242854" y="590800"/>
                <a:chExt cx="5915149" cy="5463072"/>
              </a:xfrm>
            </p:grpSpPr>
            <p:pic>
              <p:nvPicPr>
                <p:cNvPr id="156" name="Google Shape;156;p2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242854" y="959849"/>
                  <a:ext cx="5915149" cy="50940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7" name="Google Shape;157;p27"/>
                <p:cNvSpPr txBox="1"/>
                <p:nvPr/>
              </p:nvSpPr>
              <p:spPr>
                <a:xfrm>
                  <a:off x="7870721" y="590800"/>
                  <a:ext cx="2586477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500"/>
                    <a:buFont typeface="Calibri"/>
                    <a:buNone/>
                  </a:pPr>
                  <a:r>
                    <a:rPr lang="en" sz="1500" b="1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Pre-COVID19 Schedule</a:t>
                  </a:r>
                  <a:endParaRPr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8" name="Google Shape;158;p27"/>
              <p:cNvSpPr/>
              <p:nvPr/>
            </p:nvSpPr>
            <p:spPr>
              <a:xfrm>
                <a:off x="9036996" y="3725694"/>
                <a:ext cx="1089497" cy="586078"/>
              </a:xfrm>
              <a:prstGeom prst="ellipse">
                <a:avLst/>
              </a:prstGeom>
              <a:noFill/>
              <a:ln w="28575" cap="flat" cmpd="sng">
                <a:solidFill>
                  <a:srgbClr val="0432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27"/>
              <p:cNvSpPr/>
              <p:nvPr/>
            </p:nvSpPr>
            <p:spPr>
              <a:xfrm>
                <a:off x="8832715" y="4311772"/>
                <a:ext cx="1691357" cy="586078"/>
              </a:xfrm>
              <a:prstGeom prst="ellipse">
                <a:avLst/>
              </a:prstGeom>
              <a:noFill/>
              <a:ln w="28575" cap="flat" cmpd="sng">
                <a:solidFill>
                  <a:srgbClr val="0432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60" name="Google Shape;160;p27"/>
              <p:cNvCxnSpPr/>
              <p:nvPr/>
            </p:nvCxnSpPr>
            <p:spPr>
              <a:xfrm>
                <a:off x="10059649" y="2013626"/>
                <a:ext cx="0" cy="392997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61" name="Google Shape;161;p27"/>
              <p:cNvSpPr txBox="1"/>
              <p:nvPr/>
            </p:nvSpPr>
            <p:spPr>
              <a:xfrm>
                <a:off x="10022489" y="2584956"/>
                <a:ext cx="730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70C0"/>
                  </a:buClr>
                  <a:buSzPts val="1400"/>
                  <a:buFont typeface="Calibri"/>
                  <a:buNone/>
                </a:pPr>
                <a:r>
                  <a:rPr lang="en" sz="1400" b="0" i="0" u="none" strike="noStrike" cap="none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Today</a:t>
                </a: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" name="Google Shape;162;p27"/>
            <p:cNvSpPr/>
            <p:nvPr/>
          </p:nvSpPr>
          <p:spPr>
            <a:xfrm>
              <a:off x="10297838" y="3588363"/>
              <a:ext cx="173053" cy="160311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7"/>
            <p:cNvSpPr txBox="1"/>
            <p:nvPr/>
          </p:nvSpPr>
          <p:spPr>
            <a:xfrm>
              <a:off x="10745479" y="3544227"/>
              <a:ext cx="1399354" cy="456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Calibri"/>
                <a:buNone/>
              </a:pPr>
              <a:r>
                <a:rPr lang="en" sz="11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Assembly review late</a:t>
              </a:r>
              <a:r>
                <a:rPr lang="en" sz="1100" i="0" u="none" strike="noStrike" cap="none" dirty="0">
                  <a:ea typeface="Calibri"/>
                </a:rPr>
                <a:t> </a:t>
              </a:r>
              <a:r>
                <a:rPr lang="en-US" sz="11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in </a:t>
              </a:r>
              <a:r>
                <a:rPr lang="en-US" sz="11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J</a:t>
              </a:r>
              <a:r>
                <a:rPr lang="en" sz="1100" b="1" dirty="0" err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uly</a:t>
              </a:r>
              <a:r>
                <a:rPr lang="en" sz="11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100" b="1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 sz="1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Google Shape;164;p27" descr="Hand Painted Mbe Style Mbe Smiley Face Service, Smiley Clipart, Cartoon Smiling  Face, Qq Expression PNG and Vector with Transparent Background for Free  Downl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0213" y="1340912"/>
            <a:ext cx="509408" cy="509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 descr="Hand Painted Mbe Style Mbe Smiley Face Service, Smiley Clipart, Cartoon Smiling  Face, Qq Expression PNG and Vector with Transparent Background for Free  Downl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1847" y="1850320"/>
            <a:ext cx="509408" cy="509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 descr="Who Really Invented the Smiley Face? | Arts &amp; Culture | Smithsonian Magaz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947876" y="2478347"/>
            <a:ext cx="965104" cy="89850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/>
        </p:nvSpPr>
        <p:spPr>
          <a:xfrm>
            <a:off x="150469" y="2586171"/>
            <a:ext cx="2844160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200"/>
              <a:buFont typeface="Calibri"/>
              <a:buNone/>
            </a:pPr>
            <a:r>
              <a:rPr lang="en" sz="1200" b="1" i="1" u="none" strike="noStrike" cap="none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Some delay in CFC production: 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200"/>
              <a:buFont typeface="Calibri"/>
              <a:buNone/>
            </a:pPr>
            <a:r>
              <a:rPr lang="en" sz="1200" b="1" i="1" u="none" strike="noStrike" cap="none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    - June, 2021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i="1" u="none" strike="noStrike" cap="none" dirty="0">
              <a:solidFill>
                <a:srgbClr val="0432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200"/>
              <a:buFont typeface="Calibri"/>
              <a:buNone/>
            </a:pPr>
            <a:r>
              <a:rPr lang="en" sz="1200" b="1" i="1" u="none" strike="noStrike" cap="none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Still on track for completing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200"/>
              <a:buFont typeface="Calibri"/>
              <a:buNone/>
            </a:pPr>
            <a:r>
              <a:rPr lang="en" sz="1200" b="1" i="1" u="none" strike="noStrike" cap="none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the assembly work in 2021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7"/>
          <p:cNvSpPr txBox="1"/>
          <p:nvPr/>
        </p:nvSpPr>
        <p:spPr>
          <a:xfrm>
            <a:off x="0" y="3750022"/>
            <a:ext cx="3800825" cy="946383"/>
          </a:xfrm>
          <a:prstGeom prst="rect">
            <a:avLst/>
          </a:prstGeom>
          <a:solidFill>
            <a:srgbClr val="FFC000"/>
          </a:solidFill>
          <a:ln w="444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Calibri"/>
              <a:buNone/>
            </a:pPr>
            <a:r>
              <a:rPr lang="en" sz="12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Readout, Control and Electrical System Integration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FW/SW synced to latest ALICE/ATLAS, new data format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Low-level slow control under testing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 sz="11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mGTM</a:t>
            </a:r>
            <a:r>
              <a:rPr lang="en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progress at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LANL</a:t>
            </a:r>
            <a:r>
              <a:rPr lang="en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(160MHz/LHC)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Readout and service cables and power system  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7" descr="Premium Vector | Emoji with glasses wearing mouth mas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921" y="802978"/>
            <a:ext cx="849787" cy="82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0083" y="806692"/>
            <a:ext cx="1164932" cy="798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538" y="1690004"/>
            <a:ext cx="937309" cy="74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3701" y="1655565"/>
            <a:ext cx="1461652" cy="77592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 txBox="1"/>
          <p:nvPr/>
        </p:nvSpPr>
        <p:spPr>
          <a:xfrm>
            <a:off x="7478869" y="2517043"/>
            <a:ext cx="1267800" cy="484800"/>
          </a:xfrm>
          <a:prstGeom prst="rect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400"/>
              <a:buFont typeface="Calibri"/>
              <a:buNone/>
            </a:pPr>
            <a:r>
              <a:rPr lang="en" sz="1400" b="0" i="0" u="none" strike="noStrike" cap="none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production in progress 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7"/>
          <p:cNvSpPr/>
          <p:nvPr/>
        </p:nvSpPr>
        <p:spPr>
          <a:xfrm>
            <a:off x="100921" y="738412"/>
            <a:ext cx="6969383" cy="1662563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5524747" y="3238354"/>
            <a:ext cx="6458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400"/>
              <a:buFont typeface="Calibri"/>
              <a:buNone/>
            </a:pPr>
            <a:r>
              <a:rPr lang="en" sz="1400" b="0" i="0" u="none" strike="noStrike" cap="none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@LBNL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7"/>
          <p:cNvSpPr/>
          <p:nvPr/>
        </p:nvSpPr>
        <p:spPr>
          <a:xfrm>
            <a:off x="100921" y="2459083"/>
            <a:ext cx="7279804" cy="1182066"/>
          </a:xfrm>
          <a:prstGeom prst="rect">
            <a:avLst/>
          </a:prstGeom>
          <a:noFill/>
          <a:ln w="34925" cap="flat" cmpd="sng">
            <a:solidFill>
              <a:srgbClr val="0432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8183796" y="3949902"/>
            <a:ext cx="773288" cy="55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Calibri"/>
              <a:buNone/>
            </a:pPr>
            <a:r>
              <a:rPr lang="en" sz="11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MVTX 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Calibri"/>
              <a:buNone/>
            </a:pPr>
            <a:r>
              <a:rPr lang="en" sz="11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installation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Calibri"/>
              <a:buNone/>
            </a:pPr>
            <a:r>
              <a:rPr lang="en" sz="11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~9/2022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7"/>
          <p:cNvSpPr/>
          <p:nvPr/>
        </p:nvSpPr>
        <p:spPr>
          <a:xfrm>
            <a:off x="8281711" y="4482387"/>
            <a:ext cx="133802" cy="14881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sPHENIX Commissioning Plan - From John H. </a:t>
            </a:r>
            <a:endParaRPr/>
          </a:p>
          <a:p>
            <a:pPr marL="457200" lvl="0" indent="-350519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2133"/>
              <a:t>Update 06/03/2021</a:t>
            </a:r>
            <a:endParaRPr sz="2133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1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John showed his view of the commissioning stages: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https://indico.bnl.gov/event/11817/note/</a:t>
            </a:r>
            <a:r>
              <a:rPr lang="en"/>
              <a:t> 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1.Pre-installation commissioning and testing  ===&gt; </a:t>
            </a:r>
            <a:r>
              <a:rPr lang="en" b="1">
                <a:solidFill>
                  <a:srgbClr val="0000FF"/>
                </a:solidFill>
              </a:rPr>
              <a:t>MVTX @BNL Feb - Sep, 2022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2.Installation commissioning    ===&gt; </a:t>
            </a:r>
            <a:r>
              <a:rPr lang="en" b="1">
                <a:solidFill>
                  <a:srgbClr val="0000FF"/>
                </a:solidFill>
              </a:rPr>
              <a:t>MVTX, installation starts ~9/23/2022  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3.Post-installation commissioning ===&gt;  </a:t>
            </a:r>
            <a:r>
              <a:rPr lang="en" b="1">
                <a:solidFill>
                  <a:srgbClr val="0000FF"/>
                </a:solidFill>
              </a:rPr>
              <a:t>MVTX, Sept - Dec. 2022 @IR 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4.Magnet commissioning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5.DAQ and Electronics Commissioning and Installation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6.Full detector commissioning (essentially DAQ and computing commissioning)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7.Trigger commissioning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8.Cosmic ray running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9.Beam operation  (as early as ~ Jan. 2023)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5858675" y="1493625"/>
            <a:ext cx="31815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MVTX: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9/23 - 10/18, 2022;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Can we do electrical test of the detectors during this period?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Minimal test of communications, and better to have readout also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ORR: 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10/18/ - 11/21, 2022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9439F-EB02-F64C-8036-B1E49611EB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94A99-0E7E-264E-B7E8-8E667B59E88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C11B1-E747-ED45-9CA0-21162D17B9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bi-weekly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261625" y="77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Preparing for sPHENIX/MVTX Commissioning 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311700" y="1443617"/>
            <a:ext cx="6199103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=&gt; Two half-detectors arrive at BNL:  </a:t>
            </a:r>
            <a:r>
              <a:rPr lang="en" b="1" dirty="0" err="1"/>
              <a:t>Jan.~Feb</a:t>
            </a:r>
            <a:r>
              <a:rPr lang="en" b="1" dirty="0"/>
              <a:t>., 2022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Pre-installation commissioning at BNL: Feb. 2022 - Sept. 2022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2 Half detectors test with MOSAIC testbench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possible rework on cables and staves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Cosmic run for half-detector alignment study etc.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Post-installation commissioning:  Oct. - Dec., 2022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Full readout and online data monitoring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Cosmic run for tracking alignment: MVTX + INTT + TPC ... 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Slow control and detector safety system </a:t>
            </a:r>
            <a:endParaRPr dirty="0"/>
          </a:p>
        </p:txBody>
      </p:sp>
      <p:sp>
        <p:nvSpPr>
          <p:cNvPr id="185" name="Google Shape;185;p28"/>
          <p:cNvSpPr txBox="1"/>
          <p:nvPr/>
        </p:nvSpPr>
        <p:spPr>
          <a:xfrm>
            <a:off x="899900" y="650625"/>
            <a:ext cx="699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err="1">
                <a:solidFill>
                  <a:schemeClr val="dk2"/>
                </a:solidFill>
              </a:rPr>
              <a:t>s</a:t>
            </a:r>
            <a:r>
              <a:rPr lang="en" sz="900" dirty="0" err="1">
                <a:solidFill>
                  <a:srgbClr val="0000FF"/>
                </a:solidFill>
              </a:rPr>
              <a:t>PHENIX</a:t>
            </a:r>
            <a:r>
              <a:rPr lang="en" sz="900" dirty="0">
                <a:solidFill>
                  <a:srgbClr val="0000FF"/>
                </a:solidFill>
              </a:rPr>
              <a:t> Commissioning Task-Force Kick-off Meeting, 5/19/2021,</a:t>
            </a:r>
            <a:r>
              <a:rPr lang="en" sz="900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https://indico.bnl.gov/event/11817/</a:t>
            </a:r>
            <a:endParaRPr sz="9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0000FF"/>
                </a:solidFill>
              </a:rPr>
              <a:t>MVTX commissioning plan doc:</a:t>
            </a:r>
            <a:endParaRPr sz="9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0000FF"/>
                </a:solidFill>
              </a:rPr>
              <a:t>https://</a:t>
            </a:r>
            <a:r>
              <a:rPr lang="en" sz="900" dirty="0" err="1">
                <a:solidFill>
                  <a:srgbClr val="0000FF"/>
                </a:solidFill>
              </a:rPr>
              <a:t>docs.google.com</a:t>
            </a:r>
            <a:r>
              <a:rPr lang="en" sz="900" dirty="0">
                <a:solidFill>
                  <a:srgbClr val="0000FF"/>
                </a:solidFill>
              </a:rPr>
              <a:t>/presentation/d/1CYn0g2FkmQzHUbXfIOD8elDWMbOzizJn8zK36RyVFvA/</a:t>
            </a:r>
            <a:r>
              <a:rPr lang="en" sz="900" dirty="0" err="1">
                <a:solidFill>
                  <a:srgbClr val="0000FF"/>
                </a:solidFill>
              </a:rPr>
              <a:t>edit?usp</a:t>
            </a:r>
            <a:r>
              <a:rPr lang="en" sz="900" dirty="0">
                <a:solidFill>
                  <a:srgbClr val="0000FF"/>
                </a:solidFill>
              </a:rPr>
              <a:t>=sharing</a:t>
            </a:r>
            <a:endParaRPr sz="900" dirty="0">
              <a:solidFill>
                <a:srgbClr val="0000FF"/>
              </a:solidFill>
            </a:endParaRPr>
          </a:p>
        </p:txBody>
      </p:sp>
      <p:sp>
        <p:nvSpPr>
          <p:cNvPr id="186" name="Google Shape;18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05C88B-CDE9-8647-9429-B4694FACC2CF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E1AA2-7D46-C740-BEC9-D9692C0FB12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47EA3-4DE6-4C44-BE04-B591F3627F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bi-weekly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6F855-1B57-8644-9043-D1E4BF545048}"/>
              </a:ext>
            </a:extLst>
          </p:cNvPr>
          <p:cNvSpPr txBox="1"/>
          <p:nvPr/>
        </p:nvSpPr>
        <p:spPr>
          <a:xfrm>
            <a:off x="5852910" y="2466803"/>
            <a:ext cx="3137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be ready by 12/2021: </a:t>
            </a:r>
          </a:p>
          <a:p>
            <a:pPr marL="285750" indent="-285750">
              <a:buFontTx/>
              <a:buChar char="-"/>
            </a:pPr>
            <a:r>
              <a:rPr lang="en-US" dirty="0"/>
              <a:t>Full detector readout and controls</a:t>
            </a:r>
          </a:p>
          <a:p>
            <a:pPr marL="285750" indent="-285750">
              <a:buFontTx/>
              <a:buChar char="-"/>
            </a:pPr>
            <a:r>
              <a:rPr lang="en-US" dirty="0"/>
              <a:t>Power system &amp; controls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Cooling system and controls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5F2B3-1AF0-1649-8F8E-616537993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D64EF-1CFC-2A4B-B59A-975B7278C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13290-E8F5-8645-92C4-072BB5BC14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18688-17BB-1B4B-B015-51CA759775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9689D-4124-8542-A741-C0DA589396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bi-weekly </a:t>
            </a:r>
          </a:p>
        </p:txBody>
      </p:sp>
    </p:spTree>
    <p:extLst>
      <p:ext uri="{BB962C8B-B14F-4D97-AF65-F5344CB8AC3E}">
        <p14:creationId xmlns:p14="http://schemas.microsoft.com/office/powerpoint/2010/main" val="3198755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87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Installation Schedule, as of 5/19/2021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475" y="660450"/>
            <a:ext cx="7282601" cy="417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978625" y="2900825"/>
            <a:ext cx="5321100" cy="232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0" y="2843350"/>
            <a:ext cx="1235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MVTX: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9/23/2022;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ORR: 11/21/2022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7B2E4A-2AE8-974A-84DD-662BBCC918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5843400" y="162000"/>
            <a:ext cx="3300600" cy="10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/>
              <a:t>MVTX pre-installation test:2/2022 - 9/2022</a:t>
            </a:r>
            <a:endParaRPr sz="21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grpSp>
        <p:nvGrpSpPr>
          <p:cNvPr id="192" name="Google Shape;192;p29"/>
          <p:cNvGrpSpPr/>
          <p:nvPr/>
        </p:nvGrpSpPr>
        <p:grpSpPr>
          <a:xfrm>
            <a:off x="185050" y="103425"/>
            <a:ext cx="5510175" cy="5004102"/>
            <a:chOff x="185050" y="103425"/>
            <a:chExt cx="5510175" cy="5004102"/>
          </a:xfrm>
        </p:grpSpPr>
        <p:pic>
          <p:nvPicPr>
            <p:cNvPr id="193" name="Google Shape;193;p29"/>
            <p:cNvPicPr preferRelativeResize="0"/>
            <p:nvPr/>
          </p:nvPicPr>
          <p:blipFill rotWithShape="1">
            <a:blip r:embed="rId3">
              <a:alphaModFix/>
            </a:blip>
            <a:srcRect t="16436" r="50712"/>
            <a:stretch/>
          </p:blipFill>
          <p:spPr>
            <a:xfrm>
              <a:off x="185050" y="103425"/>
              <a:ext cx="5444675" cy="5004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p29"/>
            <p:cNvSpPr/>
            <p:nvPr/>
          </p:nvSpPr>
          <p:spPr>
            <a:xfrm>
              <a:off x="3594025" y="1986650"/>
              <a:ext cx="370200" cy="348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5" name="Google Shape;195;p29"/>
            <p:cNvCxnSpPr/>
            <p:nvPr/>
          </p:nvCxnSpPr>
          <p:spPr>
            <a:xfrm rot="10800000" flipH="1">
              <a:off x="3964225" y="1627500"/>
              <a:ext cx="1731000" cy="4680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96" name="Google Shape;196;p29"/>
          <p:cNvSpPr txBox="1"/>
          <p:nvPr/>
        </p:nvSpPr>
        <p:spPr>
          <a:xfrm>
            <a:off x="5695075" y="1366150"/>
            <a:ext cx="30570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Laser room/MVTX clean tent?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Single stave readout, QA, with MOSAIC test bench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Fix bad staves/cables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Highly desired: </a:t>
            </a:r>
            <a:endParaRPr b="1">
              <a:solidFill>
                <a:srgbClr val="0000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Multiple staves (8/24/48?) readout with RU+FELIX+PU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Half-detector 24 stave cosmis data?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Alignment calibration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Exercise the full electrical system before IR installation </a:t>
            </a:r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Detector Alignment Plan</a:t>
            </a:r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34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data:</a:t>
            </a:r>
            <a:endParaRPr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Mis-align stave in the GEANT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Apply alignment correction to restore true location 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Evaluate tracking performance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Cosmic/Real data:</a:t>
            </a:r>
            <a:endParaRPr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Alignment work with cosmics ray data, half-detectors 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Full detector alignment with cosmic data, post-installation 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Zero-field collision data for alignment: MVTX+INTT+TPC… 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Full-field data, check/improve alignment  </a:t>
            </a:r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D3BEF-EAAF-6748-8025-AA7BF2CD455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6/7/2021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F7BF1D-7C62-EE45-A986-8F9999BA2D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bi-weekly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721</Words>
  <Application>Microsoft Macintosh PowerPoint</Application>
  <PresentationFormat>On-screen Show (16:9)</PresentationFormat>
  <Paragraphs>138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Simple Light</vt:lpstr>
      <vt:lpstr>Office Theme</vt:lpstr>
      <vt:lpstr>MVTX Status</vt:lpstr>
      <vt:lpstr>Production Status </vt:lpstr>
      <vt:lpstr>Schedule</vt:lpstr>
      <vt:lpstr>sPHENIX Commissioning Plan - From John H.  Update 06/03/2021</vt:lpstr>
      <vt:lpstr>Preparing for sPHENIX/MVTX Commissioning </vt:lpstr>
      <vt:lpstr>backup</vt:lpstr>
      <vt:lpstr>Installation Schedule, as of 5/19/2021  </vt:lpstr>
      <vt:lpstr>MVTX pre-installation test:2/2022 - 9/2022 </vt:lpstr>
      <vt:lpstr>Detector Alignment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</dc:title>
  <cp:lastModifiedBy>Ming Liu</cp:lastModifiedBy>
  <cp:revision>16</cp:revision>
  <dcterms:modified xsi:type="dcterms:W3CDTF">2021-06-06T23:59:37Z</dcterms:modified>
</cp:coreProperties>
</file>