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c1cae3c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c1cae3c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b38c25834_1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g7b38c25834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c1cae3c2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c1cae3c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c1cae3c2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c1cae3c2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c1cae3c2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c1cae3c2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c1cae3c2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c1cae3c2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3.jpg"/><Relationship Id="rId7" Type="http://schemas.openxmlformats.org/officeDocument/2006/relationships/image" Target="../media/image8.jp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indico.bnl.gov/event/11817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Status</a:t>
            </a: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11700" y="2834125"/>
            <a:ext cx="8520600" cy="15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Camelia, Grazyna and Ming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Bi-Weekly Meeting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05/21/2021</a:t>
            </a:r>
            <a:endParaRPr/>
          </a:p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110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Status 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100100" y="881950"/>
            <a:ext cx="8520600" cy="38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system</a:t>
            </a:r>
            <a:endParaRPr/>
          </a:p>
          <a:p>
            <a:pPr indent="-28289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CFC in progress at WorkShape</a:t>
            </a:r>
            <a:endParaRPr/>
          </a:p>
          <a:p>
            <a:pPr indent="-2828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X-Wing preliminary </a:t>
            </a:r>
            <a:r>
              <a:rPr lang="en"/>
              <a:t>design</a:t>
            </a:r>
            <a:r>
              <a:rPr lang="en"/>
              <a:t> done -&gt; mockup </a:t>
            </a:r>
            <a:endParaRPr/>
          </a:p>
          <a:p>
            <a:pPr indent="-2828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Assembly fixtures, finalizing the </a:t>
            </a:r>
            <a:r>
              <a:rPr lang="en"/>
              <a:t>design</a:t>
            </a:r>
            <a:r>
              <a:rPr lang="en"/>
              <a:t> </a:t>
            </a:r>
            <a:endParaRPr/>
          </a:p>
          <a:p>
            <a:pPr indent="-2828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Full mockup in progress at MIT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Readout and control </a:t>
            </a:r>
            <a:endParaRPr/>
          </a:p>
          <a:p>
            <a:pPr indent="-28289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mGTM </a:t>
            </a:r>
            <a:r>
              <a:rPr lang="en"/>
              <a:t>integration</a:t>
            </a:r>
            <a:r>
              <a:rPr lang="en"/>
              <a:t> in progress at LANL</a:t>
            </a:r>
            <a:endParaRPr/>
          </a:p>
          <a:p>
            <a:pPr indent="-2828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New readout scheme under test at ORNL</a:t>
            </a:r>
            <a:endParaRPr/>
          </a:p>
          <a:p>
            <a:pPr indent="-2828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Slow </a:t>
            </a:r>
            <a:r>
              <a:rPr lang="en"/>
              <a:t>control</a:t>
            </a:r>
            <a:r>
              <a:rPr lang="en"/>
              <a:t> and interlock in progress</a:t>
            </a:r>
            <a:endParaRPr/>
          </a:p>
          <a:p>
            <a:pPr indent="-2828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CAEN PS, work in progress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Stave shipping, QA and assembly @LBNL</a:t>
            </a:r>
            <a:endParaRPr/>
          </a:p>
          <a:p>
            <a:pPr indent="-28289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Last transportation test, 4 Silver staves</a:t>
            </a:r>
            <a:endParaRPr/>
          </a:p>
          <a:p>
            <a:pPr indent="-2828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Stave QA, noise/threshold issue  </a:t>
            </a:r>
            <a:endParaRPr/>
          </a:p>
          <a:p>
            <a:pPr indent="-2828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Assembly</a:t>
            </a:r>
            <a:r>
              <a:rPr lang="en"/>
              <a:t> test fit @LBNL ~ 6/2021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31">
                <a:solidFill>
                  <a:srgbClr val="FF0000"/>
                </a:solidFill>
              </a:rPr>
              <a:t>     </a:t>
            </a:r>
            <a:r>
              <a:rPr b="1" lang="en" sz="2031">
                <a:solidFill>
                  <a:srgbClr val="FF0000"/>
                </a:solidFill>
              </a:rPr>
              <a:t>MVTX assembly review July/Aug, 2021</a:t>
            </a:r>
            <a:endParaRPr b="1" sz="203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Stave QA software and analysis</a:t>
            </a:r>
            <a:endParaRPr b="1"/>
          </a:p>
          <a:p>
            <a:pPr indent="-28289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Stave QA data dump from CERN</a:t>
            </a:r>
            <a:endParaRPr/>
          </a:p>
          <a:p>
            <a:pPr indent="-2828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LBNL stave test data </a:t>
            </a:r>
            <a:r>
              <a:rPr lang="en"/>
              <a:t>comparison</a:t>
            </a:r>
            <a:r>
              <a:rPr lang="en"/>
              <a:t>  </a:t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750" y="0"/>
            <a:ext cx="2278425" cy="22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954" y="2194825"/>
            <a:ext cx="3384746" cy="10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8725" y="3241575"/>
            <a:ext cx="3021475" cy="16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/>
          <p:nvPr/>
        </p:nvSpPr>
        <p:spPr>
          <a:xfrm>
            <a:off x="2553525" y="3911975"/>
            <a:ext cx="192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Yonsei Univ., Korea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QA data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Alignment </a:t>
            </a:r>
            <a:endParaRPr sz="1200"/>
          </a:p>
        </p:txBody>
      </p:sp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7354" y="1661854"/>
            <a:ext cx="1223498" cy="14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2627" y="788412"/>
            <a:ext cx="1475713" cy="83875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>
            <p:ph type="title"/>
          </p:nvPr>
        </p:nvSpPr>
        <p:spPr>
          <a:xfrm>
            <a:off x="186530" y="32846"/>
            <a:ext cx="3110934" cy="705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1100"/>
              <a:t>Schedule</a:t>
            </a:r>
            <a:endParaRPr sz="1100"/>
          </a:p>
        </p:txBody>
      </p:sp>
      <p:sp>
        <p:nvSpPr>
          <p:cNvPr id="150" name="Google Shape;15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r>
              <a:rPr lang="en" sz="1100"/>
              <a:t>2/12/21</a:t>
            </a:r>
            <a:endParaRPr sz="1100"/>
          </a:p>
        </p:txBody>
      </p:sp>
      <p:sp>
        <p:nvSpPr>
          <p:cNvPr id="151" name="Google Shape;15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r>
              <a:rPr lang="en" sz="1100"/>
              <a:t>MVTX Status @MVTX BiWeekly</a:t>
            </a:r>
            <a:endParaRPr sz="1100"/>
          </a:p>
        </p:txBody>
      </p:sp>
      <p:sp>
        <p:nvSpPr>
          <p:cNvPr id="152" name="Google Shape;15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grpSp>
        <p:nvGrpSpPr>
          <p:cNvPr id="153" name="Google Shape;153;p27"/>
          <p:cNvGrpSpPr/>
          <p:nvPr/>
        </p:nvGrpSpPr>
        <p:grpSpPr>
          <a:xfrm>
            <a:off x="3800851" y="-48334"/>
            <a:ext cx="5239784" cy="5089441"/>
            <a:chOff x="6256547" y="-64446"/>
            <a:chExt cx="5915149" cy="5701465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55" name="Google Shape;155;p27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56" name="Google Shape;156;p2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7" name="Google Shape;157;p27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Calibri"/>
                    <a:buNone/>
                  </a:pPr>
                  <a:r>
                    <a:rPr b="1" i="0" lang="en" sz="15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8" name="Google Shape;158;p27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cap="flat" cmpd="sng" w="28575">
                <a:solidFill>
                  <a:srgbClr val="0432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7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cap="flat" cmpd="sng" w="28575">
                <a:solidFill>
                  <a:srgbClr val="0432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0" name="Google Shape;160;p27"/>
              <p:cNvCxnSpPr/>
              <p:nvPr/>
            </p:nvCxnSpPr>
            <p:spPr>
              <a:xfrm>
                <a:off x="10024658" y="2013626"/>
                <a:ext cx="0" cy="3929974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61" name="Google Shape;161;p27"/>
              <p:cNvSpPr txBox="1"/>
              <p:nvPr/>
            </p:nvSpPr>
            <p:spPr>
              <a:xfrm>
                <a:off x="10022489" y="2584956"/>
                <a:ext cx="730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ts val="1400"/>
                  <a:buFont typeface="Calibri"/>
                  <a:buNone/>
                </a:pPr>
                <a:r>
                  <a:rPr b="0" i="0" lang="en" sz="1400" u="none" cap="none" strike="noStrike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27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0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7"/>
            <p:cNvSpPr txBox="1"/>
            <p:nvPr/>
          </p:nvSpPr>
          <p:spPr>
            <a:xfrm>
              <a:off x="10894171" y="3464857"/>
              <a:ext cx="1221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Calibri"/>
                <a:buNone/>
              </a:pPr>
              <a:r>
                <a:rPr b="1" i="0" lang="en" sz="11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Calibri"/>
                <a:buNone/>
              </a:pPr>
              <a:r>
                <a:rPr b="1" i="0" lang="en" sz="11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~ 7/</a:t>
              </a:r>
              <a:r>
                <a:rPr b="1" lang="en" sz="11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r>
                <a:rPr b="1" i="0" lang="en" sz="11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/2021?</a:t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and Painted Mbe Style Mbe Smiley Face Service, Smiley Clipart, Cartoon Smiling  Face, Qq Expression PNG and Vector with Transparent Background for Free  Download" id="164" name="Google Shape;16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90213" y="1340912"/>
            <a:ext cx="509408" cy="50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 Painted Mbe Style Mbe Smiley Face Service, Smiley Clipart, Cartoon Smiling  Face, Qq Expression PNG and Vector with Transparent Background for Free  Download" id="165" name="Google Shape;16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11847" y="1850320"/>
            <a:ext cx="509408" cy="50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o Really Invented the Smiley Face? | Arts &amp; Culture | Smithsonian Magazine" id="166" name="Google Shape;16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2947876" y="2478347"/>
            <a:ext cx="965104" cy="89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150469" y="2586171"/>
            <a:ext cx="2844160" cy="9925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Calibri"/>
              <a:buNone/>
            </a:pPr>
            <a:r>
              <a:rPr b="1" i="1" lang="en" sz="1200" u="none" cap="none" strike="noStrik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Calibri"/>
              <a:buNone/>
            </a:pPr>
            <a:r>
              <a:rPr b="1" i="1" lang="en" sz="1200" u="none" cap="none" strike="noStrik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   - May-June, 2021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1" sz="1200" u="none" cap="none" strike="noStrike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Calibri"/>
              <a:buNone/>
            </a:pPr>
            <a:r>
              <a:rPr b="1" i="1" lang="en" sz="1200" u="none" cap="none" strike="noStrik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Still on track for completing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Calibri"/>
              <a:buNone/>
            </a:pPr>
            <a:r>
              <a:rPr b="1" i="1" lang="en" sz="1200" u="none" cap="none" strike="noStrik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107450" y="3750022"/>
            <a:ext cx="3693375" cy="1408275"/>
          </a:xfrm>
          <a:prstGeom prst="rect">
            <a:avLst/>
          </a:prstGeom>
          <a:solidFill>
            <a:srgbClr val="FFC000"/>
          </a:solidFill>
          <a:ln cap="flat" cmpd="sng" w="444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mium Vector | Emoji with glasses wearing mouth mask" id="169" name="Google Shape;169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921" y="802978"/>
            <a:ext cx="849787" cy="82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0083" y="806692"/>
            <a:ext cx="1164932" cy="79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538" y="1690004"/>
            <a:ext cx="937309" cy="74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3701" y="1655565"/>
            <a:ext cx="1461652" cy="77592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7478869" y="2517043"/>
            <a:ext cx="1267800" cy="484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in progress 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100921" y="738412"/>
            <a:ext cx="6969383" cy="1662563"/>
          </a:xfrm>
          <a:prstGeom prst="rect">
            <a:avLst/>
          </a:prstGeom>
          <a:noFill/>
          <a:ln cap="flat" cmpd="sng" w="349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5524747" y="3238354"/>
            <a:ext cx="6458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100921" y="2459083"/>
            <a:ext cx="7279804" cy="1182066"/>
          </a:xfrm>
          <a:prstGeom prst="rect">
            <a:avLst/>
          </a:prstGeom>
          <a:noFill/>
          <a:ln cap="flat" cmpd="sng" w="3492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8183796" y="3949902"/>
            <a:ext cx="773288" cy="5539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8281711" y="4482387"/>
            <a:ext cx="133802" cy="14881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261625" y="77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for sPHENIX/MVTX Commissioning 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459975" y="1479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=&gt; Two half-detectors arrive at BNL: ~Jan. 2022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Pre-installation </a:t>
            </a:r>
            <a:r>
              <a:rPr lang="en"/>
              <a:t>commissioning at BNL: Feb. 2022 - Sept. 2022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 Half detectors test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possible rework on cables and staves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Cosmic run for half-detector alignment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Post-installation commissioning:  Oct. - Dec., 2022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Full readout and online data monitoring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Cosmic run for tracking alignment: MVTX + INTT + TPC ... 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Slow control and detector safety system 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899900" y="650625"/>
            <a:ext cx="699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s</a:t>
            </a:r>
            <a:r>
              <a:rPr lang="en" sz="900">
                <a:solidFill>
                  <a:srgbClr val="0000FF"/>
                </a:solidFill>
              </a:rPr>
              <a:t>PHENIX Commissioning Task-Force Kick-off Meeting, 5/19/2021,</a:t>
            </a:r>
            <a:r>
              <a:rPr lang="en" sz="9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https://indico.bnl.gov/event/11817/</a:t>
            </a:r>
            <a:endParaRPr sz="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</a:rPr>
              <a:t>MVTX commissioning plan doc (this one):</a:t>
            </a:r>
            <a:endParaRPr sz="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</a:rPr>
              <a:t>https://docs.google.com/presentation/d/1CYn0g2FkmQzHUbXfIOD8elDWMbOzizJn8zK36RyVFvA/edit?usp=sharing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5843400" y="162000"/>
            <a:ext cx="33006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/>
              <a:t>MVTX pre-installation test:2/2022 - 9/2022</a:t>
            </a:r>
            <a:endParaRPr sz="21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grpSp>
        <p:nvGrpSpPr>
          <p:cNvPr id="192" name="Google Shape;192;p29"/>
          <p:cNvGrpSpPr/>
          <p:nvPr/>
        </p:nvGrpSpPr>
        <p:grpSpPr>
          <a:xfrm>
            <a:off x="185050" y="103425"/>
            <a:ext cx="5510175" cy="5004102"/>
            <a:chOff x="185050" y="103425"/>
            <a:chExt cx="5510175" cy="5004102"/>
          </a:xfrm>
        </p:grpSpPr>
        <p:pic>
          <p:nvPicPr>
            <p:cNvPr id="193" name="Google Shape;193;p29"/>
            <p:cNvPicPr preferRelativeResize="0"/>
            <p:nvPr/>
          </p:nvPicPr>
          <p:blipFill rotWithShape="1">
            <a:blip r:embed="rId3">
              <a:alphaModFix/>
            </a:blip>
            <a:srcRect b="0" l="0" r="50712" t="16436"/>
            <a:stretch/>
          </p:blipFill>
          <p:spPr>
            <a:xfrm>
              <a:off x="185050" y="103425"/>
              <a:ext cx="5444675" cy="5004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9"/>
            <p:cNvSpPr/>
            <p:nvPr/>
          </p:nvSpPr>
          <p:spPr>
            <a:xfrm>
              <a:off x="3594025" y="1986650"/>
              <a:ext cx="370200" cy="3483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5" name="Google Shape;195;p29"/>
            <p:cNvCxnSpPr/>
            <p:nvPr/>
          </p:nvCxnSpPr>
          <p:spPr>
            <a:xfrm flipH="1" rot="10800000">
              <a:off x="3964225" y="1627500"/>
              <a:ext cx="1731000" cy="4680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96" name="Google Shape;196;p29"/>
          <p:cNvSpPr txBox="1"/>
          <p:nvPr/>
        </p:nvSpPr>
        <p:spPr>
          <a:xfrm>
            <a:off x="5695075" y="1366150"/>
            <a:ext cx="30570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Laser room/MVTX clean tent?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Single stave readout, QA, with MOSAIC test bench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Fix bad staves/cables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Highly desired: </a:t>
            </a:r>
            <a:endParaRPr b="1"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Multiple staves (8/24/48?) readout with RU+FELIX+PU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Half-detector 24 stave cosmis data?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Alignment calibration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Exercise the full electrical system before IR installation </a:t>
            </a:r>
            <a:endParaRPr/>
          </a:p>
        </p:txBody>
      </p:sp>
      <p:sp>
        <p:nvSpPr>
          <p:cNvPr id="197" name="Google Shape;19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Detector</a:t>
            </a:r>
            <a:r>
              <a:rPr lang="en"/>
              <a:t> Alignment Plan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311700" y="1152475"/>
            <a:ext cx="634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data: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Mis-align stave in the GEANT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Apply alignment correction to restore true location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Evaluate tracking performance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Cosmic/Real data: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Alignment work with cosmics ray data, half-detectors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Full detector alignment with cosmic data, post-installation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Zero-field </a:t>
            </a:r>
            <a:r>
              <a:rPr lang="en"/>
              <a:t>collision</a:t>
            </a:r>
            <a:r>
              <a:rPr lang="en"/>
              <a:t> data for alignment: MVTX+INTT+TPC…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Full-field data, check/improve alignment  </a:t>
            </a:r>
            <a:endParaRPr/>
          </a:p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new meeting time - at a fixed weekly schedule?</a:t>
            </a:r>
            <a:endParaRPr/>
          </a:p>
        </p:txBody>
      </p:sp>
      <p:sp>
        <p:nvSpPr>
          <p:cNvPr id="210" name="Google Shape;21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 we have two general (bi-weekly) meetings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Every other Friday (this one) 12:00Noon/ET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General topics, from simulations to hardware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Every other Monday  1:00PM/ET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More project/budget, schedule and hardware progress focused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