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9"/>
  </p:notesMasterIdLst>
  <p:sldIdLst>
    <p:sldId id="256" r:id="rId2"/>
    <p:sldId id="314" r:id="rId3"/>
    <p:sldId id="315" r:id="rId4"/>
    <p:sldId id="312" r:id="rId5"/>
    <p:sldId id="264" r:id="rId6"/>
    <p:sldId id="309" r:id="rId7"/>
    <p:sldId id="263" r:id="rId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B0A3592-5E79-4985-9469-02A224BC0E61}">
  <a:tblStyle styleId="{7B0A3592-5E79-4985-9469-02A224BC0E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53"/>
    <p:restoredTop sz="94674"/>
  </p:normalViewPr>
  <p:slideViewPr>
    <p:cSldViewPr snapToGrid="0" snapToObjects="1">
      <p:cViewPr varScale="1">
        <p:scale>
          <a:sx n="124" d="100"/>
          <a:sy n="124" d="100"/>
        </p:scale>
        <p:origin x="54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917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40" name="Google Shape;40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41" name="Google Shape;41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4/09/21</a:t>
            </a:r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r>
              <a:rPr lang="en-US"/>
              <a:t>MVTX Status @MVTX BiWeekly</a:t>
            </a:r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hdr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pn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IN" dirty="0"/>
              <a:t>MVTX Status</a:t>
            </a:r>
            <a:endParaRPr dirty="0"/>
          </a:p>
        </p:txBody>
      </p:sp>
      <p:sp>
        <p:nvSpPr>
          <p:cNvPr id="89" name="Google Shape;89;p1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IN" dirty="0"/>
              <a:t>Camelia, Grazyna,  Ming 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IN" dirty="0"/>
              <a:t>04/09/2021</a:t>
            </a:r>
            <a:endParaRPr dirty="0"/>
          </a:p>
        </p:txBody>
      </p:sp>
      <p:sp>
        <p:nvSpPr>
          <p:cNvPr id="90" name="Google Shape;90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4/09/21</a:t>
            </a:r>
            <a:endParaRPr/>
          </a:p>
        </p:txBody>
      </p:sp>
      <p:sp>
        <p:nvSpPr>
          <p:cNvPr id="91" name="Google Shape;91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MVTX Status @MVTX BiWeekly</a:t>
            </a:r>
            <a:endParaRPr/>
          </a:p>
        </p:txBody>
      </p:sp>
      <p:sp>
        <p:nvSpPr>
          <p:cNvPr id="92" name="Google Shape;92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1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08C31-E2BC-8341-9E48-AEAA8E119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006" y="0"/>
            <a:ext cx="10515600" cy="1325563"/>
          </a:xfrm>
        </p:spPr>
        <p:txBody>
          <a:bodyPr/>
          <a:lstStyle/>
          <a:p>
            <a:r>
              <a:rPr lang="en-US" dirty="0"/>
              <a:t>Mechanical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6D09A-2AA1-9845-B375-BB79511E98B3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4/09/21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6D53B8-F177-124F-B326-C81E18C111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@MVTX 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C8C258-D000-C64B-A3A6-6DBF6BA6515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2</a:t>
            </a:fld>
            <a:endParaRPr lang="en-IN"/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0839ED7C-5750-5B40-A0DB-6CD2FB489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70684"/>
            <a:ext cx="6929063" cy="4370674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CFC production in progress at </a:t>
            </a:r>
            <a:r>
              <a:rPr lang="en-US" dirty="0" err="1"/>
              <a:t>WorkShape</a:t>
            </a:r>
            <a:endParaRPr lang="en-US" dirty="0"/>
          </a:p>
          <a:p>
            <a:pPr lvl="1"/>
            <a:r>
              <a:rPr lang="en-US" dirty="0"/>
              <a:t>Complete by the end of April</a:t>
            </a:r>
          </a:p>
          <a:p>
            <a:pPr marL="571500" lvl="1" indent="0">
              <a:buNone/>
            </a:pPr>
            <a:r>
              <a:rPr lang="en-US" dirty="0"/>
              <a:t>  </a:t>
            </a:r>
          </a:p>
          <a:p>
            <a:r>
              <a:rPr lang="en-US" dirty="0"/>
              <a:t>3-D mockup to check PP-cable interferences</a:t>
            </a:r>
          </a:p>
          <a:p>
            <a:pPr lvl="1"/>
            <a:r>
              <a:rPr lang="en-US" dirty="0"/>
              <a:t>Tested and updated designs of Layler-0,1,2</a:t>
            </a:r>
          </a:p>
          <a:p>
            <a:pPr lvl="1"/>
            <a:r>
              <a:rPr lang="en-US" dirty="0"/>
              <a:t>Checked power FPC length and PP2</a:t>
            </a:r>
          </a:p>
          <a:p>
            <a:pPr lvl="1"/>
            <a:r>
              <a:rPr lang="en-US" dirty="0"/>
              <a:t>A “Silver stave” arrived at LANL for testing</a:t>
            </a:r>
          </a:p>
          <a:p>
            <a:pPr lvl="2"/>
            <a:r>
              <a:rPr lang="en-US" b="1" dirty="0"/>
              <a:t>Production stave, final cables and connectors 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Cooling system design and test in progress </a:t>
            </a:r>
          </a:p>
          <a:p>
            <a:pPr lvl="2"/>
            <a:r>
              <a:rPr lang="en-US" dirty="0"/>
              <a:t>Preliminary designed for stave cooling done by MIT</a:t>
            </a:r>
          </a:p>
          <a:p>
            <a:pPr lvl="2"/>
            <a:r>
              <a:rPr lang="en-US" dirty="0"/>
              <a:t>Electronics RU &amp; PU rack cooling design stared at LANL</a:t>
            </a:r>
          </a:p>
          <a:p>
            <a:pPr lvl="2"/>
            <a:endParaRPr lang="en-US" dirty="0"/>
          </a:p>
          <a:p>
            <a:r>
              <a:rPr lang="en-US" dirty="0"/>
              <a:t>Pre-installation “training” at LBNL with 3-D print mockup </a:t>
            </a:r>
          </a:p>
          <a:p>
            <a:pPr lvl="1"/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12B300-1CBD-FA41-8E0C-DCDE6494244B}"/>
              </a:ext>
            </a:extLst>
          </p:cNvPr>
          <p:cNvGrpSpPr/>
          <p:nvPr/>
        </p:nvGrpSpPr>
        <p:grpSpPr>
          <a:xfrm>
            <a:off x="7199129" y="2881883"/>
            <a:ext cx="4876003" cy="2660650"/>
            <a:chOff x="7199129" y="2881883"/>
            <a:chExt cx="4876003" cy="266065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F5AA5C5-C868-BD40-9530-CD50C1B5F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99129" y="2881883"/>
              <a:ext cx="4876003" cy="266065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3AC9F52-6241-6142-BBE5-EC3DCFC230E8}"/>
                </a:ext>
              </a:extLst>
            </p:cNvPr>
            <p:cNvSpPr txBox="1"/>
            <p:nvPr/>
          </p:nvSpPr>
          <p:spPr>
            <a:xfrm>
              <a:off x="9000162" y="4243227"/>
              <a:ext cx="67037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PP1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3855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C857F-84D0-6B49-9EEB-FD38EEC1F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5568" y="1"/>
            <a:ext cx="10515600" cy="749002"/>
          </a:xfrm>
        </p:spPr>
        <p:txBody>
          <a:bodyPr/>
          <a:lstStyle/>
          <a:p>
            <a:r>
              <a:rPr lang="en-US" dirty="0"/>
              <a:t>Readout, Slow Controls and Power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88D942D-8600-6148-B952-E103B08C69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7938" y="1149799"/>
            <a:ext cx="6828175" cy="4865989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 “silver stave” arrived and tested at LANL</a:t>
            </a:r>
          </a:p>
          <a:p>
            <a:pPr lvl="1"/>
            <a:r>
              <a:rPr lang="en-US" dirty="0"/>
              <a:t>Did initial QA, okey, some issues </a:t>
            </a:r>
          </a:p>
          <a:p>
            <a:pPr lvl="1"/>
            <a:r>
              <a:rPr lang="en-US" dirty="0"/>
              <a:t>It is used for mechanical 3D mockup test </a:t>
            </a:r>
          </a:p>
          <a:p>
            <a:pPr lvl="1"/>
            <a:endParaRPr lang="en-US" dirty="0"/>
          </a:p>
          <a:p>
            <a:r>
              <a:rPr lang="en-US" dirty="0"/>
              <a:t>3-fiber readout in progress </a:t>
            </a:r>
          </a:p>
          <a:p>
            <a:pPr lvl="1"/>
            <a:r>
              <a:rPr lang="en-US" dirty="0"/>
              <a:t>Successfully readout GBTx1 Data link with FELIX, with a local fix in FELIX FW</a:t>
            </a:r>
          </a:p>
          <a:p>
            <a:pPr lvl="1"/>
            <a:r>
              <a:rPr lang="en-US" dirty="0"/>
              <a:t>All 3 downlinks and 2 uplinks okey</a:t>
            </a:r>
          </a:p>
          <a:p>
            <a:pPr lvl="1"/>
            <a:r>
              <a:rPr lang="en-US" dirty="0"/>
              <a:t>Testing new data format, in progress</a:t>
            </a:r>
          </a:p>
          <a:p>
            <a:pPr lvl="1"/>
            <a:endParaRPr lang="en-US" dirty="0"/>
          </a:p>
          <a:p>
            <a:r>
              <a:rPr lang="en-US" dirty="0"/>
              <a:t>Detector safety system design in progress </a:t>
            </a:r>
          </a:p>
          <a:p>
            <a:pPr lvl="1"/>
            <a:r>
              <a:rPr lang="en-US" dirty="0"/>
              <a:t>Meetings with BNL (Michael, Jo, Ho-San, Yasser et al)</a:t>
            </a:r>
          </a:p>
          <a:p>
            <a:pPr lvl="2"/>
            <a:r>
              <a:rPr lang="en-US" dirty="0"/>
              <a:t>Working on the rack layout</a:t>
            </a:r>
          </a:p>
          <a:p>
            <a:pPr lvl="1"/>
            <a:r>
              <a:rPr lang="en-US" dirty="0"/>
              <a:t>Continue online monitoring and detector QA discussion  </a:t>
            </a:r>
          </a:p>
          <a:p>
            <a:pPr marL="571500" lvl="1" indent="0">
              <a:buNone/>
            </a:pPr>
            <a:r>
              <a:rPr lang="en-US" dirty="0"/>
              <a:t>  </a:t>
            </a:r>
          </a:p>
          <a:p>
            <a:r>
              <a:rPr lang="en-US" dirty="0"/>
              <a:t>To do’s – system integration</a:t>
            </a:r>
          </a:p>
          <a:p>
            <a:pPr lvl="1"/>
            <a:r>
              <a:rPr lang="en-US" dirty="0" err="1"/>
              <a:t>mGTM</a:t>
            </a:r>
            <a:r>
              <a:rPr lang="en-US" dirty="0"/>
              <a:t> arrived and being tested @BNL</a:t>
            </a:r>
          </a:p>
          <a:p>
            <a:pPr lvl="1"/>
            <a:r>
              <a:rPr lang="en-US" dirty="0"/>
              <a:t>CAEN 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C2E61-05C1-0048-854C-97E75105D0C2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4/09/21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25553-0360-354C-A4E4-00632FD89AFB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@MVTX 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0A54BC-B5CC-1742-9809-989AFFB74B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3</a:t>
            </a:fld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BE9494-0F6D-7C4A-9A03-D1EEB56DFA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980"/>
          <a:stretch/>
        </p:blipFill>
        <p:spPr>
          <a:xfrm rot="5400000">
            <a:off x="6473636" y="1808679"/>
            <a:ext cx="5972473" cy="385311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DD4B079-12EB-5443-9065-F32CD5CBC0BB}"/>
              </a:ext>
            </a:extLst>
          </p:cNvPr>
          <p:cNvSpPr txBox="1"/>
          <p:nvPr/>
        </p:nvSpPr>
        <p:spPr>
          <a:xfrm>
            <a:off x="9910572" y="1366787"/>
            <a:ext cx="2234907" cy="116955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- Data/</a:t>
            </a:r>
            <a:r>
              <a:rPr lang="en-US" dirty="0" err="1">
                <a:solidFill>
                  <a:schemeClr val="tx1"/>
                </a:solidFill>
              </a:rPr>
              <a:t>SWT_Out</a:t>
            </a:r>
            <a:r>
              <a:rPr lang="en-US" dirty="0">
                <a:solidFill>
                  <a:schemeClr val="tx1"/>
                </a:solidFill>
              </a:rPr>
              <a:t> (GBTx0)</a:t>
            </a:r>
          </a:p>
          <a:p>
            <a:r>
              <a:rPr lang="en-US" dirty="0">
                <a:solidFill>
                  <a:schemeClr val="tx1"/>
                </a:solidFill>
              </a:rPr>
              <a:t>- SWT/</a:t>
            </a:r>
            <a:r>
              <a:rPr lang="en-US" dirty="0" err="1">
                <a:solidFill>
                  <a:schemeClr val="tx1"/>
                </a:solidFill>
              </a:rPr>
              <a:t>SCA_In</a:t>
            </a:r>
            <a:r>
              <a:rPr lang="en-US" dirty="0">
                <a:solidFill>
                  <a:schemeClr val="tx1"/>
                </a:solidFill>
              </a:rPr>
              <a:t> (GBTx0)</a:t>
            </a:r>
          </a:p>
          <a:p>
            <a:r>
              <a:rPr lang="en-US" dirty="0">
                <a:solidFill>
                  <a:srgbClr val="00B050"/>
                </a:solidFill>
              </a:rPr>
              <a:t>- </a:t>
            </a:r>
            <a:r>
              <a:rPr lang="en-US" dirty="0" err="1">
                <a:solidFill>
                  <a:srgbClr val="00B050"/>
                </a:solidFill>
              </a:rPr>
              <a:t>Data_Out</a:t>
            </a:r>
            <a:r>
              <a:rPr lang="en-US" dirty="0">
                <a:solidFill>
                  <a:srgbClr val="00B050"/>
                </a:solidFill>
              </a:rPr>
              <a:t> (GBTx1)</a:t>
            </a:r>
          </a:p>
          <a:p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Data_Out</a:t>
            </a:r>
            <a:r>
              <a:rPr lang="en-US" dirty="0">
                <a:solidFill>
                  <a:schemeClr val="tx1"/>
                </a:solidFill>
              </a:rPr>
              <a:t> (GBTx2)</a:t>
            </a:r>
          </a:p>
          <a:p>
            <a:r>
              <a:rPr lang="en-US" dirty="0">
                <a:solidFill>
                  <a:schemeClr val="tx1"/>
                </a:solidFill>
              </a:rPr>
              <a:t>- </a:t>
            </a:r>
            <a:r>
              <a:rPr lang="en-US" dirty="0" err="1">
                <a:solidFill>
                  <a:schemeClr val="tx1"/>
                </a:solidFill>
              </a:rPr>
              <a:t>Trigger_In</a:t>
            </a:r>
            <a:r>
              <a:rPr lang="en-US" dirty="0">
                <a:solidFill>
                  <a:schemeClr val="tx1"/>
                </a:solidFill>
              </a:rPr>
              <a:t> (GBTx2)</a:t>
            </a:r>
          </a:p>
        </p:txBody>
      </p:sp>
    </p:spTree>
    <p:extLst>
      <p:ext uri="{BB962C8B-B14F-4D97-AF65-F5344CB8AC3E}">
        <p14:creationId xmlns:p14="http://schemas.microsoft.com/office/powerpoint/2010/main" val="9526112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9"/>
          <p:cNvSpPr txBox="1">
            <a:spLocks noGrp="1"/>
          </p:cNvSpPr>
          <p:nvPr>
            <p:ph type="title"/>
          </p:nvPr>
        </p:nvSpPr>
        <p:spPr>
          <a:xfrm>
            <a:off x="838200" y="1"/>
            <a:ext cx="10515600" cy="8222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N" dirty="0"/>
              <a:t>Near Term Plan</a:t>
            </a:r>
            <a:endParaRPr dirty="0"/>
          </a:p>
        </p:txBody>
      </p:sp>
      <p:sp>
        <p:nvSpPr>
          <p:cNvPr id="159" name="Google Shape;159;p19"/>
          <p:cNvSpPr txBox="1">
            <a:spLocks noGrp="1"/>
          </p:cNvSpPr>
          <p:nvPr>
            <p:ph type="body" idx="1"/>
          </p:nvPr>
        </p:nvSpPr>
        <p:spPr>
          <a:xfrm>
            <a:off x="399567" y="914111"/>
            <a:ext cx="7258076" cy="5527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47500" lnSpcReduction="20000"/>
          </a:bodyPr>
          <a:lstStyle/>
          <a:p>
            <a:pPr marL="228600" lvl="0" indent="-2019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b="1" dirty="0"/>
              <a:t>Mechanical structures </a:t>
            </a:r>
            <a:endParaRPr b="1" dirty="0"/>
          </a:p>
          <a:p>
            <a:pPr marL="685800" lvl="1" indent="-238759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en-IN" dirty="0"/>
              <a:t>Continue CFC production at </a:t>
            </a:r>
            <a:r>
              <a:rPr lang="en-IN" dirty="0" err="1"/>
              <a:t>WorkShape</a:t>
            </a:r>
            <a:endParaRPr dirty="0"/>
          </a:p>
          <a:p>
            <a:pPr marL="1143000" lvl="2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20000"/>
              <a:buChar char="•"/>
            </a:pPr>
            <a:r>
              <a:rPr lang="en-IN" dirty="0"/>
              <a:t>Produce low-cost “evil-twin” at the end of production</a:t>
            </a:r>
            <a:endParaRPr dirty="0"/>
          </a:p>
          <a:p>
            <a:pPr marL="685800" lvl="1" indent="-2387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en-IN" dirty="0"/>
              <a:t>Finished X-wing design, fabrication </a:t>
            </a:r>
            <a:endParaRPr dirty="0"/>
          </a:p>
          <a:p>
            <a:pPr marL="1143000" lvl="2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20000"/>
              <a:buChar char="•"/>
            </a:pPr>
            <a:r>
              <a:rPr lang="en-IN" dirty="0"/>
              <a:t>Build full </a:t>
            </a:r>
            <a:r>
              <a:rPr lang="en-IN" dirty="0" err="1"/>
              <a:t>mockup</a:t>
            </a:r>
            <a:r>
              <a:rPr lang="en-IN" dirty="0"/>
              <a:t>, w/ beam pipe @MIT</a:t>
            </a:r>
            <a:endParaRPr dirty="0"/>
          </a:p>
          <a:p>
            <a:pPr marL="685800" lvl="1" indent="-22098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dirty="0"/>
              <a:t>Finish assembly fixtures 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b="1" dirty="0"/>
              <a:t>Stave shipping &amp; QA</a:t>
            </a:r>
            <a:endParaRPr b="1" dirty="0"/>
          </a:p>
          <a:p>
            <a:pPr marL="685800" lvl="1" indent="-2057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dirty="0"/>
              <a:t>Prepare for detector assembly </a:t>
            </a:r>
          </a:p>
          <a:p>
            <a:pPr marL="685800" lvl="1" indent="-2057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dirty="0" err="1">
                <a:solidFill>
                  <a:srgbClr val="FF0000"/>
                </a:solidFill>
              </a:rPr>
              <a:t>sPHENIX</a:t>
            </a:r>
            <a:r>
              <a:rPr lang="en-IN" dirty="0">
                <a:solidFill>
                  <a:srgbClr val="FF0000"/>
                </a:solidFill>
              </a:rPr>
              <a:t> QA DB?</a:t>
            </a:r>
            <a:endParaRPr dirty="0">
              <a:solidFill>
                <a:srgbClr val="FF0000"/>
              </a:solidFill>
            </a:endParaRPr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b="1" dirty="0"/>
              <a:t>Readout and control integration</a:t>
            </a:r>
            <a:endParaRPr b="1" dirty="0"/>
          </a:p>
          <a:p>
            <a:pPr marL="685800" lvl="1" indent="-2057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dirty="0"/>
              <a:t>AMD server full readout </a:t>
            </a:r>
            <a:endParaRPr dirty="0"/>
          </a:p>
          <a:p>
            <a:pPr marL="685800" lvl="1" indent="-2057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dirty="0" err="1"/>
              <a:t>mGTM</a:t>
            </a:r>
            <a:r>
              <a:rPr lang="en-IN" dirty="0"/>
              <a:t>  </a:t>
            </a:r>
          </a:p>
          <a:p>
            <a:pPr marL="685800" lvl="1" indent="-2057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dirty="0"/>
              <a:t>Slow control</a:t>
            </a:r>
          </a:p>
          <a:p>
            <a:pPr marL="685800" lvl="1" indent="-205739">
              <a:buSzPct val="100000"/>
            </a:pPr>
            <a:r>
              <a:rPr lang="en-IN" dirty="0"/>
              <a:t>Update FW and SW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b="1" dirty="0"/>
              <a:t>MVTX detector safety system </a:t>
            </a:r>
            <a:endParaRPr b="1" dirty="0"/>
          </a:p>
          <a:p>
            <a:pPr marL="685800" lvl="1" indent="-2057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dirty="0"/>
              <a:t>Integrated into </a:t>
            </a:r>
            <a:r>
              <a:rPr lang="en-IN" dirty="0" err="1"/>
              <a:t>sPHENIX</a:t>
            </a:r>
            <a:r>
              <a:rPr lang="en-IN" dirty="0"/>
              <a:t> safety system  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b="1" dirty="0"/>
              <a:t>Experimental Safety Review  </a:t>
            </a:r>
            <a:endParaRPr b="1" dirty="0"/>
          </a:p>
          <a:p>
            <a:pPr marL="685800" lvl="1" indent="-205739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dirty="0"/>
              <a:t>power cables etc.  </a:t>
            </a:r>
            <a:endParaRPr dirty="0"/>
          </a:p>
          <a:p>
            <a:pPr marL="228600" lvl="0" indent="-20193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IN" b="1" dirty="0"/>
              <a:t>Power &amp; Cooling systems</a:t>
            </a:r>
            <a:endParaRPr b="1" dirty="0"/>
          </a:p>
          <a:p>
            <a:pPr marL="685800" lvl="1" indent="-238759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16666"/>
              <a:buChar char="•"/>
            </a:pPr>
            <a:r>
              <a:rPr lang="en-IN" dirty="0"/>
              <a:t>system tests and procurements  </a:t>
            </a:r>
          </a:p>
          <a:p>
            <a:pPr marL="0" lvl="0" indent="0">
              <a:spcBef>
                <a:spcPts val="500"/>
              </a:spcBef>
              <a:buNone/>
            </a:pPr>
            <a:endParaRPr lang="en-IN" sz="2900" b="1" dirty="0"/>
          </a:p>
          <a:p>
            <a:pPr marL="0" lvl="0" indent="0">
              <a:spcBef>
                <a:spcPts val="500"/>
              </a:spcBef>
              <a:buNone/>
            </a:pPr>
            <a:r>
              <a:rPr lang="en-IN" sz="2900" b="1" dirty="0"/>
              <a:t>Budget update -&gt; more engineering support in FY21</a:t>
            </a:r>
          </a:p>
          <a:p>
            <a:pPr lvl="0" indent="-326776">
              <a:spcBef>
                <a:spcPts val="0"/>
              </a:spcBef>
              <a:buSzPct val="100000"/>
            </a:pPr>
            <a:endParaRPr lang="en-IN" sz="2200" dirty="0"/>
          </a:p>
          <a:p>
            <a:pPr lvl="0" indent="-326776">
              <a:spcBef>
                <a:spcPts val="0"/>
              </a:spcBef>
              <a:buSzPct val="100000"/>
            </a:pPr>
            <a:r>
              <a:rPr lang="en-IN" sz="2200" dirty="0"/>
              <a:t>LBNL, in progress</a:t>
            </a:r>
          </a:p>
          <a:p>
            <a:pPr lvl="0" indent="-326776">
              <a:spcBef>
                <a:spcPts val="0"/>
              </a:spcBef>
              <a:buSzPct val="100000"/>
            </a:pPr>
            <a:endParaRPr lang="en-IN" sz="2200" dirty="0"/>
          </a:p>
          <a:p>
            <a:pPr lvl="0" indent="-326776">
              <a:spcBef>
                <a:spcPts val="0"/>
              </a:spcBef>
              <a:buSzPct val="100000"/>
            </a:pPr>
            <a:r>
              <a:rPr lang="en-IN" sz="2200" dirty="0"/>
              <a:t>MIT, in progress -&gt; </a:t>
            </a:r>
          </a:p>
          <a:p>
            <a:pPr marL="587624" lvl="1" indent="0">
              <a:spcBef>
                <a:spcPts val="0"/>
              </a:spcBef>
              <a:buSzPct val="100000"/>
              <a:buNone/>
            </a:pPr>
            <a:endParaRPr lang="en-IN" sz="1800" dirty="0"/>
          </a:p>
          <a:p>
            <a:pPr marL="130424" indent="0">
              <a:spcBef>
                <a:spcPts val="0"/>
              </a:spcBef>
              <a:buSzPct val="100000"/>
              <a:buNone/>
            </a:pPr>
            <a:endParaRPr lang="en-IN" sz="1800" dirty="0"/>
          </a:p>
          <a:p>
            <a:pPr marL="130424" indent="0">
              <a:spcBef>
                <a:spcPts val="0"/>
              </a:spcBef>
              <a:buSzPct val="100000"/>
              <a:buNone/>
            </a:pPr>
            <a:endParaRPr lang="en-IN" sz="1800" b="1" dirty="0"/>
          </a:p>
          <a:p>
            <a:pPr marL="130424" indent="0">
              <a:spcBef>
                <a:spcPts val="0"/>
              </a:spcBef>
              <a:buSzPct val="100000"/>
              <a:buNone/>
            </a:pPr>
            <a:r>
              <a:rPr lang="en-IN" sz="3800" b="1" dirty="0"/>
              <a:t>MDC and analysis </a:t>
            </a:r>
          </a:p>
        </p:txBody>
      </p:sp>
      <p:sp>
        <p:nvSpPr>
          <p:cNvPr id="160" name="Google Shape;160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4/09/21</a:t>
            </a:r>
            <a:endParaRPr/>
          </a:p>
        </p:txBody>
      </p:sp>
      <p:sp>
        <p:nvSpPr>
          <p:cNvPr id="161" name="Google Shape;161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MVTX Status @MVTX BiWeekly</a:t>
            </a:r>
            <a:endParaRPr/>
          </a:p>
        </p:txBody>
      </p:sp>
      <p:sp>
        <p:nvSpPr>
          <p:cNvPr id="162" name="Google Shape;162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4</a:t>
            </a:fld>
            <a:endParaRPr/>
          </a:p>
        </p:txBody>
      </p:sp>
      <p:pic>
        <p:nvPicPr>
          <p:cNvPr id="163" name="Google Shape;16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17699" y="3075680"/>
            <a:ext cx="4788462" cy="1223283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9"/>
          <p:cNvSpPr/>
          <p:nvPr/>
        </p:nvSpPr>
        <p:spPr>
          <a:xfrm>
            <a:off x="10318356" y="4390848"/>
            <a:ext cx="882032" cy="5751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5" name="Google Shape;165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52472" y="914111"/>
            <a:ext cx="2598284" cy="153164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19"/>
          <p:cNvSpPr/>
          <p:nvPr/>
        </p:nvSpPr>
        <p:spPr>
          <a:xfrm>
            <a:off x="10318356" y="2545020"/>
            <a:ext cx="882032" cy="575172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31538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8" name="Google Shape;168;p19"/>
          <p:cNvPicPr preferRelativeResize="0"/>
          <p:nvPr/>
        </p:nvPicPr>
        <p:blipFill>
          <a:blip r:embed="rId5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40693" y="4748550"/>
            <a:ext cx="3748273" cy="21094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69EEBA-AF96-6B4C-B97D-782F3B691ACE}"/>
              </a:ext>
            </a:extLst>
          </p:cNvPr>
          <p:cNvSpPr txBox="1"/>
          <p:nvPr/>
        </p:nvSpPr>
        <p:spPr>
          <a:xfrm>
            <a:off x="4779523" y="2057328"/>
            <a:ext cx="37978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Test fit @LBNL: ~May, 2021</a:t>
            </a:r>
          </a:p>
          <a:p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FF0000"/>
                </a:solidFill>
              </a:rPr>
              <a:t>Detector assembly Review: ~June 2021 (?)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43DD06-C97F-3C4F-99E4-E5209B902A7A}"/>
              </a:ext>
            </a:extLst>
          </p:cNvPr>
          <p:cNvSpPr txBox="1"/>
          <p:nvPr/>
        </p:nvSpPr>
        <p:spPr>
          <a:xfrm>
            <a:off x="7455897" y="4635425"/>
            <a:ext cx="224292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Readout &amp; Test @LBNL: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full or partial detector?</a:t>
            </a:r>
          </a:p>
          <a:p>
            <a:pPr marL="285750" indent="-285750">
              <a:buFontTx/>
              <a:buChar char="-"/>
            </a:pPr>
            <a:r>
              <a:rPr lang="en-US" dirty="0">
                <a:solidFill>
                  <a:srgbClr val="FF0000"/>
                </a:solidFill>
              </a:rPr>
              <a:t>1, 6/L0, 8/L1, 10/L2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6F0B0D7-0768-DF44-A1CE-DBC5FAD8E5A0}"/>
              </a:ext>
            </a:extLst>
          </p:cNvPr>
          <p:cNvGrpSpPr/>
          <p:nvPr/>
        </p:nvGrpSpPr>
        <p:grpSpPr>
          <a:xfrm>
            <a:off x="6284958" y="43128"/>
            <a:ext cx="3167514" cy="1612317"/>
            <a:chOff x="8000496" y="3550443"/>
            <a:chExt cx="4191504" cy="2348912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8667AF9-0214-6F48-84CF-9562D293FB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000496" y="3550443"/>
              <a:ext cx="4191504" cy="23489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6A1B1C8-F83C-B44B-AED4-740C7514BFD6}"/>
                </a:ext>
              </a:extLst>
            </p:cNvPr>
            <p:cNvSpPr txBox="1"/>
            <p:nvPr/>
          </p:nvSpPr>
          <p:spPr>
            <a:xfrm>
              <a:off x="8029085" y="3550443"/>
              <a:ext cx="2106796" cy="10761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FFFF00"/>
                  </a:solidFill>
                </a:rPr>
                <a:t>sPHENIX</a:t>
              </a:r>
              <a:r>
                <a:rPr lang="en-US" dirty="0">
                  <a:solidFill>
                    <a:srgbClr val="FFFF00"/>
                  </a:solidFill>
                </a:rPr>
                <a:t> Staves 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@CERN</a:t>
              </a:r>
            </a:p>
            <a:p>
              <a:r>
                <a:rPr lang="en-US" dirty="0">
                  <a:solidFill>
                    <a:srgbClr val="FFFF00"/>
                  </a:solidFill>
                </a:rPr>
                <a:t>72+ available</a:t>
              </a:r>
            </a:p>
          </p:txBody>
        </p:sp>
      </p:grpSp>
      <p:pic>
        <p:nvPicPr>
          <p:cNvPr id="18" name="Google Shape;167;p19" descr="A close up of a cage&#10;&#10;Description automatically generated">
            <a:extLst>
              <a:ext uri="{FF2B5EF4-FFF2-40B4-BE49-F238E27FC236}">
                <a16:creationId xmlns:a16="http://schemas.microsoft.com/office/drawing/2014/main" id="{7B103621-6BA6-464F-867B-CA21E65BA58E}"/>
              </a:ext>
            </a:extLst>
          </p:cNvPr>
          <p:cNvPicPr preferRelativeResize="0"/>
          <p:nvPr/>
        </p:nvPicPr>
        <p:blipFill rotWithShape="1">
          <a:blip r:embed="rId7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3585" y="4776366"/>
            <a:ext cx="1303722" cy="1634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410EB8A-AE2E-1744-977B-734AF85C664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48673" y="3457309"/>
            <a:ext cx="1701851" cy="129124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699E7B0-DE66-8B45-8132-A1103EBB82AF}"/>
              </a:ext>
            </a:extLst>
          </p:cNvPr>
          <p:cNvSpPr txBox="1"/>
          <p:nvPr/>
        </p:nvSpPr>
        <p:spPr>
          <a:xfrm>
            <a:off x="4705881" y="4773924"/>
            <a:ext cx="13051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Racks + Cooling</a:t>
            </a:r>
          </a:p>
          <a:p>
            <a:r>
              <a:rPr lang="en-US" sz="1200" dirty="0"/>
              <a:t>(ITS system)</a:t>
            </a:r>
          </a:p>
        </p:txBody>
      </p:sp>
    </p:spTree>
    <p:extLst>
      <p:ext uri="{BB962C8B-B14F-4D97-AF65-F5344CB8AC3E}">
        <p14:creationId xmlns:p14="http://schemas.microsoft.com/office/powerpoint/2010/main" val="40605896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7CD3E-9708-B94A-B7E2-B9E4A25B10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6B813C-AFEC-5B4D-9C59-8791B3AF90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ABC076-E483-DC4B-AFD7-E501D74A1F84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4/09/21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ABBF0-78F4-D746-B6E6-900D1F1E856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@MVTX 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A4B62-4BC4-2845-9158-8A4DF9EF56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124562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DC00A-9655-294A-903A-8F1C98FC4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36228"/>
            <a:ext cx="10515600" cy="1325563"/>
          </a:xfrm>
        </p:spPr>
        <p:txBody>
          <a:bodyPr/>
          <a:lstStyle/>
          <a:p>
            <a:r>
              <a:rPr lang="en-US" dirty="0"/>
              <a:t>Stave Production Near Completion</a:t>
            </a:r>
            <a:br>
              <a:rPr lang="en-US" dirty="0"/>
            </a:br>
            <a:r>
              <a:rPr lang="en-US" dirty="0"/>
              <a:t> Goal: 84 Gold/Silver Staves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21D4B8-C598-5240-AEAB-C51ADBBF0B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4546" y="2516980"/>
            <a:ext cx="6485238" cy="3610555"/>
          </a:xfrm>
        </p:spPr>
        <p:txBody>
          <a:bodyPr/>
          <a:lstStyle/>
          <a:p>
            <a:r>
              <a:rPr lang="en-US" dirty="0"/>
              <a:t>76 staves produced</a:t>
            </a:r>
          </a:p>
          <a:p>
            <a:pPr lvl="1"/>
            <a:r>
              <a:rPr lang="en-US" dirty="0"/>
              <a:t>71 Gold </a:t>
            </a:r>
            <a:r>
              <a:rPr lang="en-US" dirty="0">
                <a:sym typeface="Wingdings" pitchFamily="2" charset="2"/>
              </a:rPr>
              <a:t> Full MVTX with Gold Staves (48)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5 Silver</a:t>
            </a:r>
          </a:p>
          <a:p>
            <a:pPr lvl="1"/>
            <a:r>
              <a:rPr lang="en-US" dirty="0"/>
              <a:t>6 more to complete the production </a:t>
            </a:r>
          </a:p>
          <a:p>
            <a:r>
              <a:rPr lang="en-US" dirty="0"/>
              <a:t>Next:</a:t>
            </a:r>
          </a:p>
          <a:p>
            <a:pPr lvl="1"/>
            <a:r>
              <a:rPr lang="en-US" dirty="0"/>
              <a:t>Shipping and QA at LBNL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8BBA4F-B6FE-AF44-B2E3-2F46574844F7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r>
              <a:rPr lang="en-US"/>
              <a:t>4/09/21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485DE7-0F4E-7641-8B4E-A97C2D5405AF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en-US"/>
              <a:t>MVTX Status @MVTX BiWeekly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B7D22A-38FB-6D44-B563-B9E86B1F8F6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 smtClean="0"/>
              <a:t>6</a:t>
            </a:fld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7E5F65C-2558-1044-97E4-5F415B209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0609" y="2516981"/>
            <a:ext cx="3676650" cy="2647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9E5289-200C-A746-A952-60909E1FC718}"/>
              </a:ext>
            </a:extLst>
          </p:cNvPr>
          <p:cNvSpPr txBox="1"/>
          <p:nvPr/>
        </p:nvSpPr>
        <p:spPr>
          <a:xfrm>
            <a:off x="7889789" y="1904068"/>
            <a:ext cx="31422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Stave production meeting with CERN</a:t>
            </a:r>
          </a:p>
          <a:p>
            <a:r>
              <a:rPr lang="en-US" dirty="0"/>
              <a:t>@March 11, 2021</a:t>
            </a:r>
          </a:p>
        </p:txBody>
      </p:sp>
    </p:spTree>
    <p:extLst>
      <p:ext uri="{BB962C8B-B14F-4D97-AF65-F5344CB8AC3E}">
        <p14:creationId xmlns:p14="http://schemas.microsoft.com/office/powerpoint/2010/main" val="22134090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6472" y="2215805"/>
            <a:ext cx="1631330" cy="191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10169" y="1051216"/>
            <a:ext cx="1967617" cy="1118346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0"/>
          <p:cNvSpPr txBox="1">
            <a:spLocks noGrp="1"/>
          </p:cNvSpPr>
          <p:nvPr>
            <p:ph type="title"/>
          </p:nvPr>
        </p:nvSpPr>
        <p:spPr>
          <a:xfrm>
            <a:off x="248707" y="43795"/>
            <a:ext cx="4147912" cy="940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IN" b="1"/>
              <a:t>Status &amp; Plan</a:t>
            </a:r>
            <a:endParaRPr/>
          </a:p>
        </p:txBody>
      </p:sp>
      <p:sp>
        <p:nvSpPr>
          <p:cNvPr id="176" name="Google Shape;17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4/09/21</a:t>
            </a:r>
            <a:endParaRPr/>
          </a:p>
        </p:txBody>
      </p:sp>
      <p:sp>
        <p:nvSpPr>
          <p:cNvPr id="177" name="Google Shape;17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/>
              <a:t>MVTX Status @MVTX BiWeekly</a:t>
            </a:r>
            <a:endParaRPr/>
          </a:p>
        </p:txBody>
      </p:sp>
      <p:sp>
        <p:nvSpPr>
          <p:cNvPr id="178" name="Google Shape;17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IN"/>
              <a:t>7</a:t>
            </a:fld>
            <a:endParaRPr/>
          </a:p>
        </p:txBody>
      </p:sp>
      <p:grpSp>
        <p:nvGrpSpPr>
          <p:cNvPr id="179" name="Google Shape;179;p20"/>
          <p:cNvGrpSpPr/>
          <p:nvPr/>
        </p:nvGrpSpPr>
        <p:grpSpPr>
          <a:xfrm>
            <a:off x="5067802" y="-64446"/>
            <a:ext cx="6986379" cy="6785921"/>
            <a:chOff x="6256547" y="-64446"/>
            <a:chExt cx="5915149" cy="5701465"/>
          </a:xfrm>
        </p:grpSpPr>
        <p:grpSp>
          <p:nvGrpSpPr>
            <p:cNvPr id="180" name="Google Shape;180;p20"/>
            <p:cNvGrpSpPr/>
            <p:nvPr/>
          </p:nvGrpSpPr>
          <p:grpSpPr>
            <a:xfrm>
              <a:off x="6256547" y="-64446"/>
              <a:ext cx="5915149" cy="5701465"/>
              <a:chOff x="6062003" y="900584"/>
              <a:chExt cx="5915149" cy="5463072"/>
            </a:xfrm>
          </p:grpSpPr>
          <p:grpSp>
            <p:nvGrpSpPr>
              <p:cNvPr id="181" name="Google Shape;181;p20"/>
              <p:cNvGrpSpPr/>
              <p:nvPr/>
            </p:nvGrpSpPr>
            <p:grpSpPr>
              <a:xfrm>
                <a:off x="6062003" y="900584"/>
                <a:ext cx="5915149" cy="5463072"/>
                <a:chOff x="6242854" y="590800"/>
                <a:chExt cx="5915149" cy="5463072"/>
              </a:xfrm>
            </p:grpSpPr>
            <p:pic>
              <p:nvPicPr>
                <p:cNvPr id="182" name="Google Shape;182;p20"/>
                <p:cNvPicPr preferRelativeResize="0"/>
                <p:nvPr/>
              </p:nvPicPr>
              <p:blipFill rotWithShape="1">
                <a:blip r:embed="rId5">
                  <a:alphaModFix/>
                </a:blip>
                <a:srcRect/>
                <a:stretch/>
              </p:blipFill>
              <p:spPr>
                <a:xfrm>
                  <a:off x="6242854" y="959849"/>
                  <a:ext cx="5915149" cy="5094023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83" name="Google Shape;183;p20"/>
                <p:cNvSpPr txBox="1"/>
                <p:nvPr/>
              </p:nvSpPr>
              <p:spPr>
                <a:xfrm>
                  <a:off x="7870721" y="590800"/>
                  <a:ext cx="2586477" cy="40011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IN" sz="2000" b="1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rPr>
                    <a:t>Pre-COVID19 Schedule</a:t>
                  </a:r>
                  <a:endParaRPr/>
                </a:p>
              </p:txBody>
            </p:sp>
          </p:grpSp>
          <p:sp>
            <p:nvSpPr>
              <p:cNvPr id="184" name="Google Shape;184;p20"/>
              <p:cNvSpPr/>
              <p:nvPr/>
            </p:nvSpPr>
            <p:spPr>
              <a:xfrm>
                <a:off x="9036996" y="3725694"/>
                <a:ext cx="108949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0432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5" name="Google Shape;185;p20"/>
              <p:cNvSpPr/>
              <p:nvPr/>
            </p:nvSpPr>
            <p:spPr>
              <a:xfrm>
                <a:off x="8832715" y="4311772"/>
                <a:ext cx="1691357" cy="586078"/>
              </a:xfrm>
              <a:prstGeom prst="ellipse">
                <a:avLst/>
              </a:prstGeom>
              <a:noFill/>
              <a:ln w="28575" cap="flat" cmpd="sng">
                <a:solidFill>
                  <a:srgbClr val="0432FF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cxnSp>
            <p:nvCxnSpPr>
              <p:cNvPr id="186" name="Google Shape;186;p20"/>
              <p:cNvCxnSpPr/>
              <p:nvPr/>
            </p:nvCxnSpPr>
            <p:spPr>
              <a:xfrm>
                <a:off x="9752861" y="2013626"/>
                <a:ext cx="0" cy="3929974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accent1"/>
                </a:solidFill>
                <a:prstDash val="dash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87" name="Google Shape;187;p20"/>
              <p:cNvSpPr txBox="1"/>
              <p:nvPr/>
            </p:nvSpPr>
            <p:spPr>
              <a:xfrm>
                <a:off x="9678393" y="2421370"/>
                <a:ext cx="730521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IN" sz="1800">
                    <a:solidFill>
                      <a:srgbClr val="0070C0"/>
                    </a:solidFill>
                    <a:latin typeface="Calibri"/>
                    <a:ea typeface="Calibri"/>
                    <a:cs typeface="Calibri"/>
                    <a:sym typeface="Calibri"/>
                  </a:rPr>
                  <a:t>Today</a:t>
                </a:r>
                <a:endParaRPr/>
              </a:p>
            </p:txBody>
          </p:sp>
        </p:grpSp>
        <p:sp>
          <p:nvSpPr>
            <p:cNvPr id="188" name="Google Shape;188;p20"/>
            <p:cNvSpPr/>
            <p:nvPr/>
          </p:nvSpPr>
          <p:spPr>
            <a:xfrm>
              <a:off x="10297838" y="3588363"/>
              <a:ext cx="173053" cy="160311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0000"/>
            </a:solidFill>
            <a:ln w="12700" cap="flat" cmpd="sng">
              <a:solidFill>
                <a:srgbClr val="31538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20"/>
            <p:cNvSpPr txBox="1"/>
            <p:nvPr/>
          </p:nvSpPr>
          <p:spPr>
            <a:xfrm>
              <a:off x="10550075" y="3464857"/>
              <a:ext cx="1221274" cy="25859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IN" sz="1400" b="1">
                  <a:solidFill>
                    <a:srgbClr val="0432FF"/>
                  </a:solidFill>
                  <a:latin typeface="Calibri"/>
                  <a:ea typeface="Calibri"/>
                  <a:cs typeface="Calibri"/>
                  <a:sym typeface="Calibri"/>
                </a:rPr>
                <a:t>Assembly review</a:t>
              </a:r>
              <a:endParaRPr/>
            </a:p>
          </p:txBody>
        </p:sp>
      </p:grpSp>
      <p:pic>
        <p:nvPicPr>
          <p:cNvPr id="190" name="Google Shape;190;p20" descr="Hand Painted Mbe Style Mbe Smiley Face Service, Smiley Clipart, Cartoon Smiling  Face, Qq Expression PNG and Vector with Transparent Background for Free 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53618" y="1787883"/>
            <a:ext cx="679211" cy="67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0" descr="Hand Painted Mbe Style Mbe Smiley Face Service, Smiley Clipart, Cartoon Smiling  Face, Qq Expression PNG and Vector with Transparent Background for Free  Downloa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49129" y="2467094"/>
            <a:ext cx="679211" cy="6792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0" descr="Who Really Invented the Smiley Face? | Arts &amp; Culture | Smithsonian Magazin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flipH="1">
            <a:off x="3930502" y="3304463"/>
            <a:ext cx="1286805" cy="1198009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p20"/>
          <p:cNvSpPr txBox="1"/>
          <p:nvPr/>
        </p:nvSpPr>
        <p:spPr>
          <a:xfrm>
            <a:off x="139963" y="3634051"/>
            <a:ext cx="37922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b="1" i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Some delay in CFC production,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b="1" i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but still on track for completing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600" b="1" i="1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the assembly work in 2021 </a:t>
            </a:r>
            <a:endParaRPr/>
          </a:p>
        </p:txBody>
      </p:sp>
      <p:sp>
        <p:nvSpPr>
          <p:cNvPr id="194" name="Google Shape;194;p20"/>
          <p:cNvSpPr txBox="1"/>
          <p:nvPr/>
        </p:nvSpPr>
        <p:spPr>
          <a:xfrm>
            <a:off x="143266" y="5000029"/>
            <a:ext cx="4924500" cy="1877700"/>
          </a:xfrm>
          <a:prstGeom prst="rect">
            <a:avLst/>
          </a:prstGeom>
          <a:solidFill>
            <a:srgbClr val="FFC000"/>
          </a:solidFill>
          <a:ln w="4445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 b="1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Readout, Control and Electrical System Integration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I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 RUs sent to factory@UK for repair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I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FW/SW synced to latest ALICE/ATLAS code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I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Low-level slow control under testing 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I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mGTM progress at BNL (40MHz/LHC)</a:t>
            </a:r>
            <a:endParaRPr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alibri"/>
              <a:buChar char="-"/>
            </a:pPr>
            <a:r>
              <a:rPr lang="en-IN" sz="16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Readout and service cables and power system   </a:t>
            </a:r>
            <a:endParaRPr/>
          </a:p>
        </p:txBody>
      </p:sp>
      <p:pic>
        <p:nvPicPr>
          <p:cNvPr id="195" name="Google Shape;195;p20" descr="Premium Vector | Emoji with glasses wearing mouth mask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34562" y="1070638"/>
            <a:ext cx="1133050" cy="1096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0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320111" y="1075589"/>
            <a:ext cx="1553242" cy="1065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0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22051" y="2253338"/>
            <a:ext cx="1249745" cy="988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0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404935" y="2207420"/>
            <a:ext cx="1948870" cy="1034571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0"/>
          <p:cNvSpPr txBox="1"/>
          <p:nvPr/>
        </p:nvSpPr>
        <p:spPr>
          <a:xfrm>
            <a:off x="9768625" y="3254457"/>
            <a:ext cx="1690522" cy="307777"/>
          </a:xfrm>
          <a:prstGeom prst="rect">
            <a:avLst/>
          </a:prstGeom>
          <a:noFill/>
          <a:ln w="15875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production started   </a:t>
            </a:r>
            <a:endParaRPr/>
          </a:p>
        </p:txBody>
      </p:sp>
      <p:sp>
        <p:nvSpPr>
          <p:cNvPr id="200" name="Google Shape;200;p20"/>
          <p:cNvSpPr/>
          <p:nvPr/>
        </p:nvSpPr>
        <p:spPr>
          <a:xfrm>
            <a:off x="134562" y="984549"/>
            <a:ext cx="9292510" cy="2216751"/>
          </a:xfrm>
          <a:prstGeom prst="rect">
            <a:avLst/>
          </a:prstGeom>
          <a:noFill/>
          <a:ln w="349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1" name="Google Shape;201;p20"/>
          <p:cNvSpPr txBox="1"/>
          <p:nvPr/>
        </p:nvSpPr>
        <p:spPr>
          <a:xfrm>
            <a:off x="7366330" y="4317806"/>
            <a:ext cx="86113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0432FF"/>
                </a:solidFill>
                <a:latin typeface="Calibri"/>
                <a:ea typeface="Calibri"/>
                <a:cs typeface="Calibri"/>
                <a:sym typeface="Calibri"/>
              </a:rPr>
              <a:t>@LBNL</a:t>
            </a:r>
            <a:endParaRPr/>
          </a:p>
        </p:txBody>
      </p:sp>
      <p:sp>
        <p:nvSpPr>
          <p:cNvPr id="202" name="Google Shape;202;p20"/>
          <p:cNvSpPr/>
          <p:nvPr/>
        </p:nvSpPr>
        <p:spPr>
          <a:xfrm>
            <a:off x="134562" y="3278777"/>
            <a:ext cx="9292510" cy="1576088"/>
          </a:xfrm>
          <a:prstGeom prst="rect">
            <a:avLst/>
          </a:prstGeom>
          <a:noFill/>
          <a:ln w="34925" cap="flat" cmpd="sng">
            <a:solidFill>
              <a:srgbClr val="0432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20"/>
          <p:cNvSpPr txBox="1"/>
          <p:nvPr/>
        </p:nvSpPr>
        <p:spPr>
          <a:xfrm>
            <a:off x="10911727" y="5266536"/>
            <a:ext cx="1031051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MVTX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installation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IN" sz="18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~9/2022</a:t>
            </a:r>
            <a:endParaRPr/>
          </a:p>
        </p:txBody>
      </p:sp>
      <p:sp>
        <p:nvSpPr>
          <p:cNvPr id="204" name="Google Shape;204;p20"/>
          <p:cNvSpPr/>
          <p:nvPr/>
        </p:nvSpPr>
        <p:spPr>
          <a:xfrm>
            <a:off x="11042281" y="5976516"/>
            <a:ext cx="178402" cy="198413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0000"/>
          </a:solidFill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3237</TotalTime>
  <Words>591</Words>
  <Application>Microsoft Macintosh PowerPoint</Application>
  <PresentationFormat>Widescreen</PresentationFormat>
  <Paragraphs>133</Paragraphs>
  <Slides>7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0" baseType="lpstr">
      <vt:lpstr>Arial</vt:lpstr>
      <vt:lpstr>Calibri</vt:lpstr>
      <vt:lpstr>Office Theme</vt:lpstr>
      <vt:lpstr>MVTX Status</vt:lpstr>
      <vt:lpstr>Mechanical System</vt:lpstr>
      <vt:lpstr>Readout, Slow Controls and Power </vt:lpstr>
      <vt:lpstr>Near Term Plan</vt:lpstr>
      <vt:lpstr>backup</vt:lpstr>
      <vt:lpstr>Stave Production Near Completion  Goal: 84 Gold/Silver Staves </vt:lpstr>
      <vt:lpstr>Status &amp; Plan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MVTX Status</dc:title>
  <cp:lastModifiedBy>Ming Liu</cp:lastModifiedBy>
  <cp:revision>64</cp:revision>
  <dcterms:modified xsi:type="dcterms:W3CDTF">2021-04-09T04:32:25Z</dcterms:modified>
</cp:coreProperties>
</file>