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310" r:id="rId3"/>
    <p:sldId id="311" r:id="rId4"/>
    <p:sldId id="312" r:id="rId5"/>
    <p:sldId id="264" r:id="rId6"/>
    <p:sldId id="309" r:id="rId7"/>
    <p:sldId id="263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0A3592-5E79-4985-9469-02A224BC0E61}">
  <a:tblStyle styleId="{7B0A3592-5E79-4985-9469-02A224BC0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/>
    <p:restoredTop sz="94649"/>
  </p:normalViewPr>
  <p:slideViewPr>
    <p:cSldViewPr snapToGrid="0" snapToObjects="1">
      <p:cViewPr varScale="1">
        <p:scale>
          <a:sx n="137" d="100"/>
          <a:sy n="137" d="100"/>
        </p:scale>
        <p:origin x="2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91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3/26/21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3/26/21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3/26/21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3/26/21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3/26/21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3/26/21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3/26/21</a:t>
            </a: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3/26/21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3/26/21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3/26/21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3/26/21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IN" dirty="0"/>
              <a:t>MVTX Status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/>
              <a:t>Camelia, Grazyna,  Ming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/>
              <a:t>03/26/2021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3/26/21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B5D5-9D2E-6247-A0BE-3550D797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82" y="33656"/>
            <a:ext cx="6770511" cy="926872"/>
          </a:xfrm>
        </p:spPr>
        <p:txBody>
          <a:bodyPr/>
          <a:lstStyle/>
          <a:p>
            <a:r>
              <a:rPr lang="en-US" dirty="0"/>
              <a:t>Mechanical Structures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B1BB2-F20E-9048-A0C8-FBD3A47A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54716"/>
            <a:ext cx="7497126" cy="40537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CFC production in good progress at </a:t>
            </a:r>
            <a:r>
              <a:rPr lang="en-US" dirty="0" err="1"/>
              <a:t>WorkShape</a:t>
            </a:r>
            <a:endParaRPr lang="en-US" dirty="0"/>
          </a:p>
          <a:p>
            <a:pPr lvl="1"/>
            <a:r>
              <a:rPr lang="en-US" dirty="0"/>
              <a:t>Schedule delayed, complete by the end of April</a:t>
            </a:r>
          </a:p>
          <a:p>
            <a:pPr marL="571500" lvl="1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3-D mockup to check PP-cable interferences</a:t>
            </a:r>
          </a:p>
          <a:p>
            <a:pPr lvl="1"/>
            <a:r>
              <a:rPr lang="en-US" dirty="0"/>
              <a:t>Tested and updated designs of Layler-0 and Layler-1</a:t>
            </a:r>
          </a:p>
          <a:p>
            <a:pPr lvl="1"/>
            <a:r>
              <a:rPr lang="en-US" dirty="0"/>
              <a:t>Layer-2, 3-D print in progress</a:t>
            </a:r>
          </a:p>
          <a:p>
            <a:pPr lvl="1"/>
            <a:endParaRPr lang="en-US" dirty="0"/>
          </a:p>
          <a:p>
            <a:r>
              <a:rPr lang="en-US" dirty="0"/>
              <a:t>Cooling system design and test in progress </a:t>
            </a:r>
          </a:p>
          <a:p>
            <a:pPr lvl="1"/>
            <a:r>
              <a:rPr lang="en-US" dirty="0"/>
              <a:t>Initial test @BNL, obtained quote for chillers </a:t>
            </a:r>
          </a:p>
          <a:p>
            <a:pPr lvl="1"/>
            <a:r>
              <a:rPr lang="en-US" dirty="0"/>
              <a:t>Preliminary designed for stave cooling done by MIT</a:t>
            </a:r>
          </a:p>
          <a:p>
            <a:pPr lvl="1"/>
            <a:r>
              <a:rPr lang="en-US" dirty="0"/>
              <a:t>Electronics RU &amp; PU cooling &amp; safety system in progress </a:t>
            </a:r>
          </a:p>
          <a:p>
            <a:pPr lvl="2"/>
            <a:r>
              <a:rPr lang="en-US" dirty="0"/>
              <a:t>LANL, ORNL, MIT </a:t>
            </a:r>
          </a:p>
          <a:p>
            <a:pPr lvl="2"/>
            <a:endParaRPr lang="en-US" dirty="0"/>
          </a:p>
          <a:p>
            <a:r>
              <a:rPr lang="en-US" dirty="0"/>
              <a:t>Pre-installation “training” at LBNL with 3-D print mockup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A96AF-A61C-2F4B-9679-5477AA4595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3/26/21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A501C-137D-344F-A599-D95B1B0D8F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C65E9-ECD5-1043-9D52-4E67142D81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7151A-931A-5443-8ED0-106B10CCF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8" r="11614"/>
          <a:stretch/>
        </p:blipFill>
        <p:spPr>
          <a:xfrm>
            <a:off x="5611646" y="4525347"/>
            <a:ext cx="2425101" cy="19163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8FCF427-96E4-FA40-BB60-C1229B1E1635}"/>
              </a:ext>
            </a:extLst>
          </p:cNvPr>
          <p:cNvGrpSpPr/>
          <p:nvPr/>
        </p:nvGrpSpPr>
        <p:grpSpPr>
          <a:xfrm>
            <a:off x="8013471" y="3590047"/>
            <a:ext cx="4114800" cy="2828935"/>
            <a:chOff x="7278600" y="136525"/>
            <a:chExt cx="4855647" cy="364173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7D79B69-0554-0F43-B0F2-DC2794949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8600" y="136525"/>
              <a:ext cx="4855647" cy="364173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8A8D1A-4A3A-E047-85CE-7D78D48194D8}"/>
                </a:ext>
              </a:extLst>
            </p:cNvPr>
            <p:cNvSpPr txBox="1"/>
            <p:nvPr/>
          </p:nvSpPr>
          <p:spPr>
            <a:xfrm>
              <a:off x="8632942" y="2370905"/>
              <a:ext cx="766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PP1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9A9257-71E7-684F-BB66-860160AE2C1C}"/>
                </a:ext>
              </a:extLst>
            </p:cNvPr>
            <p:cNvSpPr txBox="1"/>
            <p:nvPr/>
          </p:nvSpPr>
          <p:spPr>
            <a:xfrm>
              <a:off x="10222029" y="2271562"/>
              <a:ext cx="1572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</a:rPr>
                <a:t>Layer-1</a:t>
              </a:r>
            </a:p>
          </p:txBody>
        </p:sp>
      </p:grpSp>
      <p:pic>
        <p:nvPicPr>
          <p:cNvPr id="1025" name="Picture 1" descr="page1image31494624">
            <a:extLst>
              <a:ext uri="{FF2B5EF4-FFF2-40B4-BE49-F238E27FC236}">
                <a16:creationId xmlns:a16="http://schemas.microsoft.com/office/drawing/2014/main" id="{51722510-EFA0-864C-BA9F-31B2ECFE0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79" y="132050"/>
            <a:ext cx="4554109" cy="34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01A051-33DA-EE47-9237-F8E58A5E3BD7}"/>
              </a:ext>
            </a:extLst>
          </p:cNvPr>
          <p:cNvSpPr txBox="1"/>
          <p:nvPr/>
        </p:nvSpPr>
        <p:spPr>
          <a:xfrm rot="20230152">
            <a:off x="7851616" y="858422"/>
            <a:ext cx="399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Half-detector transportation box</a:t>
            </a:r>
          </a:p>
        </p:txBody>
      </p:sp>
    </p:spTree>
    <p:extLst>
      <p:ext uri="{BB962C8B-B14F-4D97-AF65-F5344CB8AC3E}">
        <p14:creationId xmlns:p14="http://schemas.microsoft.com/office/powerpoint/2010/main" val="196114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857F-84D0-6B49-9EEB-FD38EEC1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2975"/>
          </a:xfrm>
        </p:spPr>
        <p:txBody>
          <a:bodyPr/>
          <a:lstStyle/>
          <a:p>
            <a:r>
              <a:rPr lang="en-US" dirty="0"/>
              <a:t>Readout, Slow Controls and Power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D942D-8600-6148-B952-E103B08C6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938" y="1149799"/>
            <a:ext cx="6828175" cy="486598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HIC tested </a:t>
            </a:r>
            <a:r>
              <a:rPr lang="en-US" dirty="0" err="1"/>
              <a:t>okey</a:t>
            </a:r>
            <a:r>
              <a:rPr lang="en-US" dirty="0"/>
              <a:t> at LANL</a:t>
            </a:r>
          </a:p>
          <a:p>
            <a:pPr lvl="1"/>
            <a:r>
              <a:rPr lang="en-US" dirty="0"/>
              <a:t>Noise level ~ 5e, “Gold”</a:t>
            </a:r>
          </a:p>
          <a:p>
            <a:pPr lvl="1"/>
            <a:r>
              <a:rPr lang="en-US" dirty="0"/>
              <a:t>Shipped to ORNL </a:t>
            </a:r>
          </a:p>
          <a:p>
            <a:pPr lvl="1"/>
            <a:r>
              <a:rPr lang="en-US" dirty="0"/>
              <a:t>Continue stave testing at LBNL, cross checking at LANL</a:t>
            </a:r>
          </a:p>
          <a:p>
            <a:pPr lvl="1"/>
            <a:endParaRPr lang="en-US" dirty="0"/>
          </a:p>
          <a:p>
            <a:r>
              <a:rPr lang="en-US" dirty="0"/>
              <a:t>3-fiber readout in progress</a:t>
            </a:r>
          </a:p>
          <a:p>
            <a:pPr lvl="1"/>
            <a:r>
              <a:rPr lang="en-US" dirty="0"/>
              <a:t>Unstable GBTx1 Data link with FELIX, debugging in progress</a:t>
            </a:r>
          </a:p>
          <a:p>
            <a:pPr lvl="1"/>
            <a:r>
              <a:rPr lang="en-US" dirty="0"/>
              <a:t>GBTX0(Data, SWT/SCA), GBTx2(Trigger), GBTx2(Data) okey</a:t>
            </a:r>
          </a:p>
          <a:p>
            <a:pPr lvl="1"/>
            <a:endParaRPr lang="en-US" dirty="0"/>
          </a:p>
          <a:p>
            <a:r>
              <a:rPr lang="en-US" dirty="0"/>
              <a:t>Detector safety system design in progress </a:t>
            </a:r>
          </a:p>
          <a:p>
            <a:pPr lvl="1"/>
            <a:r>
              <a:rPr lang="en-US" dirty="0"/>
              <a:t>Meetings with BNL (Michael, Jo, Ho-San, Yasser et al)</a:t>
            </a:r>
          </a:p>
          <a:p>
            <a:pPr lvl="2"/>
            <a:r>
              <a:rPr lang="en-US" dirty="0"/>
              <a:t>Working on the rack layout</a:t>
            </a:r>
          </a:p>
          <a:p>
            <a:pPr lvl="1"/>
            <a:r>
              <a:rPr lang="en-US" dirty="0"/>
              <a:t>Slow control integration  </a:t>
            </a:r>
          </a:p>
          <a:p>
            <a:endParaRPr lang="en-US" dirty="0"/>
          </a:p>
          <a:p>
            <a:r>
              <a:rPr lang="en-US" dirty="0"/>
              <a:t>To do’s – system integration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 @BNL</a:t>
            </a:r>
          </a:p>
          <a:p>
            <a:pPr lvl="1"/>
            <a:r>
              <a:rPr lang="en-US" dirty="0"/>
              <a:t>Slow controls   </a:t>
            </a:r>
          </a:p>
          <a:p>
            <a:pPr lvl="1"/>
            <a:r>
              <a:rPr lang="en-US" dirty="0"/>
              <a:t>Power &amp; safety system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C2E61-05C1-0048-854C-97E75105D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3/26/21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5553-0360-354C-A4E4-00632FD89A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A54BC-B5CC-1742-9809-989AFFB74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3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BE9494-0F6D-7C4A-9A03-D1EEB56DF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80"/>
          <a:stretch/>
        </p:blipFill>
        <p:spPr>
          <a:xfrm rot="5400000">
            <a:off x="6473636" y="1808679"/>
            <a:ext cx="5972473" cy="385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D4B079-12EB-5443-9065-F32CD5CBC0BB}"/>
              </a:ext>
            </a:extLst>
          </p:cNvPr>
          <p:cNvSpPr txBox="1"/>
          <p:nvPr/>
        </p:nvSpPr>
        <p:spPr>
          <a:xfrm>
            <a:off x="9910572" y="1366787"/>
            <a:ext cx="2234907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- Data/</a:t>
            </a:r>
            <a:r>
              <a:rPr lang="en-US" dirty="0" err="1">
                <a:solidFill>
                  <a:schemeClr val="tx1"/>
                </a:solidFill>
              </a:rPr>
              <a:t>SWT_Out</a:t>
            </a:r>
            <a:r>
              <a:rPr lang="en-US" dirty="0">
                <a:solidFill>
                  <a:schemeClr val="tx1"/>
                </a:solidFill>
              </a:rPr>
              <a:t> (GBTx0)</a:t>
            </a:r>
          </a:p>
          <a:p>
            <a:r>
              <a:rPr lang="en-US" dirty="0">
                <a:solidFill>
                  <a:schemeClr val="tx1"/>
                </a:solidFill>
              </a:rPr>
              <a:t>- SWT/</a:t>
            </a:r>
            <a:r>
              <a:rPr lang="en-US" dirty="0" err="1">
                <a:solidFill>
                  <a:schemeClr val="tx1"/>
                </a:solidFill>
              </a:rPr>
              <a:t>SCA_In</a:t>
            </a:r>
            <a:r>
              <a:rPr lang="en-US" dirty="0">
                <a:solidFill>
                  <a:schemeClr val="tx1"/>
                </a:solidFill>
              </a:rPr>
              <a:t> (GBTx0)</a:t>
            </a:r>
          </a:p>
          <a:p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Data_Out</a:t>
            </a:r>
            <a:r>
              <a:rPr lang="en-US" dirty="0">
                <a:solidFill>
                  <a:srgbClr val="FF0000"/>
                </a:solidFill>
              </a:rPr>
              <a:t> (GBTx1)</a:t>
            </a:r>
          </a:p>
          <a:p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Data_Out</a:t>
            </a:r>
            <a:r>
              <a:rPr lang="en-US" dirty="0">
                <a:solidFill>
                  <a:schemeClr val="tx1"/>
                </a:solidFill>
              </a:rPr>
              <a:t> (GBTx2)</a:t>
            </a:r>
          </a:p>
          <a:p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Trigger_In</a:t>
            </a:r>
            <a:r>
              <a:rPr lang="en-US" dirty="0">
                <a:solidFill>
                  <a:schemeClr val="tx1"/>
                </a:solidFill>
              </a:rPr>
              <a:t> (GBTx2)</a:t>
            </a:r>
          </a:p>
        </p:txBody>
      </p:sp>
    </p:spTree>
    <p:extLst>
      <p:ext uri="{BB962C8B-B14F-4D97-AF65-F5344CB8AC3E}">
        <p14:creationId xmlns:p14="http://schemas.microsoft.com/office/powerpoint/2010/main" val="25395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82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Near Term Plan</a:t>
            </a:r>
            <a:endParaRPr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399567" y="914111"/>
            <a:ext cx="7258076" cy="55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Mechanical structures 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Continue CFC production at </a:t>
            </a:r>
            <a:r>
              <a:rPr lang="en-IN" dirty="0" err="1"/>
              <a:t>WorkShape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Produce low-cost “evil-twin” at the end of production</a:t>
            </a:r>
            <a:endParaRPr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Finished X-wing design, fabrication 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Build full </a:t>
            </a:r>
            <a:r>
              <a:rPr lang="en-IN" dirty="0" err="1"/>
              <a:t>mockup</a:t>
            </a:r>
            <a:r>
              <a:rPr lang="en-IN" dirty="0"/>
              <a:t>, w/ beam pipe @MIT</a:t>
            </a:r>
            <a:endParaRPr dirty="0"/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Finish assembly fixtures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Stave shipping &amp; QA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Prepare for detector assembly </a:t>
            </a:r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>
                <a:solidFill>
                  <a:srgbClr val="FF0000"/>
                </a:solidFill>
              </a:rPr>
              <a:t>sPHENIX</a:t>
            </a:r>
            <a:r>
              <a:rPr lang="en-IN" dirty="0">
                <a:solidFill>
                  <a:srgbClr val="FF0000"/>
                </a:solidFill>
              </a:rPr>
              <a:t> QA DB?</a:t>
            </a:r>
            <a:endParaRPr dirty="0">
              <a:solidFill>
                <a:srgbClr val="FF0000"/>
              </a:solidFill>
            </a:endParaRPr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Readout and control integration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server full readout 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 </a:t>
            </a:r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</a:t>
            </a:r>
          </a:p>
          <a:p>
            <a:pPr marL="685800" lvl="1" indent="-205739">
              <a:buSzPct val="100000"/>
            </a:pPr>
            <a:r>
              <a:rPr lang="en-IN" dirty="0"/>
              <a:t>Update FW and SW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MVTX detector safety system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Integrated into </a:t>
            </a:r>
            <a:r>
              <a:rPr lang="en-IN" dirty="0" err="1"/>
              <a:t>sPHENIX</a:t>
            </a:r>
            <a:r>
              <a:rPr lang="en-IN" dirty="0"/>
              <a:t> safety system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Experimental Safety Review 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power cables etc.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Power &amp; Cooling systems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system tests and procurements  </a:t>
            </a:r>
          </a:p>
          <a:p>
            <a:pPr marL="0" lvl="0" indent="0">
              <a:spcBef>
                <a:spcPts val="500"/>
              </a:spcBef>
              <a:buNone/>
            </a:pPr>
            <a:endParaRPr lang="en-IN" sz="2900" b="1" dirty="0"/>
          </a:p>
          <a:p>
            <a:pPr marL="0" lvl="0" indent="0">
              <a:spcBef>
                <a:spcPts val="500"/>
              </a:spcBef>
              <a:buNone/>
            </a:pPr>
            <a:r>
              <a:rPr lang="en-IN" sz="2900" b="1" dirty="0"/>
              <a:t>Budget update -&gt; more engineering support in FY21</a:t>
            </a:r>
          </a:p>
          <a:p>
            <a:pPr lvl="0" indent="-326776">
              <a:spcBef>
                <a:spcPts val="0"/>
              </a:spcBef>
              <a:buSzPct val="100000"/>
            </a:pPr>
            <a:endParaRPr lang="en-IN" sz="2200" dirty="0"/>
          </a:p>
          <a:p>
            <a:pPr lvl="0" indent="-326776">
              <a:spcBef>
                <a:spcPts val="0"/>
              </a:spcBef>
              <a:buSzPct val="100000"/>
            </a:pPr>
            <a:r>
              <a:rPr lang="en-IN" sz="2200" dirty="0"/>
              <a:t>LBNL, in progress</a:t>
            </a:r>
          </a:p>
          <a:p>
            <a:pPr lvl="0" indent="-326776">
              <a:spcBef>
                <a:spcPts val="0"/>
              </a:spcBef>
              <a:buSzPct val="100000"/>
            </a:pPr>
            <a:endParaRPr lang="en-IN" sz="2200" dirty="0"/>
          </a:p>
          <a:p>
            <a:pPr lvl="0" indent="-326776">
              <a:spcBef>
                <a:spcPts val="0"/>
              </a:spcBef>
              <a:buSzPct val="100000"/>
            </a:pPr>
            <a:r>
              <a:rPr lang="en-IN" sz="2200" dirty="0"/>
              <a:t>MIT, in progress -&gt; </a:t>
            </a:r>
          </a:p>
          <a:p>
            <a:pPr lvl="1" indent="-326776">
              <a:spcBef>
                <a:spcPts val="0"/>
              </a:spcBef>
              <a:buSzPct val="100000"/>
            </a:pPr>
            <a:r>
              <a:rPr lang="en-IN" sz="1800" dirty="0"/>
              <a:t>Split cooling system design work, LANL and ORNL   </a:t>
            </a:r>
          </a:p>
        </p:txBody>
      </p:sp>
      <p:sp>
        <p:nvSpPr>
          <p:cNvPr id="160" name="Google Shape;1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3/26/21</a:t>
            </a: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699" y="3075680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10318356" y="4390848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2472" y="914111"/>
            <a:ext cx="2598284" cy="15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10318356" y="2545020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93" y="4748550"/>
            <a:ext cx="3748273" cy="21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9EEBA-AF96-6B4C-B97D-782F3B691ACE}"/>
              </a:ext>
            </a:extLst>
          </p:cNvPr>
          <p:cNvSpPr txBox="1"/>
          <p:nvPr/>
        </p:nvSpPr>
        <p:spPr>
          <a:xfrm>
            <a:off x="4779523" y="2057328"/>
            <a:ext cx="37978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Test fit @LBNL: ~May, 2021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Detector assembly Review: ~June 2021 (?)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3DD06-C97F-3C4F-99E4-E5209B902A7A}"/>
              </a:ext>
            </a:extLst>
          </p:cNvPr>
          <p:cNvSpPr txBox="1"/>
          <p:nvPr/>
        </p:nvSpPr>
        <p:spPr>
          <a:xfrm>
            <a:off x="7455897" y="4635425"/>
            <a:ext cx="2242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Readout &amp; Test @LBNL: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full or partial detector?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1, 6/L0, 8/L1, 10/L2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F0B0D7-0768-DF44-A1CE-DBC5FAD8E5A0}"/>
              </a:ext>
            </a:extLst>
          </p:cNvPr>
          <p:cNvGrpSpPr/>
          <p:nvPr/>
        </p:nvGrpSpPr>
        <p:grpSpPr>
          <a:xfrm>
            <a:off x="6284958" y="43128"/>
            <a:ext cx="3167514" cy="1612317"/>
            <a:chOff x="8000496" y="3550443"/>
            <a:chExt cx="4191504" cy="234891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67AF9-0214-6F48-84CF-9562D293F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0496" y="3550443"/>
              <a:ext cx="4191504" cy="234891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A1B1C8-F83C-B44B-AED4-740C7514BFD6}"/>
                </a:ext>
              </a:extLst>
            </p:cNvPr>
            <p:cNvSpPr txBox="1"/>
            <p:nvPr/>
          </p:nvSpPr>
          <p:spPr>
            <a:xfrm>
              <a:off x="8029085" y="3550443"/>
              <a:ext cx="2106796" cy="107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FF00"/>
                  </a:solidFill>
                </a:rPr>
                <a:t>sPHENIX</a:t>
              </a:r>
              <a:r>
                <a:rPr lang="en-US" dirty="0">
                  <a:solidFill>
                    <a:srgbClr val="FFFF00"/>
                  </a:solidFill>
                </a:rPr>
                <a:t> Staves 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@CERN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72+ available</a:t>
              </a:r>
            </a:p>
          </p:txBody>
        </p:sp>
      </p:grpSp>
      <p:pic>
        <p:nvPicPr>
          <p:cNvPr id="18" name="Google Shape;167;p19" descr="A close up of a cage&#10;&#10;Description automatically generated">
            <a:extLst>
              <a:ext uri="{FF2B5EF4-FFF2-40B4-BE49-F238E27FC236}">
                <a16:creationId xmlns:a16="http://schemas.microsoft.com/office/drawing/2014/main" id="{7B103621-6BA6-464F-867B-CA21E65BA58E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585" y="4776366"/>
            <a:ext cx="1303722" cy="163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10EB8A-AE2E-1744-977B-734AF85C664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673" y="3457309"/>
            <a:ext cx="1701851" cy="12912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99E7B0-DE66-8B45-8132-A1103EBB82AF}"/>
              </a:ext>
            </a:extLst>
          </p:cNvPr>
          <p:cNvSpPr txBox="1"/>
          <p:nvPr/>
        </p:nvSpPr>
        <p:spPr>
          <a:xfrm>
            <a:off x="4705881" y="4773924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Racks + Cooling</a:t>
            </a:r>
          </a:p>
          <a:p>
            <a:r>
              <a:rPr lang="en-US" sz="1200" dirty="0"/>
              <a:t>(ITS system)</a:t>
            </a:r>
          </a:p>
        </p:txBody>
      </p:sp>
    </p:spTree>
    <p:extLst>
      <p:ext uri="{BB962C8B-B14F-4D97-AF65-F5344CB8AC3E}">
        <p14:creationId xmlns:p14="http://schemas.microsoft.com/office/powerpoint/2010/main" val="406058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CD3E-9708-B94A-B7E2-B9E4A25B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813C-AFEC-5B4D-9C59-8791B3AF9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C076-E483-DC4B-AFD7-E501D74A1F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3/26/21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BBF0-78F4-D746-B6E6-900D1F1E85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A4B62-4BC4-2845-9158-8A4DF9EF5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45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C00A-9655-294A-903A-8F1C98FC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228"/>
            <a:ext cx="10515600" cy="1325563"/>
          </a:xfrm>
        </p:spPr>
        <p:txBody>
          <a:bodyPr/>
          <a:lstStyle/>
          <a:p>
            <a:r>
              <a:rPr lang="en-US" dirty="0"/>
              <a:t>Stave Production Near Completion</a:t>
            </a:r>
            <a:br>
              <a:rPr lang="en-US" dirty="0"/>
            </a:br>
            <a:r>
              <a:rPr lang="en-US" dirty="0"/>
              <a:t> Goal: 84 Gold/Silver Staves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1D4B8-C598-5240-AEAB-C51ADBBF0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546" y="2516980"/>
            <a:ext cx="6485238" cy="3610555"/>
          </a:xfrm>
        </p:spPr>
        <p:txBody>
          <a:bodyPr/>
          <a:lstStyle/>
          <a:p>
            <a:r>
              <a:rPr lang="en-US" dirty="0"/>
              <a:t>76 staves produced</a:t>
            </a:r>
          </a:p>
          <a:p>
            <a:pPr lvl="1"/>
            <a:r>
              <a:rPr lang="en-US" dirty="0"/>
              <a:t>71 Gold </a:t>
            </a:r>
            <a:r>
              <a:rPr lang="en-US" dirty="0">
                <a:sym typeface="Wingdings" pitchFamily="2" charset="2"/>
              </a:rPr>
              <a:t> Full MVTX with Gold Staves (48)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5 Silver</a:t>
            </a:r>
          </a:p>
          <a:p>
            <a:pPr lvl="1"/>
            <a:r>
              <a:rPr lang="en-US" dirty="0"/>
              <a:t>6 more to complete the production </a:t>
            </a:r>
          </a:p>
          <a:p>
            <a:r>
              <a:rPr lang="en-US" dirty="0"/>
              <a:t>Next:</a:t>
            </a:r>
          </a:p>
          <a:p>
            <a:pPr lvl="1"/>
            <a:r>
              <a:rPr lang="en-US" dirty="0"/>
              <a:t>Shipping and QA at LBNL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BBA4F-B6FE-AF44-B2E3-2F46574844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3/26/21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5DE7-0F4E-7641-8B4E-A97C2D5405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7D22A-38FB-6D44-B563-B9E86B1F8F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6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5F65C-2558-1044-97E4-5F415B209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609" y="2516981"/>
            <a:ext cx="3676650" cy="2647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E5289-200C-A746-A952-60909E1FC718}"/>
              </a:ext>
            </a:extLst>
          </p:cNvPr>
          <p:cNvSpPr txBox="1"/>
          <p:nvPr/>
        </p:nvSpPr>
        <p:spPr>
          <a:xfrm>
            <a:off x="7889789" y="1904068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Stave production meeting with CERN</a:t>
            </a:r>
          </a:p>
          <a:p>
            <a:r>
              <a:rPr lang="en-US" dirty="0"/>
              <a:t>@March 11, 2021</a:t>
            </a:r>
          </a:p>
        </p:txBody>
      </p:sp>
    </p:spTree>
    <p:extLst>
      <p:ext uri="{BB962C8B-B14F-4D97-AF65-F5344CB8AC3E}">
        <p14:creationId xmlns:p14="http://schemas.microsoft.com/office/powerpoint/2010/main" val="221340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472" y="2215805"/>
            <a:ext cx="1631330" cy="191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169" y="1051216"/>
            <a:ext cx="1967617" cy="111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Status &amp; Plan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3/26/21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80" name="Google Shape;180;p20"/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181" name="Google Shape;181;p20"/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182" name="Google Shape;182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3" name="Google Shape;183;p20"/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</a:t>
                  </a:r>
                  <a:endParaRPr/>
                </a:p>
              </p:txBody>
            </p:sp>
          </p:grpSp>
          <p:sp>
            <p:nvSpPr>
              <p:cNvPr id="184" name="Google Shape;184;p20"/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6" name="Google Shape;186;p20"/>
              <p:cNvCxnSpPr/>
              <p:nvPr/>
            </p:nvCxnSpPr>
            <p:spPr>
              <a:xfrm>
                <a:off x="9752861" y="2013626"/>
                <a:ext cx="0" cy="3929974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87" name="Google Shape;187;p20"/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18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Today</a:t>
                </a:r>
                <a:endParaRPr/>
              </a:p>
            </p:txBody>
          </p:sp>
        </p:grpSp>
        <p:sp>
          <p:nvSpPr>
            <p:cNvPr id="188" name="Google Shape;188;p20"/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10550075" y="3464857"/>
              <a:ext cx="1221274" cy="25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400" b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</a:t>
              </a:r>
              <a:endParaRPr/>
            </a:p>
          </p:txBody>
        </p:sp>
      </p:grpSp>
      <p:pic>
        <p:nvPicPr>
          <p:cNvPr id="190" name="Google Shape;190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3618" y="1787883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9129" y="2467094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 descr="Who Really Invented the Smiley Face? | Arts &amp; Culture | Smithsonian Magaz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930502" y="3304463"/>
            <a:ext cx="1286805" cy="1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139963" y="3634051"/>
            <a:ext cx="37922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Some delay in CFC production,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but still on track for completing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the assembly work in 2021 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143266" y="5000029"/>
            <a:ext cx="4924500" cy="1877700"/>
          </a:xfrm>
          <a:prstGeom prst="rect">
            <a:avLst/>
          </a:prstGeom>
          <a:solidFill>
            <a:srgbClr val="FFC000"/>
          </a:solidFill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Readout, Control and Electrical System Integration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RUs sent to factory@UK for repair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FW/SW synced to latest ALICE/ATLAS code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Low-level slow control under testing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mGTM progress at BNL (40MHz/LHC)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and service cables and power system   </a:t>
            </a:r>
            <a:endParaRPr/>
          </a:p>
        </p:txBody>
      </p:sp>
      <p:pic>
        <p:nvPicPr>
          <p:cNvPr id="195" name="Google Shape;195;p20" descr="Premium Vector | Emoji with glasses wearing mouth mas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4562" y="1070638"/>
            <a:ext cx="1133050" cy="10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0111" y="1075589"/>
            <a:ext cx="1553242" cy="10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051" y="2253338"/>
            <a:ext cx="1249745" cy="9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4935" y="2207420"/>
            <a:ext cx="1948870" cy="1034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9768625" y="3254457"/>
            <a:ext cx="1690522" cy="307777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production started   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134562" y="984549"/>
            <a:ext cx="9292510" cy="2216751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@LBNL</a:t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134562" y="3278777"/>
            <a:ext cx="9292510" cy="1576088"/>
          </a:xfrm>
          <a:prstGeom prst="rect">
            <a:avLst/>
          </a:prstGeom>
          <a:noFill/>
          <a:ln w="349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0911727" y="5266536"/>
            <a:ext cx="10310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~9/2022</a:t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11042281" y="5976516"/>
            <a:ext cx="178402" cy="1984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598</Words>
  <Application>Microsoft Macintosh PowerPoint</Application>
  <PresentationFormat>Widescreen</PresentationFormat>
  <Paragraphs>133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MVTX Status</vt:lpstr>
      <vt:lpstr>Mechanical Structures </vt:lpstr>
      <vt:lpstr>Readout, Slow Controls and Power </vt:lpstr>
      <vt:lpstr>Near Term Plan</vt:lpstr>
      <vt:lpstr>backup</vt:lpstr>
      <vt:lpstr>Stave Production Near Completion  Goal: 84 Gold/Silver Staves </vt:lpstr>
      <vt:lpstr>Status &amp;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cp:lastModifiedBy>Ming Liu</cp:lastModifiedBy>
  <cp:revision>55</cp:revision>
  <dcterms:modified xsi:type="dcterms:W3CDTF">2021-03-25T22:03:03Z</dcterms:modified>
</cp:coreProperties>
</file>