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309" r:id="rId3"/>
    <p:sldId id="310" r:id="rId4"/>
    <p:sldId id="311" r:id="rId5"/>
    <p:sldId id="312" r:id="rId6"/>
    <p:sldId id="264" r:id="rId7"/>
    <p:sldId id="263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0A3592-5E79-4985-9469-02A224BC0E61}">
  <a:tblStyle styleId="{7B0A3592-5E79-4985-9469-02A224BC0E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64"/>
    <p:restoredTop sz="94662"/>
  </p:normalViewPr>
  <p:slideViewPr>
    <p:cSldViewPr snapToGrid="0" snapToObjects="1">
      <p:cViewPr varScale="1">
        <p:scale>
          <a:sx n="113" d="100"/>
          <a:sy n="113" d="100"/>
        </p:scale>
        <p:origin x="200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91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3/15/21</a:t>
            </a:r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MVTX Status @MVTX BiWeekly</a:t>
            </a:r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IN" dirty="0"/>
              <a:t>MVTX Status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Camelia, Grazyna,  Ming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IN" dirty="0"/>
              <a:t>03/15/2021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3/15/21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1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DC00A-9655-294A-903A-8F1C98FC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228"/>
            <a:ext cx="10515600" cy="1325563"/>
          </a:xfrm>
        </p:spPr>
        <p:txBody>
          <a:bodyPr/>
          <a:lstStyle/>
          <a:p>
            <a:r>
              <a:rPr lang="en-US" dirty="0"/>
              <a:t>Stave Production Near Completion</a:t>
            </a:r>
            <a:br>
              <a:rPr lang="en-US" dirty="0"/>
            </a:br>
            <a:r>
              <a:rPr lang="en-US" dirty="0"/>
              <a:t> Goal: 84 Gold/Silver Staves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1D4B8-C598-5240-AEAB-C51ADBBF0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46" y="2516980"/>
            <a:ext cx="6485238" cy="3610555"/>
          </a:xfrm>
        </p:spPr>
        <p:txBody>
          <a:bodyPr/>
          <a:lstStyle/>
          <a:p>
            <a:r>
              <a:rPr lang="en-US" dirty="0"/>
              <a:t>76 staves produced</a:t>
            </a:r>
          </a:p>
          <a:p>
            <a:pPr lvl="1"/>
            <a:r>
              <a:rPr lang="en-US" dirty="0"/>
              <a:t>71 Gold </a:t>
            </a:r>
            <a:r>
              <a:rPr lang="en-US" dirty="0">
                <a:sym typeface="Wingdings" pitchFamily="2" charset="2"/>
              </a:rPr>
              <a:t> Full MVTX with Gold Staves (48)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5 Silver</a:t>
            </a:r>
          </a:p>
          <a:p>
            <a:pPr lvl="1"/>
            <a:r>
              <a:rPr lang="en-US" dirty="0"/>
              <a:t>6 more to complete the production </a:t>
            </a:r>
          </a:p>
          <a:p>
            <a:r>
              <a:rPr lang="en-US" dirty="0"/>
              <a:t>Next:</a:t>
            </a:r>
          </a:p>
          <a:p>
            <a:pPr lvl="1"/>
            <a:r>
              <a:rPr lang="en-US" dirty="0"/>
              <a:t>Shipping and QA at LBNL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BA4F-B6FE-AF44-B2E3-2F46574844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485DE7-0F4E-7641-8B4E-A97C2D5405A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7D22A-38FB-6D44-B563-B9E86B1F8F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2</a:t>
            </a:fld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E5F65C-2558-1044-97E4-5F415B209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609" y="2516981"/>
            <a:ext cx="3676650" cy="2647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F9E5289-200C-A746-A952-60909E1FC718}"/>
              </a:ext>
            </a:extLst>
          </p:cNvPr>
          <p:cNvSpPr txBox="1"/>
          <p:nvPr/>
        </p:nvSpPr>
        <p:spPr>
          <a:xfrm>
            <a:off x="7889789" y="1904068"/>
            <a:ext cx="3142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Stave production meeting with CERN</a:t>
            </a:r>
          </a:p>
          <a:p>
            <a:r>
              <a:rPr lang="en-US" dirty="0"/>
              <a:t>@March 11, 2021</a:t>
            </a:r>
          </a:p>
        </p:txBody>
      </p:sp>
    </p:spTree>
    <p:extLst>
      <p:ext uri="{BB962C8B-B14F-4D97-AF65-F5344CB8AC3E}">
        <p14:creationId xmlns:p14="http://schemas.microsoft.com/office/powerpoint/2010/main" val="221340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AB5D5-9D2E-6247-A0BE-3550D7972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329"/>
            <a:ext cx="6770511" cy="1325563"/>
          </a:xfrm>
        </p:spPr>
        <p:txBody>
          <a:bodyPr/>
          <a:lstStyle/>
          <a:p>
            <a:r>
              <a:rPr lang="en-US" dirty="0"/>
              <a:t>Mechanical Structures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3B1BB2-F20E-9048-A0C8-FBD3A47AF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2423" y="1505011"/>
            <a:ext cx="7386288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CFC production in good progress at </a:t>
            </a:r>
            <a:r>
              <a:rPr lang="en-US" dirty="0" err="1"/>
              <a:t>WorkShape</a:t>
            </a:r>
            <a:endParaRPr lang="en-US" dirty="0"/>
          </a:p>
          <a:p>
            <a:pPr lvl="1"/>
            <a:r>
              <a:rPr lang="en-US" dirty="0"/>
              <a:t>Spring-back issues being addressed </a:t>
            </a:r>
          </a:p>
          <a:p>
            <a:pPr lvl="1"/>
            <a:r>
              <a:rPr lang="en-US" dirty="0"/>
              <a:t>Possible schedule delay 1~2 weeks? </a:t>
            </a:r>
          </a:p>
          <a:p>
            <a:pPr lvl="1"/>
            <a:endParaRPr lang="en-US" dirty="0"/>
          </a:p>
          <a:p>
            <a:r>
              <a:rPr lang="en-US" dirty="0"/>
              <a:t>3-D mockup to check PP-cable interferences</a:t>
            </a:r>
          </a:p>
          <a:p>
            <a:endParaRPr lang="en-US" dirty="0"/>
          </a:p>
          <a:p>
            <a:r>
              <a:rPr lang="en-US" dirty="0"/>
              <a:t>Cooling system design and test in progress </a:t>
            </a:r>
          </a:p>
          <a:p>
            <a:pPr lvl="1"/>
            <a:r>
              <a:rPr lang="en-US" dirty="0"/>
              <a:t>Initial test @BNL</a:t>
            </a:r>
          </a:p>
          <a:p>
            <a:pPr lvl="1"/>
            <a:r>
              <a:rPr lang="en-US" dirty="0"/>
              <a:t>Stave cooling, preliminary design available</a:t>
            </a:r>
          </a:p>
          <a:p>
            <a:pPr lvl="1"/>
            <a:r>
              <a:rPr lang="en-US" dirty="0"/>
              <a:t>Electronics RU &amp; PU cooling, later, by MIT/LANL 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A96AF-A61C-2F4B-9679-5477AA4595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A501C-137D-344F-A599-D95B1B0D8F0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C65E9-ECD5-1043-9D52-4E67142D81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3</a:t>
            </a:fld>
            <a:endParaRPr lang="en-I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0E4E1F-4D85-754F-A063-47F04773F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451" y="3680917"/>
            <a:ext cx="4130126" cy="30975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31D934-5524-7B41-96DB-E9E3A8E66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451" y="79488"/>
            <a:ext cx="4130125" cy="34953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146376-F912-5A45-B733-7BB7C9F9099A}"/>
              </a:ext>
            </a:extLst>
          </p:cNvPr>
          <p:cNvSpPr txBox="1"/>
          <p:nvPr/>
        </p:nvSpPr>
        <p:spPr>
          <a:xfrm>
            <a:off x="8153400" y="195931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@</a:t>
            </a:r>
            <a:r>
              <a:rPr lang="en-US" dirty="0" err="1">
                <a:solidFill>
                  <a:srgbClr val="FFFF00"/>
                </a:solidFill>
              </a:rPr>
              <a:t>WorkShape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E67B3B-6ED6-2046-9768-51ECC2DAAE5F}"/>
              </a:ext>
            </a:extLst>
          </p:cNvPr>
          <p:cNvSpPr txBox="1"/>
          <p:nvPr/>
        </p:nvSpPr>
        <p:spPr>
          <a:xfrm>
            <a:off x="10117819" y="6149409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3D mockup @LANL</a:t>
            </a:r>
          </a:p>
        </p:txBody>
      </p:sp>
    </p:spTree>
    <p:extLst>
      <p:ext uri="{BB962C8B-B14F-4D97-AF65-F5344CB8AC3E}">
        <p14:creationId xmlns:p14="http://schemas.microsoft.com/office/powerpoint/2010/main" val="19611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857F-84D0-6B49-9EEB-FD38EEC1F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Readout and Slow Controls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D942D-8600-6148-B952-E103B08C6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0936" y="1563687"/>
            <a:ext cx="6828175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Power board I2C issues resolved</a:t>
            </a:r>
          </a:p>
          <a:p>
            <a:r>
              <a:rPr lang="en-US" dirty="0"/>
              <a:t>Detector safety system design in progress </a:t>
            </a:r>
          </a:p>
          <a:p>
            <a:pPr lvl="1"/>
            <a:r>
              <a:rPr lang="en-US" dirty="0"/>
              <a:t>Meetings with BNL last week </a:t>
            </a:r>
          </a:p>
          <a:p>
            <a:r>
              <a:rPr lang="en-US" dirty="0"/>
              <a:t>HIC tested at LANL</a:t>
            </a:r>
          </a:p>
          <a:p>
            <a:pPr lvl="1"/>
            <a:r>
              <a:rPr lang="en-US" dirty="0"/>
              <a:t>Noise level ~ 5e, Gold,  </a:t>
            </a:r>
          </a:p>
          <a:p>
            <a:r>
              <a:rPr lang="en-US" dirty="0"/>
              <a:t>To do’s – system integration</a:t>
            </a:r>
          </a:p>
          <a:p>
            <a:pPr lvl="1"/>
            <a:r>
              <a:rPr lang="en-US" dirty="0" err="1"/>
              <a:t>mGTM</a:t>
            </a:r>
            <a:r>
              <a:rPr lang="en-US" dirty="0"/>
              <a:t> development @BNL</a:t>
            </a:r>
          </a:p>
          <a:p>
            <a:pPr lvl="2"/>
            <a:r>
              <a:rPr lang="en-US" dirty="0"/>
              <a:t>MVTX firmware </a:t>
            </a:r>
          </a:p>
          <a:p>
            <a:pPr lvl="1"/>
            <a:r>
              <a:rPr lang="en-US" dirty="0"/>
              <a:t>AMD full readout test</a:t>
            </a:r>
          </a:p>
          <a:p>
            <a:pPr lvl="1"/>
            <a:r>
              <a:rPr lang="en-US" dirty="0"/>
              <a:t>Slow controls   </a:t>
            </a:r>
          </a:p>
          <a:p>
            <a:pPr lvl="1"/>
            <a:r>
              <a:rPr lang="en-US" dirty="0"/>
              <a:t>Power system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C2E61-05C1-0048-854C-97E75105D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5553-0360-354C-A4E4-00632FD89AF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A54BC-B5CC-1742-9809-989AFFB74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4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1B0522-936A-7046-8B51-E689446CB2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0" r="19726"/>
          <a:stretch/>
        </p:blipFill>
        <p:spPr>
          <a:xfrm rot="5400000">
            <a:off x="8692466" y="823275"/>
            <a:ext cx="2108885" cy="45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5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838200" y="1"/>
            <a:ext cx="10515600" cy="8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dirty="0"/>
              <a:t>Near Term Plan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1"/>
          </p:nvPr>
        </p:nvSpPr>
        <p:spPr>
          <a:xfrm>
            <a:off x="399567" y="914111"/>
            <a:ext cx="7258076" cy="5527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7500" lnSpcReduction="20000"/>
          </a:bodyPr>
          <a:lstStyle/>
          <a:p>
            <a:pPr marL="228600" lvl="0" indent="-20193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Mechanical structures 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Continue CFC production at </a:t>
            </a:r>
            <a:r>
              <a:rPr lang="en-IN" dirty="0" err="1"/>
              <a:t>WorkShape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Produce low-cost “evil-twin” at the end of production</a:t>
            </a:r>
            <a:endParaRPr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Finished X-wing design, fabrication </a:t>
            </a:r>
            <a:endParaRPr dirty="0"/>
          </a:p>
          <a:p>
            <a:pPr marL="1143000" lvl="2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20000"/>
              <a:buChar char="•"/>
            </a:pPr>
            <a:r>
              <a:rPr lang="en-IN" dirty="0"/>
              <a:t>Build full </a:t>
            </a:r>
            <a:r>
              <a:rPr lang="en-IN" dirty="0" err="1"/>
              <a:t>mockup</a:t>
            </a:r>
            <a:r>
              <a:rPr lang="en-IN" dirty="0"/>
              <a:t>, w/ beam pipe @MIT</a:t>
            </a:r>
            <a:endParaRPr dirty="0"/>
          </a:p>
          <a:p>
            <a:pPr marL="685800" lvl="1" indent="-22098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Finish assembly fixtures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Stave shipping &amp; QA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Prepare for detector assembly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sPHENIX</a:t>
            </a:r>
            <a:r>
              <a:rPr lang="en-IN"/>
              <a:t> QA DB?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Readout and control integration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AMD server</a:t>
            </a:r>
            <a:endParaRPr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 err="1"/>
              <a:t>mGTM</a:t>
            </a:r>
            <a:r>
              <a:rPr lang="en-IN" dirty="0"/>
              <a:t>  </a:t>
            </a:r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Slow control</a:t>
            </a:r>
          </a:p>
          <a:p>
            <a:pPr marL="685800" lvl="1" indent="-205739">
              <a:buSzPct val="100000"/>
            </a:pPr>
            <a:r>
              <a:rPr lang="en-IN" dirty="0"/>
              <a:t>Update FW and SW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MVTX detector safety system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Integrated into </a:t>
            </a:r>
            <a:r>
              <a:rPr lang="en-IN" dirty="0" err="1"/>
              <a:t>sPHENIX</a:t>
            </a:r>
            <a:r>
              <a:rPr lang="en-IN" dirty="0"/>
              <a:t> safety system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Experimental Safety Review  </a:t>
            </a:r>
            <a:endParaRPr b="1" dirty="0"/>
          </a:p>
          <a:p>
            <a:pPr marL="685800" lvl="1" indent="-20573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dirty="0"/>
              <a:t>power cables etc.  </a:t>
            </a:r>
            <a:endParaRPr dirty="0"/>
          </a:p>
          <a:p>
            <a:pPr marL="2286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IN" b="1" dirty="0"/>
              <a:t>Power &amp; Cooling systems</a:t>
            </a:r>
            <a:endParaRPr b="1" dirty="0"/>
          </a:p>
          <a:p>
            <a:pPr marL="685800" lvl="1" indent="-23875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6666"/>
              <a:buChar char="•"/>
            </a:pPr>
            <a:r>
              <a:rPr lang="en-IN" dirty="0"/>
              <a:t>system tests and procurements  </a:t>
            </a:r>
          </a:p>
          <a:p>
            <a:pPr marL="0" lvl="0" indent="0">
              <a:spcBef>
                <a:spcPts val="500"/>
              </a:spcBef>
              <a:buNone/>
            </a:pPr>
            <a:endParaRPr lang="en-IN" sz="2900" b="1" dirty="0"/>
          </a:p>
          <a:p>
            <a:pPr marL="0" lvl="0" indent="0">
              <a:spcBef>
                <a:spcPts val="500"/>
              </a:spcBef>
              <a:buNone/>
            </a:pPr>
            <a:r>
              <a:rPr lang="en-IN" sz="2900" b="1" dirty="0"/>
              <a:t>Budget update -&gt; more engineering support in FY21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LBNL, in progress</a:t>
            </a:r>
          </a:p>
          <a:p>
            <a:pPr lvl="0" indent="-326776">
              <a:spcBef>
                <a:spcPts val="0"/>
              </a:spcBef>
              <a:buSzPct val="100000"/>
            </a:pPr>
            <a:endParaRPr lang="en-IN" sz="2200" dirty="0"/>
          </a:p>
          <a:p>
            <a:pPr lvl="0" indent="-326776">
              <a:spcBef>
                <a:spcPts val="0"/>
              </a:spcBef>
              <a:buSzPct val="100000"/>
            </a:pPr>
            <a:r>
              <a:rPr lang="en-IN" sz="2200" dirty="0"/>
              <a:t>MIT, in progress -&gt;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finish X-wing +insertion system, assembly fixtures, cooling system  </a:t>
            </a:r>
          </a:p>
          <a:p>
            <a:pPr lvl="1" indent="-326776">
              <a:spcBef>
                <a:spcPts val="0"/>
              </a:spcBef>
              <a:buSzPct val="100000"/>
            </a:pPr>
            <a:r>
              <a:rPr lang="en-IN" sz="1800" dirty="0"/>
              <a:t>extra evil MVTX (for  insertion dry testing in BNL)</a:t>
            </a:r>
            <a:endParaRPr dirty="0"/>
          </a:p>
        </p:txBody>
      </p:sp>
      <p:sp>
        <p:nvSpPr>
          <p:cNvPr id="160" name="Google Shape;16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3/15/21</a:t>
            </a:r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5</a:t>
            </a:fld>
            <a:endParaRPr/>
          </a:p>
        </p:txBody>
      </p:sp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7699" y="3075680"/>
            <a:ext cx="4788462" cy="1223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9"/>
          <p:cNvSpPr/>
          <p:nvPr/>
        </p:nvSpPr>
        <p:spPr>
          <a:xfrm>
            <a:off x="10318356" y="4390848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52472" y="914111"/>
            <a:ext cx="2598284" cy="1531641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9"/>
          <p:cNvSpPr/>
          <p:nvPr/>
        </p:nvSpPr>
        <p:spPr>
          <a:xfrm>
            <a:off x="10318356" y="2545020"/>
            <a:ext cx="882032" cy="57517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9" descr="A close up of a cage&#10;&#10;Description automatically generated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0871" y="3939209"/>
            <a:ext cx="1303722" cy="1634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9"/>
          <p:cNvPicPr preferRelativeResize="0"/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693" y="4748550"/>
            <a:ext cx="3748273" cy="210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69EEBA-AF96-6B4C-B97D-782F3B691ACE}"/>
              </a:ext>
            </a:extLst>
          </p:cNvPr>
          <p:cNvSpPr txBox="1"/>
          <p:nvPr/>
        </p:nvSpPr>
        <p:spPr>
          <a:xfrm>
            <a:off x="5855882" y="2381528"/>
            <a:ext cx="34515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Test fit @LBNL: ~April, 2021</a:t>
            </a:r>
          </a:p>
          <a:p>
            <a:endParaRPr lang="en-US" b="1" dirty="0"/>
          </a:p>
          <a:p>
            <a:r>
              <a:rPr lang="en-US" b="1" dirty="0"/>
              <a:t>Detector assembly Review: ~May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43DD06-C97F-3C4F-99E4-E5209B902A7A}"/>
              </a:ext>
            </a:extLst>
          </p:cNvPr>
          <p:cNvSpPr txBox="1"/>
          <p:nvPr/>
        </p:nvSpPr>
        <p:spPr>
          <a:xfrm>
            <a:off x="7455897" y="4635425"/>
            <a:ext cx="22429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Readout &amp; Test @LBNL: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full or partial detector?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FF0000"/>
                </a:solidFill>
              </a:rPr>
              <a:t>1, 6/L0, 8/L1, 10/L2</a:t>
            </a:r>
          </a:p>
        </p:txBody>
      </p:sp>
    </p:spTree>
    <p:extLst>
      <p:ext uri="{BB962C8B-B14F-4D97-AF65-F5344CB8AC3E}">
        <p14:creationId xmlns:p14="http://schemas.microsoft.com/office/powerpoint/2010/main" val="406058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CD3E-9708-B94A-B7E2-B9E4A25B1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B813C-AFEC-5B4D-9C59-8791B3AF90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C076-E483-DC4B-AFD7-E501D74A1F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3/15/21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ABBF0-78F4-D746-B6E6-900D1F1E856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MVTX Status @MVTX BiWeekly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A4B62-4BC4-2845-9158-8A4DF9EF56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2456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36472" y="2215805"/>
            <a:ext cx="1631330" cy="1911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10169" y="1051216"/>
            <a:ext cx="1967617" cy="111834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0"/>
          <p:cNvSpPr txBox="1">
            <a:spLocks noGrp="1"/>
          </p:cNvSpPr>
          <p:nvPr>
            <p:ph type="title"/>
          </p:nvPr>
        </p:nvSpPr>
        <p:spPr>
          <a:xfrm>
            <a:off x="248707" y="43795"/>
            <a:ext cx="4147912" cy="94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IN" b="1"/>
              <a:t>Status &amp; Plan</a:t>
            </a:r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3/15/21</a:t>
            </a:r>
            <a:endParaRPr/>
          </a:p>
        </p:txBody>
      </p:sp>
      <p:sp>
        <p:nvSpPr>
          <p:cNvPr id="177" name="Google Shape;17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/>
              <a:t>MVTX Status @MVTX BiWeekly</a:t>
            </a: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7</a:t>
            </a:fld>
            <a:endParaRPr/>
          </a:p>
        </p:txBody>
      </p:sp>
      <p:grpSp>
        <p:nvGrpSpPr>
          <p:cNvPr id="179" name="Google Shape;179;p20"/>
          <p:cNvGrpSpPr/>
          <p:nvPr/>
        </p:nvGrpSpPr>
        <p:grpSpPr>
          <a:xfrm>
            <a:off x="5067802" y="-64446"/>
            <a:ext cx="6986379" cy="6785921"/>
            <a:chOff x="6256547" y="-64446"/>
            <a:chExt cx="5915149" cy="5701465"/>
          </a:xfrm>
        </p:grpSpPr>
        <p:grpSp>
          <p:nvGrpSpPr>
            <p:cNvPr id="180" name="Google Shape;180;p20"/>
            <p:cNvGrpSpPr/>
            <p:nvPr/>
          </p:nvGrpSpPr>
          <p:grpSpPr>
            <a:xfrm>
              <a:off x="6256547" y="-64446"/>
              <a:ext cx="5915149" cy="5701465"/>
              <a:chOff x="6062003" y="900584"/>
              <a:chExt cx="5915149" cy="5463072"/>
            </a:xfrm>
          </p:grpSpPr>
          <p:grpSp>
            <p:nvGrpSpPr>
              <p:cNvPr id="181" name="Google Shape;181;p20"/>
              <p:cNvGrpSpPr/>
              <p:nvPr/>
            </p:nvGrpSpPr>
            <p:grpSpPr>
              <a:xfrm>
                <a:off x="6062003" y="900584"/>
                <a:ext cx="5915149" cy="5463072"/>
                <a:chOff x="6242854" y="590800"/>
                <a:chExt cx="5915149" cy="5463072"/>
              </a:xfrm>
            </p:grpSpPr>
            <p:pic>
              <p:nvPicPr>
                <p:cNvPr id="182" name="Google Shape;182;p20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6242854" y="959849"/>
                  <a:ext cx="5915149" cy="509402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183" name="Google Shape;183;p20"/>
                <p:cNvSpPr txBox="1"/>
                <p:nvPr/>
              </p:nvSpPr>
              <p:spPr>
                <a:xfrm>
                  <a:off x="7870721" y="590800"/>
                  <a:ext cx="2586477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IN" sz="2000" b="1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Pre-COVID19 Schedule</a:t>
                  </a:r>
                  <a:endParaRPr/>
                </a:p>
              </p:txBody>
            </p:sp>
          </p:grpSp>
          <p:sp>
            <p:nvSpPr>
              <p:cNvPr id="184" name="Google Shape;184;p20"/>
              <p:cNvSpPr/>
              <p:nvPr/>
            </p:nvSpPr>
            <p:spPr>
              <a:xfrm>
                <a:off x="9036996" y="3725694"/>
                <a:ext cx="108949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20"/>
              <p:cNvSpPr/>
              <p:nvPr/>
            </p:nvSpPr>
            <p:spPr>
              <a:xfrm>
                <a:off x="8832715" y="4311772"/>
                <a:ext cx="1691357" cy="586078"/>
              </a:xfrm>
              <a:prstGeom prst="ellipse">
                <a:avLst/>
              </a:prstGeom>
              <a:noFill/>
              <a:ln w="28575" cap="flat" cmpd="sng">
                <a:solidFill>
                  <a:srgbClr val="0432F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6" name="Google Shape;186;p20"/>
              <p:cNvCxnSpPr/>
              <p:nvPr/>
            </p:nvCxnSpPr>
            <p:spPr>
              <a:xfrm>
                <a:off x="9752861" y="2013626"/>
                <a:ext cx="0" cy="3929974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accen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87" name="Google Shape;187;p20"/>
              <p:cNvSpPr txBox="1"/>
              <p:nvPr/>
            </p:nvSpPr>
            <p:spPr>
              <a:xfrm>
                <a:off x="9678393" y="2421370"/>
                <a:ext cx="7305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IN" sz="1800">
                    <a:solidFill>
                      <a:srgbClr val="0070C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Today</a:t>
                </a:r>
                <a:endParaRPr/>
              </a:p>
            </p:txBody>
          </p:sp>
        </p:grpSp>
        <p:sp>
          <p:nvSpPr>
            <p:cNvPr id="188" name="Google Shape;188;p20"/>
            <p:cNvSpPr/>
            <p:nvPr/>
          </p:nvSpPr>
          <p:spPr>
            <a:xfrm>
              <a:off x="10297838" y="3588363"/>
              <a:ext cx="173053" cy="160311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rgbClr val="FF0000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0"/>
            <p:cNvSpPr txBox="1"/>
            <p:nvPr/>
          </p:nvSpPr>
          <p:spPr>
            <a:xfrm>
              <a:off x="10550075" y="3464857"/>
              <a:ext cx="1221274" cy="2585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IN" sz="1400" b="1">
                  <a:solidFill>
                    <a:srgbClr val="0432FF"/>
                  </a:solidFill>
                  <a:latin typeface="Calibri"/>
                  <a:ea typeface="Calibri"/>
                  <a:cs typeface="Calibri"/>
                  <a:sym typeface="Calibri"/>
                </a:rPr>
                <a:t>Assembly review</a:t>
              </a:r>
              <a:endParaRPr/>
            </a:p>
          </p:txBody>
        </p:sp>
      </p:grpSp>
      <p:pic>
        <p:nvPicPr>
          <p:cNvPr id="190" name="Google Shape;190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3618" y="1787883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 descr="Hand Painted Mbe Style Mbe Smiley Face Service, Smiley Clipart, Cartoon Smiling  Face, Qq Expression PNG and Vector with Transparent Background for Free  Downloa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49129" y="2467094"/>
            <a:ext cx="679211" cy="679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 descr="Who Really Invented the Smiley Face? | Arts &amp; Culture | Smithsonian Magazin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3930502" y="3304463"/>
            <a:ext cx="1286805" cy="1198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0"/>
          <p:cNvSpPr txBox="1"/>
          <p:nvPr/>
        </p:nvSpPr>
        <p:spPr>
          <a:xfrm>
            <a:off x="139963" y="3634051"/>
            <a:ext cx="379221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Some delay in CFC production,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but still on track for completing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600" b="1" i="1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the assembly work in 2021 </a:t>
            </a:r>
            <a:endParaRPr/>
          </a:p>
        </p:txBody>
      </p:sp>
      <p:sp>
        <p:nvSpPr>
          <p:cNvPr id="194" name="Google Shape;194;p20"/>
          <p:cNvSpPr txBox="1"/>
          <p:nvPr/>
        </p:nvSpPr>
        <p:spPr>
          <a:xfrm>
            <a:off x="143266" y="5000029"/>
            <a:ext cx="4924500" cy="1877700"/>
          </a:xfrm>
          <a:prstGeom prst="rect">
            <a:avLst/>
          </a:prstGeom>
          <a:solidFill>
            <a:srgbClr val="FFC000"/>
          </a:solidFill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Readout, Control and Electrical System Integration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RUs sent to factory@UK for repair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FW/SW synced to latest ALICE/ATLAS code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Low-level slow control under testing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mGTM progress at BNL (40MHz/LHC)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-"/>
            </a:pPr>
            <a:r>
              <a:rPr lang="en-I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Readout and service cables and power system   </a:t>
            </a:r>
            <a:endParaRPr/>
          </a:p>
        </p:txBody>
      </p:sp>
      <p:pic>
        <p:nvPicPr>
          <p:cNvPr id="195" name="Google Shape;195;p20" descr="Premium Vector | Emoji with glasses wearing mouth mask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4562" y="1070638"/>
            <a:ext cx="1133050" cy="1096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20111" y="1075589"/>
            <a:ext cx="1553242" cy="106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2051" y="2253338"/>
            <a:ext cx="1249745" cy="988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04935" y="2207420"/>
            <a:ext cx="1948870" cy="1034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0"/>
          <p:cNvSpPr txBox="1"/>
          <p:nvPr/>
        </p:nvSpPr>
        <p:spPr>
          <a:xfrm>
            <a:off x="9768625" y="3254457"/>
            <a:ext cx="1690522" cy="307777"/>
          </a:xfrm>
          <a:prstGeom prst="rect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production started   </a:t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134562" y="984549"/>
            <a:ext cx="9292510" cy="2216751"/>
          </a:xfrm>
          <a:prstGeom prst="rect">
            <a:avLst/>
          </a:prstGeom>
          <a:noFill/>
          <a:ln w="349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 txBox="1"/>
          <p:nvPr/>
        </p:nvSpPr>
        <p:spPr>
          <a:xfrm>
            <a:off x="7366330" y="4317806"/>
            <a:ext cx="8611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0432FF"/>
                </a:solidFill>
                <a:latin typeface="Calibri"/>
                <a:ea typeface="Calibri"/>
                <a:cs typeface="Calibri"/>
                <a:sym typeface="Calibri"/>
              </a:rPr>
              <a:t>@LBNL</a:t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134562" y="3278777"/>
            <a:ext cx="9292510" cy="1576088"/>
          </a:xfrm>
          <a:prstGeom prst="rect">
            <a:avLst/>
          </a:prstGeom>
          <a:noFill/>
          <a:ln w="3492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0"/>
          <p:cNvSpPr txBox="1"/>
          <p:nvPr/>
        </p:nvSpPr>
        <p:spPr>
          <a:xfrm>
            <a:off x="10911727" y="5266536"/>
            <a:ext cx="103105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MVTX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installation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~9/2022</a:t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1042281" y="5976516"/>
            <a:ext cx="178402" cy="19841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0000"/>
          </a:solidFill>
          <a:ln w="127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2857</TotalTime>
  <Words>466</Words>
  <Application>Microsoft Macintosh PowerPoint</Application>
  <PresentationFormat>Widescreen</PresentationFormat>
  <Paragraphs>112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MVTX Status</vt:lpstr>
      <vt:lpstr>Stave Production Near Completion  Goal: 84 Gold/Silver Staves </vt:lpstr>
      <vt:lpstr>Mechanical Structures </vt:lpstr>
      <vt:lpstr>Readout and Slow Controls </vt:lpstr>
      <vt:lpstr>Near Term Plan</vt:lpstr>
      <vt:lpstr>backup</vt:lpstr>
      <vt:lpstr>Status &amp; Plan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MVTX Status</dc:title>
  <cp:lastModifiedBy>Ming Liu</cp:lastModifiedBy>
  <cp:revision>45</cp:revision>
  <dcterms:modified xsi:type="dcterms:W3CDTF">2021-03-15T15:54:11Z</dcterms:modified>
</cp:coreProperties>
</file>