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4" r:id="rId7"/>
    <p:sldId id="279" r:id="rId8"/>
    <p:sldId id="307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0"/>
    <p:restoredTop sz="94673"/>
  </p:normalViewPr>
  <p:slideViewPr>
    <p:cSldViewPr snapToGrid="0" snapToObjects="1">
      <p:cViewPr varScale="1">
        <p:scale>
          <a:sx n="154" d="100"/>
          <a:sy n="154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F9DF-1682-0840-A5CE-1C789177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47644-B249-D349-976B-D3ECDA07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6DED8-BA47-D841-92D1-82B6CE80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446C7-6C73-B24B-93D6-9555A791D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433A3-A2B1-0049-865A-31FC35AF1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2C832-3E57-7A4C-8BCA-8DF44116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F8356-3102-7D42-A08F-7E4F1585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12B71-C61C-F540-AD8A-DB167721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2/26/21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dirty="0"/>
              <a:t>MVTX Status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Camelia, Grazyna,  Ming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02/26/2021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2/26/21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09125" y="0"/>
            <a:ext cx="5944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Mechanical Structures 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87247" y="1038060"/>
            <a:ext cx="7155020" cy="36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CFC production on schedule</a:t>
            </a:r>
            <a:endParaRPr dirty="0"/>
          </a:p>
          <a:p>
            <a:pPr marL="685800" lvl="1" indent="-201930">
              <a:spcBef>
                <a:spcPts val="1000"/>
              </a:spcBef>
              <a:buSzPct val="100000"/>
            </a:pPr>
            <a:r>
              <a:rPr lang="en-IN" dirty="0"/>
              <a:t>1st full-half detector to LBNL ~end of March </a:t>
            </a:r>
          </a:p>
          <a:p>
            <a:pPr marL="685800" lvl="1" indent="-201930">
              <a:spcBef>
                <a:spcPts val="1000"/>
              </a:spcBef>
              <a:buSzPct val="100000"/>
            </a:pPr>
            <a:endParaRPr lang="en-IN" dirty="0"/>
          </a:p>
          <a:p>
            <a:pPr marL="228600" indent="-201930">
              <a:buSzPct val="100000"/>
            </a:pPr>
            <a:r>
              <a:rPr lang="en-IN" dirty="0"/>
              <a:t>Finalizing assembly jig design, w/ LBNL last week </a:t>
            </a:r>
          </a:p>
          <a:p>
            <a:pPr marL="685800" lvl="1" indent="-201930">
              <a:buSzPct val="100000"/>
            </a:pPr>
            <a:r>
              <a:rPr lang="en-IN" dirty="0"/>
              <a:t>Build 3 set assembly jigs first + 3 cradles …  </a:t>
            </a:r>
          </a:p>
          <a:p>
            <a:pPr marL="685800" lvl="1" indent="-201930">
              <a:buSzPct val="100000"/>
            </a:pPr>
            <a:endParaRPr lang="en-IN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MVTX insertion system design in progress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=&gt; finalize cable lengths, readout and power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PP1/2 design updated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Reducing data and power cable shift/twist  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2/26/21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405841-EC92-FF43-BE8C-83321105E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8731" y="201134"/>
            <a:ext cx="4553269" cy="19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9C787F-353D-924A-851F-8228D4E5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153" y="2458120"/>
            <a:ext cx="4038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9E9087-B123-A34A-AA99-EFA9ACF3B68D}"/>
              </a:ext>
            </a:extLst>
          </p:cNvPr>
          <p:cNvCxnSpPr>
            <a:cxnSpLocks/>
          </p:cNvCxnSpPr>
          <p:nvPr/>
        </p:nvCxnSpPr>
        <p:spPr>
          <a:xfrm flipV="1">
            <a:off x="6096000" y="989471"/>
            <a:ext cx="1558210" cy="20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87C04-515D-034D-B2C9-AE2285190E39}"/>
              </a:ext>
            </a:extLst>
          </p:cNvPr>
          <p:cNvCxnSpPr>
            <a:cxnSpLocks/>
          </p:cNvCxnSpPr>
          <p:nvPr/>
        </p:nvCxnSpPr>
        <p:spPr>
          <a:xfrm>
            <a:off x="6336766" y="2525279"/>
            <a:ext cx="1342862" cy="40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1F0E84-BA1A-ED4C-8562-D495383FAABD}"/>
              </a:ext>
            </a:extLst>
          </p:cNvPr>
          <p:cNvCxnSpPr>
            <a:cxnSpLocks/>
          </p:cNvCxnSpPr>
          <p:nvPr/>
        </p:nvCxnSpPr>
        <p:spPr>
          <a:xfrm>
            <a:off x="6336766" y="3429000"/>
            <a:ext cx="1529387" cy="71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48A2565-83A5-1F4B-AF5B-C87EE8F800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526" y="4622197"/>
            <a:ext cx="3958099" cy="1833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93D246-058E-EB46-90DE-79006361F4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427" y="4035334"/>
            <a:ext cx="4117573" cy="2593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76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Readout and Electrical System 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10286" y="881483"/>
            <a:ext cx="7174525" cy="57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All 60 production RU tested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3 arrived at factory for repair </a:t>
            </a:r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development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Preliminary design developed, good discussion this week, 80MHz or 160MHz options</a:t>
            </a:r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prototype </a:t>
            </a:r>
            <a:r>
              <a:rPr lang="en-IN" dirty="0" err="1"/>
              <a:t>mGTM</a:t>
            </a:r>
            <a:r>
              <a:rPr lang="en-IN" dirty="0"/>
              <a:t> available in ~3 weeks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integration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Testing new RU firmware in progress</a:t>
            </a:r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New data format</a:t>
            </a:r>
          </a:p>
          <a:p>
            <a:pPr marL="228600" indent="-194309">
              <a:spcBef>
                <a:spcPts val="500"/>
              </a:spcBef>
              <a:buSzPct val="100000"/>
            </a:pPr>
            <a:r>
              <a:rPr lang="en-IN" dirty="0"/>
              <a:t>Power system, racks, cables etc</a:t>
            </a:r>
          </a:p>
          <a:p>
            <a:pPr marL="685800" lvl="1" indent="-194309">
              <a:buSzPct val="100000"/>
            </a:pPr>
            <a:r>
              <a:rPr lang="en-IN" dirty="0"/>
              <a:t>ESR dry run with BNL engineers last week, received good suggestions </a:t>
            </a:r>
          </a:p>
          <a:p>
            <a:pPr marL="228600" indent="-194309">
              <a:buSzPct val="100000"/>
            </a:pPr>
            <a:r>
              <a:rPr lang="en-US" dirty="0"/>
              <a:t>Detector Safety System kickoff meeting between BNL and Michael next week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IN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b="1" dirty="0"/>
              <a:t>Budget update for FY21:</a:t>
            </a:r>
            <a:endParaRPr b="1"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electronics components  </a:t>
            </a:r>
            <a:endParaRPr dirty="0"/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 err="1"/>
              <a:t>VTTx</a:t>
            </a:r>
            <a:r>
              <a:rPr lang="en-IN" dirty="0"/>
              <a:t>/</a:t>
            </a:r>
            <a:r>
              <a:rPr lang="en-IN" dirty="0" err="1"/>
              <a:t>VTRx</a:t>
            </a:r>
            <a:r>
              <a:rPr lang="en-IN" dirty="0"/>
              <a:t> ~ $12k. </a:t>
            </a:r>
            <a:endParaRPr dirty="0"/>
          </a:p>
          <a:p>
            <a:pPr marL="228600" indent="-212090">
              <a:buSzPct val="100000"/>
            </a:pPr>
            <a:r>
              <a:rPr lang="en-IN" dirty="0"/>
              <a:t>Miscellaneous items: </a:t>
            </a:r>
          </a:p>
          <a:p>
            <a:pPr marL="685800" lvl="1" indent="-212090">
              <a:buSzPct val="100000"/>
            </a:pPr>
            <a:r>
              <a:rPr lang="en-IN" dirty="0"/>
              <a:t>VME crates (~$6K), 4 fanout boards($10k?), patch panels, CANBUS cables, </a:t>
            </a:r>
            <a:r>
              <a:rPr lang="en-IN" dirty="0" err="1"/>
              <a:t>fibers</a:t>
            </a:r>
            <a:r>
              <a:rPr lang="en-IN" dirty="0"/>
              <a:t> etc.    </a:t>
            </a:r>
          </a:p>
          <a:p>
            <a:pPr marL="685800" lvl="1" indent="-212090">
              <a:buSzPct val="100000"/>
            </a:pPr>
            <a:r>
              <a:rPr lang="en-IN" dirty="0"/>
              <a:t>Safety system -&gt; MVTX + WBS2.x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2/26/21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681AD-FC14-A645-B0E7-062B3ABFF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414" y="915816"/>
            <a:ext cx="4581586" cy="2083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AED3E-2AB8-2F4F-BEA0-FC67391DC143}"/>
              </a:ext>
            </a:extLst>
          </p:cNvPr>
          <p:cNvSpPr txBox="1"/>
          <p:nvPr/>
        </p:nvSpPr>
        <p:spPr>
          <a:xfrm>
            <a:off x="9336162" y="608039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mGTM</a:t>
            </a:r>
            <a:r>
              <a:rPr lang="en-US" dirty="0"/>
              <a:t> simulation from Joe Mead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CEE88-A698-C446-87C0-E1CB63448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79083" y="2871420"/>
            <a:ext cx="3047797" cy="4452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72DB8-7EBB-CA4F-9B20-ECC1DF2D2126}"/>
              </a:ext>
            </a:extLst>
          </p:cNvPr>
          <p:cNvSpPr txBox="1"/>
          <p:nvPr/>
        </p:nvSpPr>
        <p:spPr>
          <a:xfrm>
            <a:off x="7974495" y="3573738"/>
            <a:ext cx="350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sPHENIX</a:t>
            </a:r>
            <a:r>
              <a:rPr lang="en-US" dirty="0">
                <a:solidFill>
                  <a:srgbClr val="FFFF00"/>
                </a:solidFill>
              </a:rPr>
              <a:t> PB Test – unstable I2C signal?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9DA6BF-4E3D-5743-9BAA-068784A4D48E}"/>
              </a:ext>
            </a:extLst>
          </p:cNvPr>
          <p:cNvSpPr/>
          <p:nvPr/>
        </p:nvSpPr>
        <p:spPr>
          <a:xfrm>
            <a:off x="9642764" y="4455622"/>
            <a:ext cx="897774" cy="656705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FCC34-A998-014F-8F9B-05E78A9149F2}"/>
              </a:ext>
            </a:extLst>
          </p:cNvPr>
          <p:cNvSpPr txBox="1"/>
          <p:nvPr/>
        </p:nvSpPr>
        <p:spPr>
          <a:xfrm>
            <a:off x="10420531" y="4854520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IB/Switch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Stave Production, Transportation and QA 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308321" y="1325563"/>
            <a:ext cx="64140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50 gold staves ready for shipping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16 new HICs produced</a:t>
            </a:r>
          </a:p>
          <a:p>
            <a:pPr marL="1143000" lvl="2" indent="-228600">
              <a:buSzPts val="2400"/>
            </a:pPr>
            <a:r>
              <a:rPr lang="en-US" dirty="0"/>
              <a:t>11 staves under test</a:t>
            </a:r>
          </a:p>
          <a:p>
            <a:pPr marL="685800" lvl="1" indent="-228600">
              <a:buSzPts val="2400"/>
            </a:pPr>
            <a:r>
              <a:rPr lang="en-US" dirty="0"/>
              <a:t>7 staves done metrology</a:t>
            </a:r>
          </a:p>
          <a:p>
            <a:pPr marL="685800" lvl="1" indent="-228600">
              <a:buSzPts val="2400"/>
            </a:pPr>
            <a:r>
              <a:rPr lang="en-US" dirty="0"/>
              <a:t>Production rate:  ~5 HICs/week</a:t>
            </a:r>
          </a:p>
          <a:p>
            <a:pPr marL="685800" lvl="1" indent="-228600">
              <a:buSzPts val="2400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 (3 Gold + 1 Silver) under test at LBNL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Mostly consistent with CERN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Some details under investigation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1 partially working HIC for ORNL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IN" dirty="0"/>
              <a:t>Arrived with new loggers at LBNL 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IN" dirty="0"/>
              <a:t>Tested at LBNL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IN" dirty="0"/>
              <a:t>To be tested at LANL before shipping to ORNL</a:t>
            </a: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2/26/21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210" y="4496163"/>
            <a:ext cx="4767469" cy="186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9B1CB66-282E-A64C-93DB-86E5544E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209" y="1506205"/>
            <a:ext cx="4767469" cy="28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7569BE-EE0C-B24A-9FA9-C7D09B8D1026}"/>
              </a:ext>
            </a:extLst>
          </p:cNvPr>
          <p:cNvSpPr txBox="1"/>
          <p:nvPr/>
        </p:nvSpPr>
        <p:spPr>
          <a:xfrm>
            <a:off x="7116209" y="1168818"/>
            <a:ext cx="4631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Logger MSR 175: Feb. 5 – 16, 2021. CERN</a:t>
            </a:r>
            <a:r>
              <a:rPr lang="en-US" dirty="0">
                <a:sym typeface="Wingdings" pitchFamily="2" charset="2"/>
              </a:rPr>
              <a:t> LBNL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11036-7236-9D42-AC8C-6E5477CF53C7}"/>
              </a:ext>
            </a:extLst>
          </p:cNvPr>
          <p:cNvSpPr txBox="1"/>
          <p:nvPr/>
        </p:nvSpPr>
        <p:spPr>
          <a:xfrm>
            <a:off x="7705898" y="172590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00929" y="973890"/>
            <a:ext cx="7258076" cy="55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@MIT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Stave shipping &amp; QA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integration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</a:t>
            </a:r>
          </a:p>
          <a:p>
            <a:pPr marL="685800" lvl="1" indent="-205739">
              <a:buSzPct val="100000"/>
            </a:pPr>
            <a:r>
              <a:rPr lang="en-IN" dirty="0"/>
              <a:t>Update FW and SW</a:t>
            </a:r>
          </a:p>
          <a:p>
            <a:pPr marL="480061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 dirty="0"/>
              <a:t>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Interface 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system &amp; Cooling system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</a:p>
          <a:p>
            <a:pPr marL="0" lvl="0" indent="0">
              <a:spcBef>
                <a:spcPts val="500"/>
              </a:spcBef>
              <a:buNone/>
            </a:pPr>
            <a:endParaRPr lang="en-IN" sz="2900" b="1" dirty="0"/>
          </a:p>
          <a:p>
            <a:pPr marL="0" lvl="0" indent="0">
              <a:spcBef>
                <a:spcPts val="500"/>
              </a:spcBef>
              <a:buNone/>
            </a:pPr>
            <a:r>
              <a:rPr lang="en-IN" sz="2900" b="1" dirty="0"/>
              <a:t>Budget update -&gt; more engineering support in FY21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LBNL, add “setup clean room”, ~$20k, (need to double check)  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b="1" dirty="0"/>
              <a:t>MIT, TBD, in progress -&gt;</a:t>
            </a:r>
            <a:r>
              <a:rPr lang="en-IN" sz="2200" dirty="0"/>
              <a:t> finish X-wing +insertion system, assembly fixtures, cooling </a:t>
            </a:r>
            <a:r>
              <a:rPr lang="en-IN" sz="2200" dirty="0" err="1"/>
              <a:t>sytem</a:t>
            </a:r>
            <a:r>
              <a:rPr lang="en-IN" sz="2200" dirty="0"/>
              <a:t>,  extra evil MVTX (for  insertion dry testing in BNL), etc. (might need extra 200-250K from P6, + ~50K WBS2x</a:t>
            </a:r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2/26/21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871" y="3939209"/>
            <a:ext cx="1303722" cy="16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855882" y="2381528"/>
            <a:ext cx="3451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fit: Mar-April,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455897" y="4635425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Readout &amp; Test @LBNL: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full or partial detector?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1, 6/L0, 8/L1, 10/L2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98201" y="2807801"/>
            <a:ext cx="314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 new STAVEs with metrology tests.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50 </a:t>
            </a:r>
            <a:r>
              <a:rPr lang="en-US" sz="1600" dirty="0"/>
              <a:t>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A94724-7A0D-D54B-BF5F-E0663679FF53}"/>
              </a:ext>
            </a:extLst>
          </p:cNvPr>
          <p:cNvGraphicFramePr>
            <a:graphicFrameLocks noGrp="1"/>
          </p:cNvGraphicFramePr>
          <p:nvPr/>
        </p:nvGraphicFramePr>
        <p:xfrm>
          <a:off x="148589" y="136525"/>
          <a:ext cx="8949602" cy="6446012"/>
        </p:xfrm>
        <a:graphic>
          <a:graphicData uri="http://schemas.openxmlformats.org/drawingml/2006/table">
            <a:tbl>
              <a:tblPr/>
              <a:tblGrid>
                <a:gridCol w="435505">
                  <a:extLst>
                    <a:ext uri="{9D8B030D-6E8A-4147-A177-3AD203B41FA5}">
                      <a16:colId xmlns:a16="http://schemas.microsoft.com/office/drawing/2014/main" val="3071619283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395068419"/>
                    </a:ext>
                  </a:extLst>
                </a:gridCol>
                <a:gridCol w="492119">
                  <a:extLst>
                    <a:ext uri="{9D8B030D-6E8A-4147-A177-3AD203B41FA5}">
                      <a16:colId xmlns:a16="http://schemas.microsoft.com/office/drawing/2014/main" val="1652259655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479159319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2034812831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3242193564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3536552279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434243390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1360436939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2482009330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4271246015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2392397162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749697486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3303529309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2346552079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3095137752"/>
                    </a:ext>
                  </a:extLst>
                </a:gridCol>
                <a:gridCol w="483410">
                  <a:extLst>
                    <a:ext uri="{9D8B030D-6E8A-4147-A177-3AD203B41FA5}">
                      <a16:colId xmlns:a16="http://schemas.microsoft.com/office/drawing/2014/main" val="2052088601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2394788192"/>
                    </a:ext>
                  </a:extLst>
                </a:gridCol>
                <a:gridCol w="439859">
                  <a:extLst>
                    <a:ext uri="{9D8B030D-6E8A-4147-A177-3AD203B41FA5}">
                      <a16:colId xmlns:a16="http://schemas.microsoft.com/office/drawing/2014/main" val="2623806389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56649540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591969170"/>
                    </a:ext>
                  </a:extLst>
                </a:gridCol>
                <a:gridCol w="370178">
                  <a:extLst>
                    <a:ext uri="{9D8B030D-6E8A-4147-A177-3AD203B41FA5}">
                      <a16:colId xmlns:a16="http://schemas.microsoft.com/office/drawing/2014/main" val="1833002170"/>
                    </a:ext>
                  </a:extLst>
                </a:gridCol>
                <a:gridCol w="435505">
                  <a:extLst>
                    <a:ext uri="{9D8B030D-6E8A-4147-A177-3AD203B41FA5}">
                      <a16:colId xmlns:a16="http://schemas.microsoft.com/office/drawing/2014/main" val="2481400040"/>
                    </a:ext>
                  </a:extLst>
                </a:gridCol>
              </a:tblGrid>
              <a:tr h="199374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05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01463"/>
                  </a:ext>
                </a:extLst>
              </a:tr>
              <a:tr h="254098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38557"/>
                  </a:ext>
                </a:extLst>
              </a:tr>
              <a:tr h="9333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05198"/>
                  </a:ext>
                </a:extLst>
              </a:tr>
              <a:tr h="9333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407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926431"/>
                  </a:ext>
                </a:extLst>
              </a:tr>
              <a:tr h="9333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20741"/>
                  </a:ext>
                </a:extLst>
              </a:tr>
              <a:tr h="9333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8682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37038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7006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08711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6140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732316"/>
                  </a:ext>
                </a:extLst>
              </a:tr>
              <a:tr h="9333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101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010613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1669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70305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815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45787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05566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3994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57525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00259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73894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9620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60930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893753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972300"/>
                  </a:ext>
                </a:extLst>
              </a:tr>
              <a:tr h="25409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809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98600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73345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72650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94681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2654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46460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51590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425424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60538"/>
                  </a:ext>
                </a:extLst>
              </a:tr>
              <a:tr h="1737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6192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04365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9292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8474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4955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31657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96495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65110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51143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38084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39442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12103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85613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298863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04610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363" marR="7363" marT="4909" marB="49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571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157A7F-EB1B-844F-AB7E-3B2251182F71}"/>
              </a:ext>
            </a:extLst>
          </p:cNvPr>
          <p:cNvSpPr txBox="1"/>
          <p:nvPr/>
        </p:nvSpPr>
        <p:spPr>
          <a:xfrm>
            <a:off x="9414405" y="701236"/>
            <a:ext cx="262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Stave production meeting</a:t>
            </a:r>
          </a:p>
          <a:p>
            <a:r>
              <a:rPr lang="en-US" b="1" dirty="0">
                <a:solidFill>
                  <a:schemeClr val="tx1"/>
                </a:solidFill>
              </a:rPr>
              <a:t>2/18/2021, from Rajendra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BE231D-EA3A-8244-B4F6-E98F455B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53CA3F-7CD9-E043-9F4F-746CFD14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</p:spTree>
    <p:extLst>
      <p:ext uri="{BB962C8B-B14F-4D97-AF65-F5344CB8AC3E}">
        <p14:creationId xmlns:p14="http://schemas.microsoft.com/office/powerpoint/2010/main" val="233941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48665"/>
          <a:ext cx="10515602" cy="333570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C58D60-5A86-E34F-B174-E7BBCA262132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2235"/>
          <a:ext cx="10515601" cy="6555168"/>
        </p:xfrm>
        <a:graphic>
          <a:graphicData uri="http://schemas.openxmlformats.org/drawingml/2006/table">
            <a:tbl>
              <a:tblPr/>
              <a:tblGrid>
                <a:gridCol w="511708">
                  <a:extLst>
                    <a:ext uri="{9D8B030D-6E8A-4147-A177-3AD203B41FA5}">
                      <a16:colId xmlns:a16="http://schemas.microsoft.com/office/drawing/2014/main" val="3727207475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1862668089"/>
                    </a:ext>
                  </a:extLst>
                </a:gridCol>
                <a:gridCol w="578229">
                  <a:extLst>
                    <a:ext uri="{9D8B030D-6E8A-4147-A177-3AD203B41FA5}">
                      <a16:colId xmlns:a16="http://schemas.microsoft.com/office/drawing/2014/main" val="4233261481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2792005105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241633068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549002063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305399373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2422337390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2033571758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1862917566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3052151867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984452368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4279730471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1741771711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711242266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2086028182"/>
                    </a:ext>
                  </a:extLst>
                </a:gridCol>
                <a:gridCol w="567995">
                  <a:extLst>
                    <a:ext uri="{9D8B030D-6E8A-4147-A177-3AD203B41FA5}">
                      <a16:colId xmlns:a16="http://schemas.microsoft.com/office/drawing/2014/main" val="2412190610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1545121515"/>
                    </a:ext>
                  </a:extLst>
                </a:gridCol>
                <a:gridCol w="516825">
                  <a:extLst>
                    <a:ext uri="{9D8B030D-6E8A-4147-A177-3AD203B41FA5}">
                      <a16:colId xmlns:a16="http://schemas.microsoft.com/office/drawing/2014/main" val="1550680770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1274110328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959409413"/>
                    </a:ext>
                  </a:extLst>
                </a:gridCol>
                <a:gridCol w="434952">
                  <a:extLst>
                    <a:ext uri="{9D8B030D-6E8A-4147-A177-3AD203B41FA5}">
                      <a16:colId xmlns:a16="http://schemas.microsoft.com/office/drawing/2014/main" val="3973662376"/>
                    </a:ext>
                  </a:extLst>
                </a:gridCol>
                <a:gridCol w="511708">
                  <a:extLst>
                    <a:ext uri="{9D8B030D-6E8A-4147-A177-3AD203B41FA5}">
                      <a16:colId xmlns:a16="http://schemas.microsoft.com/office/drawing/2014/main" val="2957507096"/>
                    </a:ext>
                  </a:extLst>
                </a:gridCol>
              </a:tblGrid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72406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269256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98012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707833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801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749470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30025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374236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21989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57761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17406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40579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65963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8176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5327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2875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Q202 (140)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6760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T204 (107)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480070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T205 (168)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252322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T206 (232)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14/01/2021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21762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R201 (119)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220117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R202 (109)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17/12/2020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155086"/>
                  </a:ext>
                </a:extLst>
              </a:tr>
              <a:tr h="37663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W201 (52)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data line broken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03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3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039302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800">
                          <a:effectLst/>
                        </a:rPr>
                        <a:t>??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8591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W203 (212)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05/01/2021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299090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W204 (271)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05/01/2021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237329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W205 (275)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18/01/2021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65012"/>
                  </a:ext>
                </a:extLst>
              </a:tr>
              <a:tr h="36823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00D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205003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R203 (322)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06/01/2021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20/01/2021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516229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R204*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11/01/2021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800">
                          <a:effectLst/>
                        </a:rPr>
                        <a:t>??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7001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Q203*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12/01/2021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3307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X201 (102)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13/01/2021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21/01/2021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03937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X202 (209)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14/01/2021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27/01/2021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45683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X204 (239)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18/01/2021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27/01/2021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18999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X205 (269)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19/01/2021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28/01/2021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5339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X206 (296)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21/01/2021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28/01/2021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962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P202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22/01/2021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143293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P203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25/01/2021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748420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O201 (357)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26/01/2021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11/02/2021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400691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O203 (292)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27/01/2021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11/02/2021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50043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O204 (100)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28/01/2021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16/02/2021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44638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O205 (351)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29/01/2021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721754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P204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10/02/2021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800">
                          <a:effectLst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800">
                          <a:effectLst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800">
                          <a:effectLst/>
                        </a:rPr>
                        <a:t>GOLD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800">
                          <a:effectLst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800">
                          <a:effectLst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31355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B301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11/02/2021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198350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B303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12/02/2021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60377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B304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15/02/2021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94814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B305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>
                          <a:effectLst/>
                          <a:latin typeface="Calibri" panose="020F0502020204030204" pitchFamily="34" charset="0"/>
                        </a:rPr>
                        <a:t>16/02/2021</a:t>
                      </a: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09775"/>
                  </a:ext>
                </a:extLst>
              </a:tr>
              <a:tr h="108365"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800" dirty="0">
                        <a:effectLst/>
                      </a:endParaRPr>
                    </a:p>
                  </a:txBody>
                  <a:tcPr marL="8126" marR="8126" marT="5418" marB="541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1744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2FCC6-3618-6D4E-A1B7-9D16FEC2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363B4-6E01-7C42-B0D2-3C7AAD38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</p:spTree>
    <p:extLst>
      <p:ext uri="{BB962C8B-B14F-4D97-AF65-F5344CB8AC3E}">
        <p14:creationId xmlns:p14="http://schemas.microsoft.com/office/powerpoint/2010/main" val="234116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2/26/21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2813</Words>
  <Application>Microsoft Macintosh PowerPoint</Application>
  <PresentationFormat>Widescreen</PresentationFormat>
  <Paragraphs>1931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MVTX Status</vt:lpstr>
      <vt:lpstr>Mechanical Structures </vt:lpstr>
      <vt:lpstr>Readout and Electrical System </vt:lpstr>
      <vt:lpstr>Stave Production, Transportation and QA </vt:lpstr>
      <vt:lpstr>Near Term Plan</vt:lpstr>
      <vt:lpstr>backup</vt:lpstr>
      <vt:lpstr>PowerPoint Presentation</vt:lpstr>
      <vt:lpstr>PowerPoint Presentation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32</cp:revision>
  <dcterms:modified xsi:type="dcterms:W3CDTF">2021-02-26T19:24:46Z</dcterms:modified>
</cp:coreProperties>
</file>