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5"/>
    <p:restoredTop sz="94647"/>
  </p:normalViewPr>
  <p:slideViewPr>
    <p:cSldViewPr snapToGrid="0" snapToObjects="1">
      <p:cViewPr varScale="1">
        <p:scale>
          <a:sx n="106" d="100"/>
          <a:sy n="106" d="100"/>
        </p:scale>
        <p:origin x="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/>
              <a:t>MVTX Status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Camelia, Grazyna,  Ming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02/12/2021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sPHENIX L2 Project Meeting 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09125" y="0"/>
            <a:ext cx="5944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Mechanical Structures 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43825" y="837063"/>
            <a:ext cx="7360921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CFC production on schedule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 new all carbon Lay-0 EW, to replace the test article</a:t>
            </a:r>
            <a:endParaRPr dirty="0"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 kind contribution from </a:t>
            </a:r>
            <a:r>
              <a:rPr lang="en-IN" dirty="0" err="1"/>
              <a:t>WorkShape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Complete in 3</a:t>
            </a:r>
            <a:r>
              <a:rPr lang="en-IN" baseline="30000" dirty="0"/>
              <a:t>rd</a:t>
            </a:r>
            <a:r>
              <a:rPr lang="en-IN" dirty="0"/>
              <a:t> week of March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X-Wing design near completion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PP3 optimization (3D print)  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=&gt; finalize cable lengths, readout and power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Finalizing assembly jig design, w/ LBNL meeting next week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PP1/2 design updated, confirmed w/ 3-D </a:t>
            </a:r>
            <a:r>
              <a:rPr lang="en-IN" dirty="0" err="1"/>
              <a:t>mockups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Improve cable passthrough, locking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sz="2900" b="1" dirty="0"/>
              <a:t>Budget update -&gt; more engineering support </a:t>
            </a:r>
            <a:endParaRPr sz="2900" b="1" dirty="0"/>
          </a:p>
          <a:p>
            <a:pPr marL="457200" lvl="0" indent="-3267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IN" sz="2200" dirty="0">
                <a:latin typeface="+mn-lt"/>
              </a:rPr>
              <a:t>LANL, add 0.3FTE on MVTX + WBS2.x, ~$150k</a:t>
            </a:r>
            <a:endParaRPr sz="2200" dirty="0">
              <a:latin typeface="+mn-lt"/>
            </a:endParaRPr>
          </a:p>
          <a:p>
            <a:pPr marL="457200" lvl="0" indent="-32677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200" dirty="0">
                <a:latin typeface="+mn-lt"/>
              </a:rPr>
              <a:t>LBNL, add “setup clean room”, ~$20k </a:t>
            </a:r>
          </a:p>
          <a:p>
            <a:pPr marL="457200" lvl="0" indent="-32677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endParaRPr sz="2200" dirty="0">
              <a:latin typeface="+mn-lt"/>
            </a:endParaRPr>
          </a:p>
          <a:p>
            <a:pPr marL="457200" lvl="0" indent="-3267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200" b="1" dirty="0">
                <a:latin typeface="+mn-lt"/>
              </a:rPr>
              <a:t>MIT, TBD, in progress -&gt;</a:t>
            </a:r>
            <a:r>
              <a:rPr lang="en-IN" sz="2200" dirty="0">
                <a:latin typeface="+mn-lt"/>
              </a:rPr>
              <a:t> finish </a:t>
            </a:r>
            <a:r>
              <a:rPr lang="en-IN" sz="2200" dirty="0" err="1">
                <a:latin typeface="+mn-lt"/>
              </a:rPr>
              <a:t>X-wing+insertion</a:t>
            </a:r>
            <a:r>
              <a:rPr lang="en-IN" sz="2200" dirty="0">
                <a:latin typeface="+mn-lt"/>
              </a:rPr>
              <a:t> system, assembly fixtures, cooling </a:t>
            </a:r>
            <a:r>
              <a:rPr lang="en-IN" sz="2200" dirty="0" err="1">
                <a:latin typeface="+mn-lt"/>
              </a:rPr>
              <a:t>sytem</a:t>
            </a:r>
            <a:r>
              <a:rPr lang="en-IN" sz="2200" dirty="0">
                <a:latin typeface="+mn-lt"/>
              </a:rPr>
              <a:t>,  extra evil MVTX (for  insertion dry testing in BNL), etc. (might need extra 200-250K from P6, + ~50K WBS2x</a:t>
            </a:r>
            <a:endParaRPr sz="2200" dirty="0">
              <a:latin typeface="+mn-lt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0018" y="2419907"/>
            <a:ext cx="3629581" cy="222966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0499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424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7833" y="183495"/>
            <a:ext cx="3513950" cy="197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D453E8-93EA-504D-9BC3-6A5F77785012}"/>
              </a:ext>
            </a:extLst>
          </p:cNvPr>
          <p:cNvGrpSpPr/>
          <p:nvPr/>
        </p:nvGrpSpPr>
        <p:grpSpPr>
          <a:xfrm>
            <a:off x="6429165" y="5061333"/>
            <a:ext cx="5622403" cy="1702141"/>
            <a:chOff x="6429165" y="5061333"/>
            <a:chExt cx="5622403" cy="1702141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7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9165" y="5061333"/>
              <a:ext cx="5622403" cy="1702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663535-889E-7D46-8C8F-372B196B56B5}"/>
                </a:ext>
              </a:extLst>
            </p:cNvPr>
            <p:cNvSpPr txBox="1"/>
            <p:nvPr/>
          </p:nvSpPr>
          <p:spPr>
            <a:xfrm>
              <a:off x="8481225" y="6364340"/>
              <a:ext cx="2396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Detector Assembly Jig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D58F11-0EF8-1345-959B-8CB78AED0874}"/>
              </a:ext>
            </a:extLst>
          </p:cNvPr>
          <p:cNvCxnSpPr>
            <a:cxnSpLocks/>
          </p:cNvCxnSpPr>
          <p:nvPr/>
        </p:nvCxnSpPr>
        <p:spPr>
          <a:xfrm flipV="1">
            <a:off x="6131317" y="995881"/>
            <a:ext cx="2187208" cy="253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B3E56E-55FA-F24D-B18A-0B8F32199750}"/>
              </a:ext>
            </a:extLst>
          </p:cNvPr>
          <p:cNvSpPr txBox="1"/>
          <p:nvPr/>
        </p:nvSpPr>
        <p:spPr>
          <a:xfrm>
            <a:off x="10735208" y="407040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X-Wing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89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Readout and Electrical System 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08542" y="879280"/>
            <a:ext cx="7205422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All 60 production RU tested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3 sent to factory for repair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components procurements 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mezzanine cards ordered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VTRx</a:t>
            </a:r>
            <a:r>
              <a:rPr lang="en-IN" dirty="0"/>
              <a:t>/</a:t>
            </a:r>
            <a:r>
              <a:rPr lang="en-IN" dirty="0" err="1"/>
              <a:t>VTTx</a:t>
            </a:r>
            <a:r>
              <a:rPr lang="en-IN" dirty="0"/>
              <a:t> under discussion w/ BNL, repurpose UT-A RU-test travel fund?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development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Preliminary design available for testing ~next week?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 integration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communication ok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DMA data transfer ok</a:t>
            </a:r>
          </a:p>
          <a:p>
            <a:pPr marL="228600" lvl="0" indent="-188595">
              <a:buSzPct val="100000"/>
            </a:pPr>
            <a:r>
              <a:rPr lang="en-IN" dirty="0"/>
              <a:t>Readout in progress</a:t>
            </a:r>
          </a:p>
          <a:p>
            <a:pPr marL="685800" lvl="1" indent="-194309">
              <a:buSzPct val="100000"/>
            </a:pPr>
            <a:r>
              <a:rPr lang="en-IN" dirty="0"/>
              <a:t>New data format and latest firmware </a:t>
            </a:r>
          </a:p>
          <a:p>
            <a:pPr marL="685800" lvl="1" indent="-194309">
              <a:buSzPct val="100000"/>
            </a:pPr>
            <a:r>
              <a:rPr lang="en-IN" dirty="0" err="1"/>
              <a:t>mGTM</a:t>
            </a:r>
            <a:r>
              <a:rPr lang="en-IN" dirty="0"/>
              <a:t> and FELIX interface </a:t>
            </a:r>
          </a:p>
          <a:p>
            <a:pPr marL="228600" indent="-194309">
              <a:spcBef>
                <a:spcPts val="500"/>
              </a:spcBef>
              <a:buSzPct val="100000"/>
            </a:pPr>
            <a:r>
              <a:rPr lang="en-IN" dirty="0"/>
              <a:t>Power system, racks, cables etc</a:t>
            </a:r>
          </a:p>
          <a:p>
            <a:pPr marL="685800" lvl="1" indent="-194309">
              <a:buSzPct val="100000"/>
            </a:pPr>
            <a:r>
              <a:rPr lang="en-IN" dirty="0"/>
              <a:t>ESR under preparation </a:t>
            </a:r>
            <a:endParaRPr dirty="0"/>
          </a:p>
          <a:p>
            <a:pPr marL="228600" lvl="0" indent="-188595">
              <a:buSzPct val="100000"/>
            </a:pPr>
            <a:r>
              <a:rPr lang="en-IN" dirty="0"/>
              <a:t>Detector safety system proposed – (T, V, I )</a:t>
            </a:r>
          </a:p>
          <a:p>
            <a:pPr marL="685800" lvl="1" indent="-194309">
              <a:buSzPct val="100000"/>
            </a:pPr>
            <a:r>
              <a:rPr lang="en-IN" dirty="0"/>
              <a:t>Modify from ALICE “ITS2S”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IN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b="1" dirty="0"/>
              <a:t>Budget update for FY21:</a:t>
            </a:r>
            <a:endParaRPr b="1" dirty="0"/>
          </a:p>
          <a:p>
            <a:pPr marL="228600" lvl="0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Repurpose RU test travel $ (UT-A) to small item purchase?  </a:t>
            </a:r>
            <a:endParaRPr dirty="0"/>
          </a:p>
          <a:p>
            <a:pPr marL="685800" lvl="1" indent="-212090">
              <a:spcBef>
                <a:spcPts val="1000"/>
              </a:spcBef>
              <a:buSzPct val="100000"/>
            </a:pPr>
            <a:r>
              <a:rPr lang="en-IN" dirty="0" err="1"/>
              <a:t>VTTx</a:t>
            </a:r>
            <a:r>
              <a:rPr lang="en-IN" dirty="0"/>
              <a:t>/</a:t>
            </a:r>
            <a:r>
              <a:rPr lang="en-IN" dirty="0" err="1"/>
              <a:t>VTRx</a:t>
            </a:r>
            <a:r>
              <a:rPr lang="en-IN" dirty="0"/>
              <a:t> ~ $12k. </a:t>
            </a:r>
            <a:endParaRPr dirty="0"/>
          </a:p>
          <a:p>
            <a:pPr marL="228600" indent="-212090">
              <a:buSzPct val="100000"/>
            </a:pPr>
            <a:r>
              <a:rPr lang="en-IN" dirty="0"/>
              <a:t>Miscellaneous items: </a:t>
            </a:r>
          </a:p>
          <a:p>
            <a:pPr marL="685800" lvl="1" indent="-212090">
              <a:buSzPct val="100000"/>
            </a:pPr>
            <a:r>
              <a:rPr lang="en-IN" dirty="0"/>
              <a:t>VME crates (~$6K), 4 fanout boards($10k?), patch panels, CANBUS cables, </a:t>
            </a:r>
            <a:r>
              <a:rPr lang="en-IN" dirty="0" err="1"/>
              <a:t>fibers</a:t>
            </a:r>
            <a:r>
              <a:rPr lang="en-IN" dirty="0"/>
              <a:t> etc.    </a:t>
            </a:r>
          </a:p>
          <a:p>
            <a:pPr marL="685800" lvl="1" indent="-212090">
              <a:buSzPct val="100000"/>
            </a:pPr>
            <a:r>
              <a:rPr lang="en-IN" dirty="0"/>
              <a:t>Safety system -&gt; MVTX + WBS2.x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840" y="1008425"/>
            <a:ext cx="4943156" cy="34725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17" name="Google Shape;117;p15"/>
          <p:cNvGrpSpPr/>
          <p:nvPr/>
        </p:nvGrpSpPr>
        <p:grpSpPr>
          <a:xfrm>
            <a:off x="8854609" y="4568077"/>
            <a:ext cx="2255182" cy="1949420"/>
            <a:chOff x="5659593" y="2249187"/>
            <a:chExt cx="2983440" cy="2396631"/>
          </a:xfrm>
        </p:grpSpPr>
        <p:pic>
          <p:nvPicPr>
            <p:cNvPr id="118" name="Google Shape;118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59593" y="2249187"/>
              <a:ext cx="2983440" cy="239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5"/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4715950" y="1786650"/>
            <a:ext cx="36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53554-08B8-0E41-8238-6CE735207502}"/>
              </a:ext>
            </a:extLst>
          </p:cNvPr>
          <p:cNvSpPr txBox="1"/>
          <p:nvPr/>
        </p:nvSpPr>
        <p:spPr>
          <a:xfrm>
            <a:off x="9832063" y="697117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Michael Peters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Stave Production, Transportation and QA 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308321" y="1325563"/>
            <a:ext cx="70793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48 + spares Gold staves produced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6 new staves finished metrology  (as of 1/20/2021)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Production rate:  4~5 HICs/week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 (3 Gold + 1 Silver) under test at LBNL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Mostly consistent with CERN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Some details under investigation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One more test shipping this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1 HIC, several monitoring loggers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b="1" dirty="0"/>
              <a:t>Next Meeting with CERN @2/18</a:t>
            </a:r>
            <a:endParaRPr b="1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one HIC on the way to LBNL,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Double check transportation loggers 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7070757" y="2422205"/>
            <a:ext cx="51212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board calibration </a:t>
            </a:r>
            <a:r>
              <a:rPr lang="en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stave QA @LBNL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DVDD</a:t>
            </a:r>
            <a:r>
              <a:rPr lang="en-IN" dirty="0">
                <a:ea typeface="Calibri"/>
              </a:rPr>
              <a:t>, </a:t>
            </a: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AVDD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FPC power cable resistance values </a:t>
            </a:r>
            <a:endParaRPr dirty="0"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809" y="3327388"/>
            <a:ext cx="6315190" cy="292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593550" y="5199150"/>
            <a:ext cx="8662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Near Term Plan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517358" y="1014279"/>
            <a:ext cx="6660470" cy="534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Mechanical structures 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Build full </a:t>
            </a:r>
            <a:r>
              <a:rPr lang="en-IN" dirty="0" err="1"/>
              <a:t>mockup</a:t>
            </a:r>
            <a:r>
              <a:rPr lang="en-IN" dirty="0"/>
              <a:t>, w/ beam pipe 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Finish assembly fixtures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Stave shipping &amp; QA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Prepare for detector assembly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Readout and control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full integration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integration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MVTX detector safety system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Interface 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Experimental Safety Review 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cables etc.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system &amp; Cooling system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0832" y="4127656"/>
            <a:ext cx="2067877" cy="22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9EEBA-AF96-6B4C-B97D-782F3B691ACE}"/>
              </a:ext>
            </a:extLst>
          </p:cNvPr>
          <p:cNvSpPr txBox="1"/>
          <p:nvPr/>
        </p:nvSpPr>
        <p:spPr>
          <a:xfrm>
            <a:off x="5855882" y="2381528"/>
            <a:ext cx="3451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fit: Mar-April, 2021</a:t>
            </a:r>
          </a:p>
          <a:p>
            <a:endParaRPr lang="en-US" b="1" dirty="0"/>
          </a:p>
          <a:p>
            <a:r>
              <a:rPr lang="en-US" b="1" dirty="0"/>
              <a:t>Detector assembly Review: ~May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3DD06-C97F-3C4F-99E4-E5209B902A7A}"/>
              </a:ext>
            </a:extLst>
          </p:cNvPr>
          <p:cNvSpPr txBox="1"/>
          <p:nvPr/>
        </p:nvSpPr>
        <p:spPr>
          <a:xfrm>
            <a:off x="7455897" y="4635425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Readout &amp; Test @LBNL: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full or partial detector?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1, 6/L0, 8/L1, 10/L2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D3E-9708-B94A-B7E2-B9E4A25B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813C-AFEC-5B4D-9C59-8791B3AF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076-E483-DC4B-AFD7-E501D74A1F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BF0-78F4-D746-B6E6-900D1F1E85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4B62-4BC4-2845-9158-8A4DF9EF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4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Partial/Not functioning 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graphicFrame>
        <p:nvGraphicFramePr>
          <p:cNvPr id="141" name="Google Shape;141;p17"/>
          <p:cNvGraphicFramePr/>
          <p:nvPr/>
        </p:nvGraphicFramePr>
        <p:xfrm>
          <a:off x="205740" y="136526"/>
          <a:ext cx="8850400" cy="62972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43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8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A201 (326)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A203 (144)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A204 (158)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A205 (167)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A206 (204)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24/01/2020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B201 (352)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Broken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B203 (114)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B204 (116)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B205 (115)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B206 (295)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F202 (230)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G202 (234)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F203*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dummy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H202 (294)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H203 (302)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H204 (354)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H206*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E204 (110)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E206 (101)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I202 (175)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I203 (187)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I204*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I205 (266)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J202 (207)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J203 (245) 345 right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J204 (252)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J206 (260)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K202 (122)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K203 (125)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K204 (129)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K205 (128)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K206 (347)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sp>
        <p:nvSpPr>
          <p:cNvPr id="142" name="Google Shape;142;p17"/>
          <p:cNvSpPr txBox="1"/>
          <p:nvPr/>
        </p:nvSpPr>
        <p:spPr>
          <a:xfrm>
            <a:off x="9204157" y="1263316"/>
            <a:ext cx="284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 Production meeting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CERN, 1/19/2021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new stave metrology done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graphicFrame>
        <p:nvGraphicFramePr>
          <p:cNvPr id="150" name="Google Shape;150;p18"/>
          <p:cNvGraphicFramePr/>
          <p:nvPr/>
        </p:nvGraphicFramePr>
        <p:xfrm>
          <a:off x="247964" y="254405"/>
          <a:ext cx="10515525" cy="62474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10150" marR="10150" marT="6775" marB="677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1" name="Google Shape;151;p18"/>
          <p:cNvGraphicFramePr/>
          <p:nvPr/>
        </p:nvGraphicFramePr>
        <p:xfrm>
          <a:off x="247964" y="904063"/>
          <a:ext cx="10515550" cy="53123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8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68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17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L202 (130)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L203 (139)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L204 (127)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L205 (136)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J205*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I201*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L206*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L201 (169)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S201 (359)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S203 (235)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S204 (237)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S205 (142)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S206 (98)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T201 (277)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T202 (279)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U201 (291)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U202 (238)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U203 (126)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U204*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U205 (89)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U206 (111)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Q201 (155)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T206 (232)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R201 (119)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R202 (109)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W201 (52)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data line broken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W202*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W203 (212)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W204 (271)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W205 (275)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W206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Digi short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C9547C-188C-2841-A670-38B2CEC4942E}"/>
              </a:ext>
            </a:extLst>
          </p:cNvPr>
          <p:cNvSpPr/>
          <p:nvPr/>
        </p:nvSpPr>
        <p:spPr>
          <a:xfrm>
            <a:off x="9478978" y="5501527"/>
            <a:ext cx="277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last stave Production </a:t>
            </a:r>
          </a:p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with CERN, 1/19/2021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2588</Words>
  <Application>Microsoft Macintosh PowerPoint</Application>
  <PresentationFormat>Widescreen</PresentationFormat>
  <Paragraphs>1716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MVTX Status</vt:lpstr>
      <vt:lpstr>Mechanical Structures </vt:lpstr>
      <vt:lpstr>Readout and Electrical System </vt:lpstr>
      <vt:lpstr>Stave Production, Transportation and QA </vt:lpstr>
      <vt:lpstr>Near Term Plan</vt:lpstr>
      <vt:lpstr>backup</vt:lpstr>
      <vt:lpstr>Status &amp;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13</cp:revision>
  <dcterms:modified xsi:type="dcterms:W3CDTF">2021-02-12T17:08:58Z</dcterms:modified>
</cp:coreProperties>
</file>