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9"/>
    <p:restoredTop sz="94654"/>
  </p:normalViewPr>
  <p:slideViewPr>
    <p:cSldViewPr snapToGrid="0">
      <p:cViewPr varScale="1">
        <p:scale>
          <a:sx n="186" d="100"/>
          <a:sy n="186" d="100"/>
        </p:scale>
        <p:origin x="208" y="1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930cf6f9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930cf6f9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8a7f8f247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8a7f8f247_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930cf6f9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930cf6f9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8a7f8f247_1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8a7f8f247_1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8a7f8f247_1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8a7f8f247_1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930cf6f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930cf6f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8a7f8f247_1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8a7f8f247_1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3161C-A93C-EC4E-81D5-EA1BC7F0EF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A84CE7-3697-9F46-B7AE-EA26CD1D39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033225-2116-CF41-861A-6A6B9CE6A1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49450E-DD89-624A-9783-8797CE88B8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B3B197-9B1E-A546-B793-A644ACA044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C7E854-7F31-0843-B601-72C3E1AB76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6528A6-A3A9-2347-BE60-6212EE95C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Bi-weekly general meeting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6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Status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639350"/>
            <a:ext cx="8520600" cy="1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Camelia, Grazyna, and Ming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08/16/2021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E1F34-07D2-C344-996D-8EEA44754D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FAB91-405B-CC40-A4BD-B4848ED624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MVTX Assembly Review: Sept. 9-10th @LBNL</a:t>
            </a:r>
            <a:endParaRPr u="sng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26208" y="765517"/>
            <a:ext cx="8520600" cy="1379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Planned originally for Aug 18-19th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rescheduled because of COVID travel policy (many approvals, including DOE)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Half-detector assembly will start only after the review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Still aim to finish assembly and be ready for shipping to BNL in the first months of 2022</a:t>
            </a:r>
            <a:endParaRPr dirty="0"/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Draft review agenda page:</a:t>
            </a:r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/event/12699/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2C27F1-CAE1-CE42-91E5-01EA10E78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A6497-69E1-AE4D-8E65-7F3795FAE9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AA4F2-E8CE-7A4F-AAF3-AEC354806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809" y="2093801"/>
            <a:ext cx="6038945" cy="2620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67CA04-9CDE-3F4F-80B4-E011FB49DBEF}"/>
              </a:ext>
            </a:extLst>
          </p:cNvPr>
          <p:cNvSpPr txBox="1"/>
          <p:nvPr/>
        </p:nvSpPr>
        <p:spPr>
          <a:xfrm>
            <a:off x="5149516" y="2145059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Time zone: MDT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92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MVTX detector construction</a:t>
            </a:r>
            <a:endParaRPr u="sng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705400"/>
            <a:ext cx="5566500" cy="43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 dirty="0"/>
              <a:t>All Carbon Fiber parts</a:t>
            </a:r>
            <a:r>
              <a:rPr lang="en" dirty="0"/>
              <a:t>: delivered to LBNL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 dirty="0"/>
              <a:t>Fixtures for Layer-0 assembly</a:t>
            </a:r>
            <a:r>
              <a:rPr lang="en" dirty="0"/>
              <a:t>: at LBNL  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test fitting in progress with mock-up components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Assessing in parallel if any change to fixture is needed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800" b="1" dirty="0"/>
              <a:t>Stave</a:t>
            </a:r>
            <a:r>
              <a:rPr lang="en" sz="1800" dirty="0"/>
              <a:t> shipping </a:t>
            </a:r>
            <a:r>
              <a:rPr lang="en" dirty="0"/>
              <a:t>&amp; </a:t>
            </a:r>
            <a:r>
              <a:rPr lang="en" sz="1800" dirty="0"/>
              <a:t>QA: in progress </a:t>
            </a:r>
            <a:endParaRPr sz="1800"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10 staves received last week, under testing 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Next shipment:  20 staves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122873" lvl="0" indent="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 sz="1800" b="1" dirty="0">
                <a:solidFill>
                  <a:srgbClr val="FF0000"/>
                </a:solidFill>
              </a:rPr>
              <a:t>Signal and power cable</a:t>
            </a:r>
            <a:r>
              <a:rPr lang="en" sz="1800" dirty="0">
                <a:solidFill>
                  <a:srgbClr val="FF0000"/>
                </a:solidFill>
              </a:rPr>
              <a:t> production</a:t>
            </a:r>
            <a:r>
              <a:rPr lang="en" sz="1800" dirty="0"/>
              <a:t>:</a:t>
            </a:r>
            <a:endParaRPr sz="1800" dirty="0"/>
          </a:p>
          <a:p>
            <a:pPr marL="914400" lvl="1" indent="-287337" algn="l" rtl="0">
              <a:spcBef>
                <a:spcPts val="0"/>
              </a:spcBef>
              <a:spcAft>
                <a:spcPts val="0"/>
              </a:spcAft>
              <a:buSzPct val="71428"/>
              <a:buChar char="○"/>
            </a:pPr>
            <a:r>
              <a:rPr lang="en" dirty="0"/>
              <a:t>long lead time (8~12 weeks?)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Fix the  length ASAP, using final detector pieces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300" y="-39200"/>
            <a:ext cx="2056529" cy="26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400" y="2464250"/>
            <a:ext cx="2674624" cy="25517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935675" y="1364550"/>
            <a:ext cx="56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L2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935675" y="902850"/>
            <a:ext cx="56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L1</a:t>
            </a:r>
            <a:endParaRPr sz="1800" b="1">
              <a:solidFill>
                <a:srgbClr val="0000FF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935675" y="523100"/>
            <a:ext cx="56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FF00"/>
                </a:solidFill>
              </a:rPr>
              <a:t>L0</a:t>
            </a:r>
            <a:endParaRPr sz="1800" b="1">
              <a:solidFill>
                <a:srgbClr val="00FF00"/>
              </a:solidFill>
            </a:endParaRPr>
          </a:p>
        </p:txBody>
      </p:sp>
      <p:cxnSp>
        <p:nvCxnSpPr>
          <p:cNvPr id="67" name="Google Shape;67;p14"/>
          <p:cNvCxnSpPr/>
          <p:nvPr/>
        </p:nvCxnSpPr>
        <p:spPr>
          <a:xfrm rot="10800000">
            <a:off x="7230375" y="1293300"/>
            <a:ext cx="705300" cy="30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8;p14"/>
          <p:cNvCxnSpPr>
            <a:stCxn id="65" idx="1"/>
          </p:cNvCxnSpPr>
          <p:nvPr/>
        </p:nvCxnSpPr>
        <p:spPr>
          <a:xfrm rot="10800000">
            <a:off x="7431675" y="982500"/>
            <a:ext cx="504000" cy="151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14"/>
          <p:cNvCxnSpPr/>
          <p:nvPr/>
        </p:nvCxnSpPr>
        <p:spPr>
          <a:xfrm rot="10800000">
            <a:off x="7544875" y="708338"/>
            <a:ext cx="504000" cy="151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5222000" y="708350"/>
            <a:ext cx="7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CYSS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643850" y="39500"/>
            <a:ext cx="1381200" cy="4002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FF"/>
                </a:solidFill>
              </a:rPr>
              <a:t>ServiceBarrel</a:t>
            </a:r>
            <a:endParaRPr b="1">
              <a:solidFill>
                <a:srgbClr val="FF00FF"/>
              </a:solidFill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5927300" y="341600"/>
            <a:ext cx="1068000" cy="2952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" name="Google Shape;73;p14"/>
          <p:cNvCxnSpPr/>
          <p:nvPr/>
        </p:nvCxnSpPr>
        <p:spPr>
          <a:xfrm>
            <a:off x="5736800" y="910500"/>
            <a:ext cx="1068000" cy="2952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5319850" y="4771200"/>
            <a:ext cx="102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Fixture</a:t>
            </a:r>
            <a:r>
              <a:rPr lang="en"/>
              <a:t> </a:t>
            </a:r>
            <a:endParaRPr/>
          </a:p>
        </p:txBody>
      </p:sp>
      <p:cxnSp>
        <p:nvCxnSpPr>
          <p:cNvPr id="75" name="Google Shape;75;p14"/>
          <p:cNvCxnSpPr/>
          <p:nvPr/>
        </p:nvCxnSpPr>
        <p:spPr>
          <a:xfrm rot="10800000" flipH="1">
            <a:off x="6025050" y="4320550"/>
            <a:ext cx="636900" cy="631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DB019-0646-7B4B-B44C-B19F86D61B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35238-79D1-2F4A-B455-73C49EFB43C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77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Electrical system </a:t>
            </a:r>
            <a:endParaRPr u="sng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0" y="676850"/>
            <a:ext cx="82863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 dirty="0" err="1"/>
              <a:t>VTRx</a:t>
            </a:r>
            <a:r>
              <a:rPr lang="en" b="1" dirty="0"/>
              <a:t> baking</a:t>
            </a:r>
            <a:r>
              <a:rPr lang="en" dirty="0"/>
              <a:t>: in progress at ORNL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85C, 500hrs, 2 batches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endParaRPr b="1"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 dirty="0" err="1"/>
              <a:t>mGTM</a:t>
            </a:r>
            <a:r>
              <a:rPr lang="en" b="1" dirty="0"/>
              <a:t> integration and trigger framing:</a:t>
            </a:r>
            <a:r>
              <a:rPr lang="en" dirty="0"/>
              <a:t> in progress, ~40MHz (160MHz)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FDAQ output looks okey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RCDAQ integration in progress, working on busy/interrupt integration   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b="1" dirty="0"/>
              <a:t>DCS and Detector Safety system:</a:t>
            </a:r>
            <a:r>
              <a:rPr lang="en" dirty="0"/>
              <a:t> finished design 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WinCC and PLCs, procurement in progress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DCS Software ported from ITS and successfully tested in hardware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b="1" dirty="0"/>
              <a:t>CAEN power system:</a:t>
            </a:r>
            <a:r>
              <a:rPr lang="en" dirty="0"/>
              <a:t> test in progress at LBNL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b="1" dirty="0"/>
              <a:t>Cable and fiber routing plans:</a:t>
            </a:r>
            <a:r>
              <a:rPr lang="en" dirty="0"/>
              <a:t> completed, under review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Full fiber fanout test planned later this summer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800" y="1861450"/>
            <a:ext cx="3001199" cy="23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00777-4B88-704D-9718-4B4D2585C7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C8CF6-83D4-394A-BEAE-9859E3755A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219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Term Tasks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5349300" cy="2318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MVTX half-detector assembly review</a:t>
            </a:r>
          </a:p>
          <a:p>
            <a:pPr lvl="1" indent="-342900">
              <a:buSzPts val="1800"/>
              <a:buChar char="-"/>
            </a:pPr>
            <a:r>
              <a:rPr lang="en-US" dirty="0"/>
              <a:t>Half-detector assembly</a:t>
            </a:r>
          </a:p>
          <a:p>
            <a:pPr lvl="1" indent="-342900">
              <a:buSzPts val="1800"/>
              <a:buChar char="-"/>
            </a:pPr>
            <a:r>
              <a:rPr lang="en-US" dirty="0"/>
              <a:t>Stave QA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MVTX insertion system mockup</a:t>
            </a:r>
          </a:p>
          <a:p>
            <a:pPr lvl="1" indent="-342900">
              <a:buSzPts val="1800"/>
              <a:buChar char="-"/>
            </a:pPr>
            <a:r>
              <a:rPr lang="en-US" dirty="0"/>
              <a:t>To clear interference, MVXT support/INTT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Cooling system test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Stave cooling @ MIT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Electrics cooling   @LANL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New GTM integration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DCS integration, online monitoring 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MVTX alignment &amp; MDC-2</a:t>
            </a:r>
          </a:p>
          <a:p>
            <a:pPr lvl="1" indent="-342900">
              <a:buSzPts val="1800"/>
              <a:buChar char="-"/>
            </a:pPr>
            <a:r>
              <a:rPr lang="en-US" dirty="0"/>
              <a:t>Prepare for commissioning </a:t>
            </a:r>
            <a:endParaRPr dirty="0"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363" y="18721"/>
            <a:ext cx="2526637" cy="240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26208" y="3030330"/>
            <a:ext cx="53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Critical (potential delays)</a:t>
            </a:r>
            <a:endParaRPr b="1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44500" y="3494100"/>
            <a:ext cx="55164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 err="1">
                <a:solidFill>
                  <a:srgbClr val="FF0000"/>
                </a:solidFill>
              </a:rPr>
              <a:t>Signal+power</a:t>
            </a:r>
            <a:r>
              <a:rPr lang="en" dirty="0">
                <a:solidFill>
                  <a:srgbClr val="FF0000"/>
                </a:solidFill>
              </a:rPr>
              <a:t> cable fabrication</a:t>
            </a:r>
            <a:endParaRPr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Re-designing anything (following review, or mock-ups results)</a:t>
            </a:r>
            <a:endParaRPr dirty="0"/>
          </a:p>
        </p:txBody>
      </p:sp>
      <p:sp>
        <p:nvSpPr>
          <p:cNvPr id="108" name="Google Shape;108;p18"/>
          <p:cNvSpPr txBox="1"/>
          <p:nvPr/>
        </p:nvSpPr>
        <p:spPr>
          <a:xfrm>
            <a:off x="7107300" y="1258936"/>
            <a:ext cx="203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00"/>
                </a:solidFill>
              </a:rPr>
              <a:t>Insertion</a:t>
            </a:r>
            <a:endParaRPr sz="24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00"/>
                </a:solidFill>
              </a:rPr>
              <a:t>@MIT/Bates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1435B4-9E68-1642-B2B5-4B18A34C96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A879B-1607-8745-8139-95535B4A4D4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E60D4-1802-054D-8602-B6A29D8B7B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363" y="2175379"/>
            <a:ext cx="2526637" cy="292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7B46F-AACF-0944-90B9-66A790A0D5B7}"/>
              </a:ext>
            </a:extLst>
          </p:cNvPr>
          <p:cNvSpPr txBox="1"/>
          <p:nvPr/>
        </p:nvSpPr>
        <p:spPr>
          <a:xfrm>
            <a:off x="6617363" y="3166087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INTT + MVTX/X-Wing </a:t>
            </a:r>
          </a:p>
          <a:p>
            <a:r>
              <a:rPr lang="en-US" dirty="0">
                <a:solidFill>
                  <a:srgbClr val="FFFF00"/>
                </a:solidFill>
              </a:rPr>
              <a:t>mockup @BNL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 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AD2FE-D6C2-614D-A448-9337CBC2D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13EF4-20B7-924F-876A-EEB88D7970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705400"/>
            <a:ext cx="5850600" cy="3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Cooling circuits</a:t>
            </a:r>
            <a:r>
              <a:rPr lang="en"/>
              <a:t> (PID): working on mock-up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 finished for both racks (LANL) and detector (Bates)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to buy components for mock-up/cooling test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Some parts bought: Chilldyne units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Some delayed: waiting for fab account to be brought up in MIT (BNL money arrived)</a:t>
            </a:r>
            <a:endParaRPr/>
          </a:p>
          <a:p>
            <a:pPr marL="137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Support and insertion</a:t>
            </a:r>
            <a:r>
              <a:rPr lang="en"/>
              <a:t>: working on mock-up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Rails, ‘hands’, base plate w/ load cells, sliding mechanism, special table: all in Bates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Missing components: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X-wing (support structure) -- huge delays at the shop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INTT ROC + cables: Dan is preparing the shipment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92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MVTX: other activities</a:t>
            </a:r>
            <a:endParaRPr u="sng"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750" y="313380"/>
            <a:ext cx="3126249" cy="189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757" y="2571750"/>
            <a:ext cx="3056669" cy="2269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8DA1A-BAA3-BF44-8AC8-7882F79B2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7D4D0-E6FD-2741-9E32-32803F4FA9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MVTX Bi-weekly general meeting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495"/>
            <a:ext cx="9144001" cy="47445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BE3313-8D8E-044B-AF12-7774ACEB30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494</Words>
  <Application>Microsoft Macintosh PowerPoint</Application>
  <PresentationFormat>On-screen Show (16:9)</PresentationFormat>
  <Paragraphs>96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MVTX Status</vt:lpstr>
      <vt:lpstr>MVTX Assembly Review: Sept. 9-10th @LBNL</vt:lpstr>
      <vt:lpstr>MVTX detector construction</vt:lpstr>
      <vt:lpstr>Electrical system </vt:lpstr>
      <vt:lpstr>Near Term Tasks</vt:lpstr>
      <vt:lpstr>Backup slides </vt:lpstr>
      <vt:lpstr>MVTX: other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8</cp:revision>
  <dcterms:modified xsi:type="dcterms:W3CDTF">2021-08-16T04:29:28Z</dcterms:modified>
</cp:coreProperties>
</file>