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7"/>
    <p:restoredTop sz="94643"/>
  </p:normalViewPr>
  <p:slideViewPr>
    <p:cSldViewPr snapToGrid="0" snapToObjects="1">
      <p:cViewPr varScale="1">
        <p:scale>
          <a:sx n="125" d="100"/>
          <a:sy n="125" d="100"/>
        </p:scale>
        <p:origin x="1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0A206-8848-9B4E-BFFB-E69C56FEA3FE}" type="datetimeFigureOut">
              <a:rPr lang="en-US" smtClean="0"/>
              <a:t>4/2/21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FB341-2F44-E843-A31D-5CB9017E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5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9DBDF-43DF-874F-BF30-EFBF83C58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A41BD-8547-794F-93ED-2BEEF4486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B8FF6-0C7F-2E4C-9B33-6D81377B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8784B-7661-7749-A829-729EA580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B6957-1B52-FF4F-B05D-23419660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5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DA10-FD62-5542-882A-7D98FE40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9BB36-3A33-AD4C-B378-C121B4D7D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4C555-505B-7643-847B-35919092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C3F15-1113-DD4D-B563-1366DC48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90425-6A43-E942-8B7B-12A5D8D2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4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2B25D6-06B6-D744-A361-55B5787E5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CBF88-E191-B346-97B2-24739C471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C523B-2BFC-6F4F-92B8-387CDF02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EC856-00C1-864D-B7BD-46745DB8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5CDF4-CD32-2C45-A3E2-25357996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6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B636-28EA-3145-8A18-E3BB681D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89E18-53EE-A14E-B455-16D94B7C6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3836-0AE3-FC47-AFDD-0F517EC0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6A964-25C2-1744-9C20-E2EC7D65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973BC-5BA7-B740-9656-EA22D61E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3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A389-7196-A64C-B3DA-0430075D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AD211-4AB1-8645-A777-B3067E11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969F1-C881-B849-8ACC-1BC21CF2E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CDCEA-DED3-E940-BC9D-6F10518E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2B742-1E15-2545-B270-E253F07D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637E-BD8C-BF40-8A53-7E1295E0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CD274-3037-B44B-A1F6-74DC3E2FF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4B93E-62BE-8B47-9627-D6AE76098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94B68-1D9A-2844-B160-CC572138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4AFB-421B-0F4A-B550-FCD374EF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D7E09-4243-1F41-BD5A-97920698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2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ADEE-33F5-D145-A621-3D6179D6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8062E-785A-EF42-9C19-32DBD5F6A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C0EF5-6898-BE41-94F4-53F091C0C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2A254-53C3-064E-B54E-450ED9744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8D2EC-D66D-F34B-A068-E027EFC8E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B69D78-82CD-D648-81CF-4607A96C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22F290-867D-1D4A-B5B8-8C94F1C9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EDCD-2E55-EC4E-AD32-C4F8510E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8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F31C-7278-3C48-AC4D-B868879B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EBFFC-594D-0747-818A-3D3B8CC6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8933E-2596-1245-91F8-91F140A3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EAAAB-B27A-8748-8AD5-7D8597E8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6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FFE3A-19E7-1D4C-A40F-AE28F312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CA313-877E-B347-B7E1-AC06FC80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7ECCF-AD0E-5142-B94F-6BE138C4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9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5699-EAB6-E74E-ACE3-904C7EA2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C557-404E-0841-AD1B-DA5BFE596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57D56-1A07-8745-A2C3-7F50D437A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B3639-5D0C-BD4A-9028-3A23DBB2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502BC-B371-8647-BBFC-A44F435E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84DDA-F185-7E4C-BF95-6C22A060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EFAF-416A-BD48-8CB9-9CC907BB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7D66A-F90D-1444-9375-17B98EA61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09CBA-CD59-4B40-B023-349B7D93B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E63FB-4D5A-E141-A189-17B2792F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FA4F9-9FDC-1245-A310-0145221F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75D37-04E1-A543-901B-EA64D750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9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FD724-2ACC-8643-B1A5-2053E035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F42B0-803B-734C-9615-7E69CA508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3A21-651C-D849-A17B-743C1A6AB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4/01/21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64462-E13A-BF44-A154-5900B5352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EDEDB-8CED-DA4A-A775-CDFF95B92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0EB-300F-3447-B183-F159CC43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MVTX Commissioning Document Collections … </a:t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 err="1"/>
              <a:t>BNLBox</a:t>
            </a:r>
            <a:r>
              <a:rPr lang="en-US" sz="3100" dirty="0"/>
              <a:t>: https://</a:t>
            </a:r>
            <a:r>
              <a:rPr lang="en-US" sz="3100" dirty="0" err="1"/>
              <a:t>bnlbox.sdcc.bnl.gov</a:t>
            </a:r>
            <a:r>
              <a:rPr lang="en-US" sz="3100" dirty="0"/>
              <a:t>/</a:t>
            </a:r>
            <a:r>
              <a:rPr lang="en-US" sz="3100" dirty="0" err="1"/>
              <a:t>index.php</a:t>
            </a:r>
            <a:r>
              <a:rPr lang="en-US" sz="3100" dirty="0"/>
              <a:t>/f/16904602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7CB76-91CE-D147-A688-4F0F3CBDA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38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ITS’ surface commissioning </a:t>
            </a:r>
          </a:p>
          <a:p>
            <a:pPr lvl="1"/>
            <a:r>
              <a:rPr lang="en-US" dirty="0"/>
              <a:t>Full system</a:t>
            </a:r>
          </a:p>
          <a:p>
            <a:pPr lvl="2"/>
            <a:r>
              <a:rPr lang="en-US" dirty="0"/>
              <a:t>Readout </a:t>
            </a:r>
          </a:p>
          <a:p>
            <a:pPr lvl="2"/>
            <a:r>
              <a:rPr lang="en-US" dirty="0"/>
              <a:t>DSC</a:t>
            </a:r>
          </a:p>
          <a:p>
            <a:pPr lvl="2"/>
            <a:r>
              <a:rPr lang="en-US" dirty="0"/>
              <a:t>Cooling </a:t>
            </a:r>
          </a:p>
          <a:p>
            <a:pPr lvl="2"/>
            <a:r>
              <a:rPr lang="en-US" dirty="0"/>
              <a:t>Safety interlock </a:t>
            </a:r>
          </a:p>
          <a:p>
            <a:pPr lvl="1"/>
            <a:r>
              <a:rPr lang="en-US" dirty="0"/>
              <a:t>Online monitoring </a:t>
            </a:r>
          </a:p>
          <a:p>
            <a:pPr lvl="1"/>
            <a:r>
              <a:rPr lang="en-US" dirty="0"/>
              <a:t>Endurance test </a:t>
            </a:r>
          </a:p>
          <a:p>
            <a:pPr lvl="1"/>
            <a:endParaRPr lang="en-US" dirty="0"/>
          </a:p>
          <a:p>
            <a:r>
              <a:rPr lang="en-US" dirty="0"/>
              <a:t>Half-detector test @LBNL, in late 2021</a:t>
            </a:r>
          </a:p>
          <a:p>
            <a:pPr lvl="1"/>
            <a:r>
              <a:rPr lang="en-US" dirty="0"/>
              <a:t>Single stave QA</a:t>
            </a:r>
          </a:p>
          <a:p>
            <a:pPr lvl="1"/>
            <a:endParaRPr lang="en-US" dirty="0"/>
          </a:p>
          <a:p>
            <a:r>
              <a:rPr lang="en-US" dirty="0"/>
              <a:t>Full system test @BNL, in early 2022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D1F70-23BD-7F4A-936F-FDC0E1A4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320E6-88A7-9C41-8F10-99AC8C40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D3E44-A911-B541-8BB2-F64E36E6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4523-2543-604D-A9DF-EE55EF1B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0124"/>
          </a:xfrm>
        </p:spPr>
        <p:txBody>
          <a:bodyPr/>
          <a:lstStyle/>
          <a:p>
            <a:r>
              <a:rPr lang="en-US" dirty="0"/>
              <a:t>MVTX Half-Detector Test @LBNL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D3D9-EF02-F542-BD71-3949316BE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21" y="855791"/>
            <a:ext cx="6399119" cy="285501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Test staves at each assembly step on the assembly jig, with MOSAIC setup </a:t>
            </a:r>
          </a:p>
          <a:p>
            <a:pPr lvl="1"/>
            <a:r>
              <a:rPr lang="en-US" dirty="0"/>
              <a:t>Noise/occupancy </a:t>
            </a:r>
          </a:p>
          <a:p>
            <a:pPr lvl="1"/>
            <a:r>
              <a:rPr lang="en-US" dirty="0"/>
              <a:t>Threshold </a:t>
            </a:r>
          </a:p>
          <a:p>
            <a:pPr lvl="1"/>
            <a:r>
              <a:rPr lang="en-US" dirty="0"/>
              <a:t>Dead pixels …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Also after each layer assembled</a:t>
            </a:r>
          </a:p>
          <a:p>
            <a:pPr lvl="1"/>
            <a:r>
              <a:rPr lang="en-US" dirty="0"/>
              <a:t>Repeat tests from #1, MOSAIC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After the half-detector assembled</a:t>
            </a:r>
          </a:p>
          <a:p>
            <a:pPr lvl="1"/>
            <a:r>
              <a:rPr lang="en-US" dirty="0"/>
              <a:t>Final connectors &amp; cables installed</a:t>
            </a:r>
          </a:p>
          <a:p>
            <a:pPr lvl="1"/>
            <a:r>
              <a:rPr lang="en-US" dirty="0"/>
              <a:t>Need the full readout for testing?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MOSAIC requires a special data cable/connector @PP3 (Plan-A)</a:t>
            </a:r>
          </a:p>
          <a:p>
            <a:pPr lvl="2"/>
            <a:r>
              <a:rPr lang="en-US" dirty="0"/>
              <a:t>Multi-MOSAIC setups, 4?</a:t>
            </a:r>
          </a:p>
          <a:p>
            <a:pPr lvl="2"/>
            <a:r>
              <a:rPr lang="en-US" dirty="0"/>
              <a:t>Test again @BNL later also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B744-B74F-764C-8569-ED0EE0DF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80C7E-DBC7-1F40-8522-87453255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6CE96-BA46-BF43-BB4F-FCF51EED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16021-B272-1544-9D9E-F5C1EC199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229" y="3010406"/>
            <a:ext cx="5328750" cy="3026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3F28E8-E480-2C4E-8C21-FD251935D945}"/>
              </a:ext>
            </a:extLst>
          </p:cNvPr>
          <p:cNvSpPr txBox="1"/>
          <p:nvPr/>
        </p:nvSpPr>
        <p:spPr>
          <a:xfrm>
            <a:off x="484029" y="3676472"/>
            <a:ext cx="55410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Test setup at LBNL: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MOSAIC system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Individual Stave QA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Good for step #1,2, and #3 with a special data cable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Small scale MVTX readout (plan-B)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FELIX + RU + PU 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use the final readout cables 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Possible multiple stave readout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QA software and online monitoring </a:t>
            </a:r>
          </a:p>
          <a:p>
            <a:pPr marL="1200150" lvl="2" indent="-285750">
              <a:buFontTx/>
              <a:buChar char="-"/>
            </a:pPr>
            <a:r>
              <a:rPr lang="en-US" sz="1400" dirty="0" err="1"/>
              <a:t>Zhaozhong</a:t>
            </a:r>
            <a:r>
              <a:rPr lang="en-US" sz="1400" dirty="0"/>
              <a:t>? Working on ITS QA, </a:t>
            </a:r>
          </a:p>
          <a:p>
            <a:pPr marL="1200150" lvl="2" indent="-285750">
              <a:buFontTx/>
              <a:buChar char="-"/>
            </a:pPr>
            <a:r>
              <a:rPr lang="en-US" sz="1400" dirty="0"/>
              <a:t>Mario?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D178E-CB91-DC42-8F01-05CD95723427}"/>
              </a:ext>
            </a:extLst>
          </p:cNvPr>
          <p:cNvSpPr txBox="1"/>
          <p:nvPr/>
        </p:nvSpPr>
        <p:spPr>
          <a:xfrm>
            <a:off x="7492956" y="5987018"/>
            <a:ext cx="365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@PP3:  power and signal connectors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106F5A-7113-4040-8A88-21972237791D}"/>
              </a:ext>
            </a:extLst>
          </p:cNvPr>
          <p:cNvSpPr txBox="1"/>
          <p:nvPr/>
        </p:nvSpPr>
        <p:spPr>
          <a:xfrm>
            <a:off x="6749614" y="1939951"/>
            <a:ext cx="491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Plan-B for half-detector QA: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Connectors @PP3 are easy to manage for the final readout setup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Challenge is the “available time” to setup full readout chain @LBNL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FELIX, RU, PU, Server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Software development could be most time consuming   </a:t>
            </a:r>
          </a:p>
        </p:txBody>
      </p:sp>
      <p:pic>
        <p:nvPicPr>
          <p:cNvPr id="12" name="Google Shape;163;p19">
            <a:extLst>
              <a:ext uri="{FF2B5EF4-FFF2-40B4-BE49-F238E27FC236}">
                <a16:creationId xmlns:a16="http://schemas.microsoft.com/office/drawing/2014/main" id="{C4158CA9-ECB8-9740-9613-D92B155D3F3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2936" y="1029377"/>
            <a:ext cx="3233994" cy="7784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255C15-1BC2-F142-9AF6-BB7993954236}"/>
              </a:ext>
            </a:extLst>
          </p:cNvPr>
          <p:cNvSpPr txBox="1"/>
          <p:nvPr/>
        </p:nvSpPr>
        <p:spPr>
          <a:xfrm>
            <a:off x="8153400" y="753327"/>
            <a:ext cx="3695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 Test each stave on the assembly jig w/ MOSAIC</a:t>
            </a:r>
          </a:p>
        </p:txBody>
      </p:sp>
    </p:spTree>
    <p:extLst>
      <p:ext uri="{BB962C8B-B14F-4D97-AF65-F5344CB8AC3E}">
        <p14:creationId xmlns:p14="http://schemas.microsoft.com/office/powerpoint/2010/main" val="245263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0C51-F445-2F42-9129-DB4FECE5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06"/>
            <a:ext cx="7934214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ALICE ITS Surface Commissioning Experience</a:t>
            </a:r>
            <a:br>
              <a:rPr lang="en-US" sz="3200" dirty="0"/>
            </a:br>
            <a:r>
              <a:rPr lang="en-US" sz="3200" dirty="0"/>
              <a:t>- detector control and status monitor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A39B8-319A-A343-86EE-0B234075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F5E3D-7BBD-2442-B529-F5687A91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D92BD-ACAA-D245-8845-1037F562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AF3B1E9F-9053-0B44-B734-2AA2877C34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5564"/>
            <a:ext cx="9294607" cy="5030786"/>
          </a:xfrm>
          <a:prstGeom prst="rect">
            <a:avLst/>
          </a:prstGeom>
        </p:spPr>
      </p:pic>
      <p:pic>
        <p:nvPicPr>
          <p:cNvPr id="8" name="picture">
            <a:extLst>
              <a:ext uri="{FF2B5EF4-FFF2-40B4-BE49-F238E27FC236}">
                <a16:creationId xmlns:a16="http://schemas.microsoft.com/office/drawing/2014/main" id="{812C005F-DA43-5C4C-BBB7-79312A7920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626" y="325196"/>
            <a:ext cx="4629374" cy="262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FAC0CF-242D-9D46-B462-52F984EF3169}"/>
              </a:ext>
            </a:extLst>
          </p:cNvPr>
          <p:cNvSpPr txBox="1"/>
          <p:nvPr/>
        </p:nvSpPr>
        <p:spPr>
          <a:xfrm>
            <a:off x="9577493" y="3725333"/>
            <a:ext cx="190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WinCC – required </a:t>
            </a:r>
          </a:p>
        </p:txBody>
      </p:sp>
    </p:spTree>
    <p:extLst>
      <p:ext uri="{BB962C8B-B14F-4D97-AF65-F5344CB8AC3E}">
        <p14:creationId xmlns:p14="http://schemas.microsoft.com/office/powerpoint/2010/main" val="357602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B536-0067-A349-94D5-497D8FB3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13" y="0"/>
            <a:ext cx="10515600" cy="1325563"/>
          </a:xfrm>
        </p:spPr>
        <p:txBody>
          <a:bodyPr/>
          <a:lstStyle/>
          <a:p>
            <a:r>
              <a:rPr lang="en-US" dirty="0"/>
              <a:t>ITS Surface Commissioning: Checked all chips</a:t>
            </a:r>
            <a:br>
              <a:rPr lang="en-US" dirty="0"/>
            </a:br>
            <a:r>
              <a:rPr lang="en-US" dirty="0"/>
              <a:t>- hit occupancy, errors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F3C0C-E091-3246-B53A-C479942D3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3BECF-2854-7D4A-B719-AF09F683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8650A-3AB5-EA4C-A1DB-85464AD4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322586-60A8-EA4C-B21F-723F0211EB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3" y="1248839"/>
            <a:ext cx="11295529" cy="50776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BC1C5-53B2-784E-952D-B62401E64D47}"/>
              </a:ext>
            </a:extLst>
          </p:cNvPr>
          <p:cNvSpPr txBox="1"/>
          <p:nvPr/>
        </p:nvSpPr>
        <p:spPr>
          <a:xfrm>
            <a:off x="8652913" y="731520"/>
            <a:ext cx="237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WinCC – NOT required </a:t>
            </a:r>
          </a:p>
        </p:txBody>
      </p:sp>
    </p:spTree>
    <p:extLst>
      <p:ext uri="{BB962C8B-B14F-4D97-AF65-F5344CB8AC3E}">
        <p14:creationId xmlns:p14="http://schemas.microsoft.com/office/powerpoint/2010/main" val="361697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0E03-2CEE-9E4C-B79E-9970B13E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3" y="72829"/>
            <a:ext cx="10515600" cy="86584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ITS Surface Commissioning: All Chips</a:t>
            </a:r>
            <a:br>
              <a:rPr lang="en-US" dirty="0"/>
            </a:br>
            <a:r>
              <a:rPr lang="en-US" sz="3100" dirty="0"/>
              <a:t>- threshold, dead pixels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D1A44-D151-9C4A-AD0E-2D18E702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2ACF7-277E-4648-91A7-A8A8475D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A1C8B-A7F2-8B47-B72D-506DBC46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D5BAAA-82B0-F442-973F-82A3A822D9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3407"/>
            <a:ext cx="12192000" cy="5628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ABC598-0A62-654A-9A1D-B87F9EF9DBEC}"/>
              </a:ext>
            </a:extLst>
          </p:cNvPr>
          <p:cNvSpPr txBox="1"/>
          <p:nvPr/>
        </p:nvSpPr>
        <p:spPr>
          <a:xfrm>
            <a:off x="9004503" y="243840"/>
            <a:ext cx="237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WinCC – NOT required </a:t>
            </a:r>
          </a:p>
        </p:txBody>
      </p:sp>
    </p:spTree>
    <p:extLst>
      <p:ext uri="{BB962C8B-B14F-4D97-AF65-F5344CB8AC3E}">
        <p14:creationId xmlns:p14="http://schemas.microsoft.com/office/powerpoint/2010/main" val="71859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A370-A1BD-F24C-82B5-3ACE40B9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8255"/>
            <a:ext cx="10515600" cy="1325563"/>
          </a:xfrm>
        </p:spPr>
        <p:txBody>
          <a:bodyPr/>
          <a:lstStyle/>
          <a:p>
            <a:r>
              <a:rPr lang="en-US" dirty="0"/>
              <a:t>MVTX QA and Online Software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ABC3D-02A3-3B4E-B2B0-20B44F84A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43277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we reuse/adapt ITS2 software? </a:t>
            </a:r>
          </a:p>
          <a:p>
            <a:pPr lvl="1"/>
            <a:r>
              <a:rPr lang="en-US" dirty="0"/>
              <a:t>Detector control (Win-CC required)</a:t>
            </a:r>
          </a:p>
          <a:p>
            <a:pPr lvl="1"/>
            <a:r>
              <a:rPr lang="en-US" dirty="0"/>
              <a:t>Detector monitoring (No Ein-CC)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WinCC required for online control, page 3</a:t>
            </a:r>
          </a:p>
          <a:p>
            <a:pPr lvl="1"/>
            <a:r>
              <a:rPr lang="en-US" dirty="0"/>
              <a:t>But not for page 4,5 monitoring outputs</a:t>
            </a:r>
          </a:p>
          <a:p>
            <a:pPr lvl="1"/>
            <a:endParaRPr lang="en-US" dirty="0"/>
          </a:p>
          <a:p>
            <a:r>
              <a:rPr lang="en-US" dirty="0"/>
              <a:t>Things special for sPHENIX</a:t>
            </a:r>
          </a:p>
          <a:p>
            <a:pPr lvl="1"/>
            <a:r>
              <a:rPr lang="en-US" dirty="0"/>
              <a:t>New data format in progress</a:t>
            </a:r>
          </a:p>
          <a:p>
            <a:pPr lvl="1"/>
            <a:r>
              <a:rPr lang="en-US" dirty="0"/>
              <a:t>FLX </a:t>
            </a:r>
            <a:r>
              <a:rPr lang="en-US" dirty="0" err="1"/>
              <a:t>fdaq</a:t>
            </a:r>
            <a:r>
              <a:rPr lang="en-US" dirty="0"/>
              <a:t> could be used for initial work </a:t>
            </a:r>
          </a:p>
          <a:p>
            <a:pPr lvl="1"/>
            <a:r>
              <a:rPr lang="en-US" dirty="0"/>
              <a:t>sPHENIX decoder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15EB-0FDF-9E4D-9F27-D6AB7AA1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4/01/21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325DA-F3FB-4A4B-9275-82350D97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35C8E-6D52-EF4C-A5FD-79AA8A59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405</Words>
  <Application>Microsoft Macintosh PowerPoint</Application>
  <PresentationFormat>Widescreen</PresentationFormat>
  <Paragraphs>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MVTX Commissioning Document Collections …   BNLBox: https://bnlbox.sdcc.bnl.gov/index.php/f/16904602 </vt:lpstr>
      <vt:lpstr>MVTX Half-Detector Test @LBNL</vt:lpstr>
      <vt:lpstr>ALICE ITS Surface Commissioning Experience - detector control and status monitor   </vt:lpstr>
      <vt:lpstr>ITS Surface Commissioning: Checked all chips - hit occupancy, errors </vt:lpstr>
      <vt:lpstr>ITS Surface Commissioning: All Chips - threshold, dead pixels</vt:lpstr>
      <vt:lpstr>MVTX QA and Online Software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Commissioning …  </dc:title>
  <dc:creator>Ming Liu</dc:creator>
  <cp:lastModifiedBy>Ming Liu</cp:lastModifiedBy>
  <cp:revision>35</cp:revision>
  <dcterms:created xsi:type="dcterms:W3CDTF">2021-03-31T19:38:20Z</dcterms:created>
  <dcterms:modified xsi:type="dcterms:W3CDTF">2021-04-02T18:48:40Z</dcterms:modified>
</cp:coreProperties>
</file>