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8"/>
  </p:notesMasterIdLst>
  <p:sldIdLst>
    <p:sldId id="256" r:id="rId2"/>
    <p:sldId id="259" r:id="rId3"/>
    <p:sldId id="257" r:id="rId4"/>
    <p:sldId id="258" r:id="rId5"/>
    <p:sldId id="260" r:id="rId6"/>
    <p:sldId id="261" r:id="rId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2360"/>
    <p:restoredTop sz="94643"/>
  </p:normalViewPr>
  <p:slideViewPr>
    <p:cSldViewPr snapToGrid="0" snapToObjects="1">
      <p:cViewPr varScale="1">
        <p:scale>
          <a:sx n="158" d="100"/>
          <a:sy n="158" d="100"/>
        </p:scale>
        <p:origin x="216" y="50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200" d="100"/>
        <a:sy n="2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980A206-8848-9B4E-BFFB-E69C56FEA3FE}" type="datetimeFigureOut">
              <a:rPr lang="en-US" smtClean="0"/>
              <a:t>3/31/21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1FFB341-2F44-E843-A31D-5CB9017EDC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975578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19DBDF-43DF-874F-BF30-EFBF83C5895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E5A41BD-8547-794F-93ED-2BEEF4486D2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62B8FF6-0C7F-2E4C-9B33-6D81377BC9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4BD457-2216-5A49-83F3-79752EA3602F}" type="datetime1">
              <a:rPr lang="en-US" smtClean="0"/>
              <a:t>3/31/21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1E8784B-7661-7749-A829-729EA580A0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MVTX Readout Weekly Meeting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37B6957-1B52-FF4F-B05D-2341966042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28F6B2-92DC-A949-9463-C6223C7735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58557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FBDA10-FD62-5542-882A-7D98FE40DE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209BB36-3A33-AD4C-B378-C121B4D7DD5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CB4C555-505B-7643-847B-359190926A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53B675-09E0-F248-8892-DDD364003638}" type="datetime1">
              <a:rPr lang="en-US" smtClean="0"/>
              <a:t>3/31/21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47C3F15-1113-DD4D-B563-1366DC4857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MVTX Readout Weekly Meeting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9E90425-6A43-E942-8B7B-12A5D8D22B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28F6B2-92DC-A949-9463-C6223C7735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49423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D2B25D6-06B6-D744-A361-55B5787E595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96CBF88-E191-B346-97B2-24739C47137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C1C523B-2BFC-6F4F-92B8-387CDF02F5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078AD8-36E6-6E46-B33C-233070E6E369}" type="datetime1">
              <a:rPr lang="en-US" smtClean="0"/>
              <a:t>3/31/21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AFEC856-00C1-864D-B7BD-46745DB855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MVTX Readout Weekly Meeting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965CDF4-CD32-2C45-A3E2-25357996B0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28F6B2-92DC-A949-9463-C6223C7735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23602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74B636-28EA-3145-8A18-E3BB681D0C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FF89E18-53EE-A14E-B455-16D94B7C6BE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82B3836-0AE3-FC47-AFDD-0F517EC010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9BC27E-A284-124B-90B5-BB95BA7AAC0E}" type="datetime1">
              <a:rPr lang="en-US" smtClean="0"/>
              <a:t>3/31/21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FE6A964-25C2-1744-9C20-E2EC7D65BF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MVTX Readout Weekly Meeting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BF973BC-5BA7-B740-9656-EA22D61E08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28F6B2-92DC-A949-9463-C6223C7735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56303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28A389-7196-A64C-B3DA-0430075D0B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CCAD211-4AB1-8645-A777-B3067E11B9C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6D969F1-C881-B849-8ACC-1BC21CF2E6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74D373-33D9-FD4B-AF7C-6F7CB2E876DD}" type="datetime1">
              <a:rPr lang="en-US" smtClean="0"/>
              <a:t>3/31/21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2DCDCEA-DED3-E940-BC9D-6F10518E33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MVTX Readout Weekly Meeting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F52B742-1E15-2545-B270-E253F07D5F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28F6B2-92DC-A949-9463-C6223C7735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8716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DC637E-BD8C-BF40-8A53-7E1295E0C9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76CD274-3037-B44B-A1F6-74DC3E2FFDF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8D4B93E-62BE-8B47-9627-D6AE76098F0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4394B68-1D9A-2844-B160-CC572138FA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BD68F4-A7DF-5B48-BD3E-7E0F7D9E5253}" type="datetime1">
              <a:rPr lang="en-US" smtClean="0"/>
              <a:t>3/31/21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75D4AFB-421B-0F4A-B550-FCD374EF0D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MVTX Readout Weekly Meeting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0DD7E09-4243-1F41-BD5A-9792069875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28F6B2-92DC-A949-9463-C6223C7735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76283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07ADEE-33F5-D145-A621-3D6179D6F1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6F8062E-785A-EF42-9C19-32DBD5F6AB6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67C0EF5-6898-BE41-94F4-53F091C0C3C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092A254-53C3-064E-B54E-450ED97447B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FF8D2EC-D66D-F34B-A068-E027EFC8E4E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AB69D78-82CD-D648-81CF-4607A96CCC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5C58CB-FEB7-2F45-988F-3A820D2292E9}" type="datetime1">
              <a:rPr lang="en-US" smtClean="0"/>
              <a:t>3/31/21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622F290-867D-1D4A-B5B8-8C94F1C922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MVTX Readout Weekly Meeting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5F6EDCD-2E55-EC4E-AD32-C4F8510E59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28F6B2-92DC-A949-9463-C6223C7735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57877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86F31C-7278-3C48-AC4D-B868879B5B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5CEBFFC-594D-0747-818A-3D3B8CC6C6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57B1CF-1DD4-5344-9361-97C41A1E5FBE}" type="datetime1">
              <a:rPr lang="en-US" smtClean="0"/>
              <a:t>3/31/21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238933E-2596-1245-91F8-91F140A3AC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MVTX Readout Weekly Meeting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BAEAAAB-B27A-8748-8AD5-7D8597E8B7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28F6B2-92DC-A949-9463-C6223C7735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80635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0EFFE3A-19E7-1D4C-A40F-AE28F3124E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C2285D-24AC-1D4F-92DE-F8278BF81E70}" type="datetime1">
              <a:rPr lang="en-US" smtClean="0"/>
              <a:t>3/31/21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E5CA313-877E-B347-B7E1-AC06FC8091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MVTX Readout Weekly Meeting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2D7ECCF-AD0E-5142-B94F-6BE138C4B7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28F6B2-92DC-A949-9463-C6223C7735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55997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B95699-EAB6-E74E-ACE3-904C7EA228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737C557-404E-0841-AD1B-DA5BFE59630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C757D56-1A07-8745-A2C3-7F50D437AF1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C0B3639-5D0C-BD4A-9028-3A23DBB232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5E553A-6DB8-EF4B-86B5-E257967CFA91}" type="datetime1">
              <a:rPr lang="en-US" smtClean="0"/>
              <a:t>3/31/21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CB502BC-B371-8647-BBFC-A44F435EC3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MVTX Readout Weekly Meeting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B284DDA-F185-7E4C-BF95-6C22A060A7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28F6B2-92DC-A949-9463-C6223C7735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49926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31EFAF-416A-BD48-8CB9-9CC907BBF2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A17D66A-F90D-1444-9375-17B98EA6126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A709CBA-CD59-4B40-B023-349B7D93B48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FEE63FB-4D5A-E141-A189-17B2792F7E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010FD7-DB26-3943-A6A2-77274C85F20D}" type="datetime1">
              <a:rPr lang="en-US" smtClean="0"/>
              <a:t>3/31/21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89FA4F9-9FDC-1245-A310-0145221FBC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MVTX Readout Weekly Meeting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E375D37-04E1-A543-901B-EA64D750A8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28F6B2-92DC-A949-9463-C6223C7735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86911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B5FD724-2ACC-8643-B1A5-2053E03598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B3F42B0-803B-734C-9615-7E69CA508A0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97C3A21-651C-D849-A17B-743C1A6AB1C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DA20F12-FD4D-4043-872F-D69D0B0868C0}" type="datetime1">
              <a:rPr lang="en-US" smtClean="0"/>
              <a:t>3/31/21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2964462-E13A-BF44-A154-5900B5352FD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MVTX Readout Weekly Meeting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87EDEDB-8CED-DA4A-A775-CDFF95B92F6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028F6B2-92DC-A949-9463-C6223C7735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3171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B920EB-300F-3447-B183-F159CC435B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MVTX Commissioning Document Collections … </a:t>
            </a:r>
            <a:br>
              <a:rPr lang="en-US" dirty="0"/>
            </a:br>
            <a:r>
              <a:rPr lang="en-US" dirty="0"/>
              <a:t>	</a:t>
            </a:r>
            <a:r>
              <a:rPr lang="en-US" sz="3100" dirty="0" err="1"/>
              <a:t>BNLBox</a:t>
            </a:r>
            <a:r>
              <a:rPr lang="en-US" sz="3100" dirty="0"/>
              <a:t>: https://</a:t>
            </a:r>
            <a:r>
              <a:rPr lang="en-US" sz="3100" dirty="0" err="1"/>
              <a:t>bnlbox.sdcc.bnl.gov</a:t>
            </a:r>
            <a:r>
              <a:rPr lang="en-US" sz="3100" dirty="0"/>
              <a:t>/</a:t>
            </a:r>
            <a:r>
              <a:rPr lang="en-US" sz="3100" dirty="0" err="1"/>
              <a:t>index.php</a:t>
            </a:r>
            <a:r>
              <a:rPr lang="en-US" sz="3100" dirty="0"/>
              <a:t>/f/16904602 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1B7CB76-91CE-D147-A688-4F0F3CBDA5B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926384"/>
            <a:ext cx="10515600" cy="4351338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ITS’ surface commissioning </a:t>
            </a:r>
          </a:p>
          <a:p>
            <a:pPr lvl="1"/>
            <a:r>
              <a:rPr lang="en-US" dirty="0"/>
              <a:t>Full system</a:t>
            </a:r>
          </a:p>
          <a:p>
            <a:pPr lvl="2"/>
            <a:r>
              <a:rPr lang="en-US" dirty="0"/>
              <a:t>Readout </a:t>
            </a:r>
          </a:p>
          <a:p>
            <a:pPr lvl="2"/>
            <a:r>
              <a:rPr lang="en-US" dirty="0"/>
              <a:t>DSC</a:t>
            </a:r>
          </a:p>
          <a:p>
            <a:pPr lvl="2"/>
            <a:r>
              <a:rPr lang="en-US" dirty="0"/>
              <a:t>Cooling </a:t>
            </a:r>
          </a:p>
          <a:p>
            <a:pPr lvl="2"/>
            <a:r>
              <a:rPr lang="en-US" dirty="0"/>
              <a:t>Safety interlock </a:t>
            </a:r>
          </a:p>
          <a:p>
            <a:pPr lvl="1"/>
            <a:r>
              <a:rPr lang="en-US" dirty="0"/>
              <a:t>Online monitoring </a:t>
            </a:r>
          </a:p>
          <a:p>
            <a:pPr lvl="1"/>
            <a:r>
              <a:rPr lang="en-US" dirty="0"/>
              <a:t>Endurance test </a:t>
            </a:r>
          </a:p>
          <a:p>
            <a:pPr lvl="1"/>
            <a:endParaRPr lang="en-US" dirty="0"/>
          </a:p>
          <a:p>
            <a:r>
              <a:rPr lang="en-US" dirty="0"/>
              <a:t>Half-detector test @LBNL, in early 2021</a:t>
            </a:r>
          </a:p>
          <a:p>
            <a:pPr lvl="1"/>
            <a:r>
              <a:rPr lang="en-US" dirty="0"/>
              <a:t>Single stave QA</a:t>
            </a:r>
          </a:p>
          <a:p>
            <a:pPr lvl="1"/>
            <a:endParaRPr lang="en-US" dirty="0"/>
          </a:p>
          <a:p>
            <a:r>
              <a:rPr lang="en-US" dirty="0"/>
              <a:t>Full system test @BNL, in early 2022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A8D1F70-23BD-7F4A-936F-FDC0E1A427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E96BBC-2D64-4E44-8F75-522159B4D519}" type="datetime1">
              <a:rPr lang="en-US" smtClean="0"/>
              <a:t>3/31/21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72320E6-88A7-9C41-8F10-99AC8C40CC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MVTX Readout Weekly Meeting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B5D3E44-A911-B541-8BB2-F64E36E69C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28F6B2-92DC-A949-9463-C6223C773560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09398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D54523-2543-604D-A9DF-EE55EF1B46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"/>
            <a:ext cx="10515600" cy="890124"/>
          </a:xfrm>
        </p:spPr>
        <p:txBody>
          <a:bodyPr/>
          <a:lstStyle/>
          <a:p>
            <a:r>
              <a:rPr lang="en-US" dirty="0"/>
              <a:t>MVTX Half-Detector Test @LBNL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D4AD3D9-EF02-F542-BD71-3949316BE1B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0348" y="821456"/>
            <a:ext cx="10390848" cy="2344666"/>
          </a:xfrm>
        </p:spPr>
        <p:txBody>
          <a:bodyPr>
            <a:normAutofit fontScale="62500" lnSpcReduction="2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dirty="0"/>
              <a:t>Test staves at each assembly step on the assembly jig, with MOSAIC setup </a:t>
            </a:r>
          </a:p>
          <a:p>
            <a:pPr lvl="1"/>
            <a:r>
              <a:rPr lang="en-US" dirty="0"/>
              <a:t>Noise/occupancy </a:t>
            </a:r>
          </a:p>
          <a:p>
            <a:pPr lvl="1"/>
            <a:r>
              <a:rPr lang="en-US" dirty="0"/>
              <a:t>Threshold </a:t>
            </a:r>
          </a:p>
          <a:p>
            <a:pPr lvl="1"/>
            <a:r>
              <a:rPr lang="en-US" dirty="0"/>
              <a:t>Dead pixels … 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Also after each layer assembled</a:t>
            </a:r>
          </a:p>
          <a:p>
            <a:pPr lvl="1"/>
            <a:r>
              <a:rPr lang="en-US" dirty="0"/>
              <a:t>Repeat tests from #1, MOSAIC 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After the half-detector assembled</a:t>
            </a:r>
          </a:p>
          <a:p>
            <a:pPr lvl="1"/>
            <a:r>
              <a:rPr lang="en-US" dirty="0"/>
              <a:t>Final connectors &amp; cables installed</a:t>
            </a:r>
          </a:p>
          <a:p>
            <a:pPr lvl="1"/>
            <a:r>
              <a:rPr lang="en-US" dirty="0"/>
              <a:t>Need the full readout for testing?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312B744-B74F-764C-8569-ED0EE0DF72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9BC27E-A284-124B-90B5-BB95BA7AAC0E}" type="datetime1">
              <a:rPr lang="en-US" smtClean="0"/>
              <a:t>3/31/21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1880C7E-DBC7-1F40-8522-874532559E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MVTX Readout Weekly Meeting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546CE96-BA46-BF43-BB4F-FCF51EED38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28F6B2-92DC-A949-9463-C6223C773560}" type="slidenum">
              <a:rPr lang="en-US" smtClean="0"/>
              <a:t>2</a:t>
            </a:fld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B3616021-B272-1544-9D9E-F5C1EC199E5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56229" y="3010406"/>
            <a:ext cx="5328750" cy="3026138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953F28E8-E480-2C4E-8C21-FD251935D945}"/>
              </a:ext>
            </a:extLst>
          </p:cNvPr>
          <p:cNvSpPr txBox="1"/>
          <p:nvPr/>
        </p:nvSpPr>
        <p:spPr>
          <a:xfrm>
            <a:off x="554979" y="3429000"/>
            <a:ext cx="5541021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Test setup at LBNL:</a:t>
            </a:r>
          </a:p>
          <a:p>
            <a:pPr marL="285750" indent="-285750">
              <a:buFontTx/>
              <a:buChar char="-"/>
            </a:pPr>
            <a:r>
              <a:rPr lang="en-US" dirty="0"/>
              <a:t>MOSAIC system</a:t>
            </a:r>
          </a:p>
          <a:p>
            <a:pPr marL="742950" lvl="1" indent="-285750">
              <a:buFontTx/>
              <a:buChar char="-"/>
            </a:pPr>
            <a:r>
              <a:rPr lang="en-US" dirty="0"/>
              <a:t>Individual Stave QA</a:t>
            </a:r>
          </a:p>
          <a:p>
            <a:pPr marL="742950" lvl="1" indent="-285750">
              <a:buFontTx/>
              <a:buChar char="-"/>
            </a:pPr>
            <a:r>
              <a:rPr lang="en-US" dirty="0"/>
              <a:t>Good for </a:t>
            </a:r>
            <a:r>
              <a:rPr lang="en-US" dirty="0" err="1"/>
              <a:t>setp</a:t>
            </a:r>
            <a:r>
              <a:rPr lang="en-US" dirty="0"/>
              <a:t> #1</a:t>
            </a:r>
          </a:p>
          <a:p>
            <a:pPr marL="285750" indent="-285750">
              <a:buFontTx/>
              <a:buChar char="-"/>
            </a:pPr>
            <a:r>
              <a:rPr lang="en-US" dirty="0"/>
              <a:t>Small scale MVTX readout?</a:t>
            </a:r>
          </a:p>
          <a:p>
            <a:pPr marL="742950" lvl="1" indent="-285750">
              <a:buFontTx/>
              <a:buChar char="-"/>
            </a:pPr>
            <a:r>
              <a:rPr lang="en-US" dirty="0"/>
              <a:t>FELIX + RU + PU </a:t>
            </a:r>
          </a:p>
          <a:p>
            <a:pPr marL="742950" lvl="1" indent="-285750">
              <a:buFontTx/>
              <a:buChar char="-"/>
            </a:pPr>
            <a:r>
              <a:rPr lang="en-US" dirty="0"/>
              <a:t>use the final readout cables </a:t>
            </a:r>
          </a:p>
          <a:p>
            <a:pPr marL="742950" lvl="1" indent="-285750">
              <a:buFontTx/>
              <a:buChar char="-"/>
            </a:pPr>
            <a:r>
              <a:rPr lang="en-US" dirty="0"/>
              <a:t>Possible multiple stave readout</a:t>
            </a:r>
          </a:p>
          <a:p>
            <a:pPr marL="742950" lvl="1" indent="-285750">
              <a:buFontTx/>
              <a:buChar char="-"/>
            </a:pPr>
            <a:r>
              <a:rPr lang="en-US" dirty="0"/>
              <a:t>QA software and online monitoring  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45D178E-CB91-DC42-8F01-05CD95723427}"/>
              </a:ext>
            </a:extLst>
          </p:cNvPr>
          <p:cNvSpPr txBox="1"/>
          <p:nvPr/>
        </p:nvSpPr>
        <p:spPr>
          <a:xfrm>
            <a:off x="7908899" y="2505934"/>
            <a:ext cx="36552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@PP3:  power and signal connectors </a:t>
            </a:r>
          </a:p>
        </p:txBody>
      </p:sp>
    </p:spTree>
    <p:extLst>
      <p:ext uri="{BB962C8B-B14F-4D97-AF65-F5344CB8AC3E}">
        <p14:creationId xmlns:p14="http://schemas.microsoft.com/office/powerpoint/2010/main" val="245263386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330C51-F445-2F42-9129-DB4FECE5AE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-25806"/>
            <a:ext cx="7934214" cy="1325563"/>
          </a:xfrm>
        </p:spPr>
        <p:txBody>
          <a:bodyPr>
            <a:normAutofit/>
          </a:bodyPr>
          <a:lstStyle/>
          <a:p>
            <a:r>
              <a:rPr lang="en-US" sz="3200" dirty="0"/>
              <a:t>ALICE ITS Surface Commissioning Experience</a:t>
            </a:r>
            <a:br>
              <a:rPr lang="en-US" sz="3200" dirty="0"/>
            </a:br>
            <a:r>
              <a:rPr lang="en-US" sz="3200" dirty="0"/>
              <a:t>- detector control and status monitor   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CA39B8-319A-A343-86EE-0B23407586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4B542F-FBB8-FB4B-9C05-9E25546E247F}" type="datetime1">
              <a:rPr lang="en-US" smtClean="0"/>
              <a:t>3/31/21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0EF5E3D-7BBD-2442-B529-F5687A9105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MVTX Readout Weekly Meeting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7FD92BD-ACAA-D245-8845-1037F562C6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28F6B2-92DC-A949-9463-C6223C773560}" type="slidenum">
              <a:rPr lang="en-US" smtClean="0"/>
              <a:t>3</a:t>
            </a:fld>
            <a:endParaRPr lang="en-US"/>
          </a:p>
        </p:txBody>
      </p:sp>
      <p:pic>
        <p:nvPicPr>
          <p:cNvPr id="7" name="picture">
            <a:extLst>
              <a:ext uri="{FF2B5EF4-FFF2-40B4-BE49-F238E27FC236}">
                <a16:creationId xmlns:a16="http://schemas.microsoft.com/office/drawing/2014/main" id="{AF3B1E9F-9053-0B44-B734-2AA2877C348F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25564"/>
            <a:ext cx="9294607" cy="5030786"/>
          </a:xfrm>
          <a:prstGeom prst="rect">
            <a:avLst/>
          </a:prstGeom>
        </p:spPr>
      </p:pic>
      <p:pic>
        <p:nvPicPr>
          <p:cNvPr id="8" name="picture">
            <a:extLst>
              <a:ext uri="{FF2B5EF4-FFF2-40B4-BE49-F238E27FC236}">
                <a16:creationId xmlns:a16="http://schemas.microsoft.com/office/drawing/2014/main" id="{812C005F-DA43-5C4C-BBB7-79312A792054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62626" y="325196"/>
            <a:ext cx="4629374" cy="262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602887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E0B536-0067-A349-94D5-497D8FB3B7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0913" y="0"/>
            <a:ext cx="10515600" cy="1325563"/>
          </a:xfrm>
        </p:spPr>
        <p:txBody>
          <a:bodyPr/>
          <a:lstStyle/>
          <a:p>
            <a:r>
              <a:rPr lang="en-US" dirty="0"/>
              <a:t>ITS Surface Commissioning: Checked all chips</a:t>
            </a:r>
            <a:br>
              <a:rPr lang="en-US" dirty="0"/>
            </a:br>
            <a:r>
              <a:rPr lang="en-US" dirty="0"/>
              <a:t>- hit occupancy, errors 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05F3C0C-E091-3246-B53A-C479942D3B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57B1CF-1DD4-5344-9361-97C41A1E5FBE}" type="datetime1">
              <a:rPr lang="en-US" smtClean="0"/>
              <a:t>3/31/21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F33BECF-2854-7D4A-B719-AF09F68362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MVTX Readout Weekly Meeting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C28650A-3AB5-EA4C-A1DB-85464AD444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28F6B2-92DC-A949-9463-C6223C773560}" type="slidenum">
              <a:rPr lang="en-US" smtClean="0"/>
              <a:t>4</a:t>
            </a:fld>
            <a:endParaRPr lang="en-US"/>
          </a:p>
        </p:txBody>
      </p:sp>
      <p:pic>
        <p:nvPicPr>
          <p:cNvPr id="6" name="picture" descr="A screenshot of a cell phone&#10;&#10;Description automatically generated">
            <a:extLst>
              <a:ext uri="{FF2B5EF4-FFF2-40B4-BE49-F238E27FC236}">
                <a16:creationId xmlns:a16="http://schemas.microsoft.com/office/drawing/2014/main" id="{FD322586-60A8-EA4C-B21F-723F0211EBA4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0913" y="1248839"/>
            <a:ext cx="11295529" cy="50776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697504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690E03-2CEE-9E4C-B79E-9970B13EEA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5063" y="72829"/>
            <a:ext cx="10515600" cy="865848"/>
          </a:xfrm>
        </p:spPr>
        <p:txBody>
          <a:bodyPr>
            <a:normAutofit fontScale="90000"/>
          </a:bodyPr>
          <a:lstStyle/>
          <a:p>
            <a:r>
              <a:rPr lang="en-US" sz="4000" dirty="0"/>
              <a:t>ITS Surface Commissioning: All Chips</a:t>
            </a:r>
            <a:br>
              <a:rPr lang="en-US" dirty="0"/>
            </a:br>
            <a:r>
              <a:rPr lang="en-US" sz="3100" dirty="0"/>
              <a:t>- threshold, dead pixels</a:t>
            </a: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6BD1A44-D151-9C4A-AD0E-2D18E70216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57B1CF-1DD4-5344-9361-97C41A1E5FBE}" type="datetime1">
              <a:rPr lang="en-US" smtClean="0"/>
              <a:t>3/31/21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5C2ACF7-277E-4648-91A7-A8A8475DC7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MVTX Readout Weekly Meeting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B2A1C8B-A7F2-8B47-B72D-506DBC46C9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28F6B2-92DC-A949-9463-C6223C773560}" type="slidenum">
              <a:rPr lang="en-US" smtClean="0"/>
              <a:t>5</a:t>
            </a:fld>
            <a:endParaRPr lang="en-US"/>
          </a:p>
        </p:txBody>
      </p:sp>
      <p:pic>
        <p:nvPicPr>
          <p:cNvPr id="6" name="picture" descr="A screenshot of a cell phone&#10;&#10;Description automatically generated">
            <a:extLst>
              <a:ext uri="{FF2B5EF4-FFF2-40B4-BE49-F238E27FC236}">
                <a16:creationId xmlns:a16="http://schemas.microsoft.com/office/drawing/2014/main" id="{C4D5BAAA-82B0-F442-973F-82A3A822D9F0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93407"/>
            <a:ext cx="12192000" cy="56280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859733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AAA370-A1BD-F24C-82B5-3ACE40B92F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MVTX QA and Online Software 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8DABC3D-02A3-3B4E-B2B0-20B44F84A1D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Can we reuse/adapt ITS2 software? </a:t>
            </a:r>
          </a:p>
          <a:p>
            <a:pPr lvl="1"/>
            <a:r>
              <a:rPr lang="en-US" dirty="0"/>
              <a:t>Detector control </a:t>
            </a:r>
          </a:p>
          <a:p>
            <a:pPr lvl="1"/>
            <a:r>
              <a:rPr lang="en-US" dirty="0"/>
              <a:t>Detector monitoring </a:t>
            </a:r>
          </a:p>
          <a:p>
            <a:endParaRPr lang="en-US" dirty="0"/>
          </a:p>
          <a:p>
            <a:r>
              <a:rPr lang="en-US" dirty="0"/>
              <a:t>Things special for sPHENIX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08115EB-0FDF-9E4D-9F27-D6AB7AA1CE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57B1CF-1DD4-5344-9361-97C41A1E5FBE}" type="datetime1">
              <a:rPr lang="en-US" smtClean="0"/>
              <a:t>3/31/21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72325DA-F3FB-4A4B-9275-82350D97ED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MVTX Readout Weekly Meeting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1E35C8E-6D52-EF4C-A5FD-79AA8A5910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28F6B2-92DC-A949-9463-C6223C773560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847482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108</TotalTime>
  <Words>255</Words>
  <Application>Microsoft Macintosh PowerPoint</Application>
  <PresentationFormat>Widescreen</PresentationFormat>
  <Paragraphs>61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0" baseType="lpstr">
      <vt:lpstr>Arial</vt:lpstr>
      <vt:lpstr>Calibri</vt:lpstr>
      <vt:lpstr>Calibri Light</vt:lpstr>
      <vt:lpstr>Office Theme</vt:lpstr>
      <vt:lpstr>MVTX Commissioning Document Collections …   BNLBox: https://bnlbox.sdcc.bnl.gov/index.php/f/16904602 </vt:lpstr>
      <vt:lpstr>MVTX Half-Detector Test @LBNL</vt:lpstr>
      <vt:lpstr>ALICE ITS Surface Commissioning Experience - detector control and status monitor   </vt:lpstr>
      <vt:lpstr>ITS Surface Commissioning: Checked all chips - hit occupancy, errors </vt:lpstr>
      <vt:lpstr>ITS Surface Commissioning: All Chips - threshold, dead pixels</vt:lpstr>
      <vt:lpstr>MVTX QA and Online Software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MVTX Commissioning …  </dc:title>
  <dc:creator>Ming Liu</dc:creator>
  <cp:lastModifiedBy>Ming Liu</cp:lastModifiedBy>
  <cp:revision>16</cp:revision>
  <dcterms:created xsi:type="dcterms:W3CDTF">2021-03-31T19:38:20Z</dcterms:created>
  <dcterms:modified xsi:type="dcterms:W3CDTF">2021-03-31T21:26:36Z</dcterms:modified>
</cp:coreProperties>
</file>