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58" r:id="rId4"/>
    <p:sldId id="287" r:id="rId5"/>
    <p:sldId id="285" r:id="rId6"/>
    <p:sldId id="290" r:id="rId7"/>
    <p:sldId id="25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2E984-8ADF-ED46-9579-6B273DF87A5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8B7D1-47BC-7F4E-87B8-C584FF0A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29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39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F210-3173-FB43-B1B6-489C770D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8783A-F06C-F245-A166-B319F33B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B5297-2005-B548-B604-A0DDA8EB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7CD4-09A6-844A-B4DE-789274F871B0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FA9A-C95A-254C-97CC-52FCC3DA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335E9-A44A-C74E-9C1F-8C79AD85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3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EB03-9A21-B34B-BC01-1ED298C8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4C076-0825-FA41-9CC8-8969EB5C5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D8832-4BBF-C642-B5B5-5F6BC9F5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2DD-27D6-D94B-BF54-24F3CDA59691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662F-3ADF-CE45-B1DE-6CFE3CAE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83BD4-7C12-EA49-AC69-82F6F272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20DEB-87C8-DC4D-85A2-DD88C2D3E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BA18D-F278-554F-8559-0A91EC5C4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0048B-20FC-B145-9D7B-3A99E82C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46AD-3A9B-3943-96AD-A4CA05002746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05051-871D-7844-A432-60CBC820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D9F92-2042-A740-869C-1B3CC379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7475-587B-D348-A20F-B99B21E7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54B-7106-F449-A685-0EF2B0F9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269A0-BBB2-5340-A8A1-A7B6E79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E027-1B83-4545-B338-749C512AD95A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88C59-84F1-4642-937C-A5EE992B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E172-0F8E-B340-B470-140DC570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A148-D7AC-6C4A-8722-7CE7DF33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37E7-1223-1D46-9E26-34D11981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685D-284A-484D-B44D-EB6A4E30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11B6-C0CA-AB43-A26C-384F79486736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E93E8-E68B-8C40-9C6C-A58AA022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63238-8E91-314D-8812-0BFD0294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D69D-A33C-5C41-899B-2A8D6E2B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7A59-193B-F345-83D7-BDE2D7A44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5F60B-C806-054F-B74B-86043B14C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41CC-1721-5447-858D-E344B714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B61-C5A2-5341-9247-4C24CC60978C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8078-3BAE-454F-A615-38C3DA80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24CE-CBF4-2D41-BA1E-814C7BCA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D003-19D3-7F4C-ADED-D4726689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B5003-A64E-E84A-9272-5FA94403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ACC0-EAB4-5B41-B405-FE8791A29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C9817-E7A9-7549-94D0-5FB08F81E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D0F48-A6CD-8942-BEC1-0FC3CB507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3CA21-EE19-F24A-8AAB-A12A025C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58A-750C-BE4E-A375-5C36B034A9E0}" type="datetime1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A16DE-CE4A-404F-A81A-05CC6D5C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A799F-5287-8B41-B925-0579FF40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8A5A-DE54-4C4D-A1B6-CA414F56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CB868-A644-E647-8681-4BBA0D6A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DAE8-8FB1-AA4D-9225-99ADA40E56DF}" type="datetime1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A7AF7-5C33-524F-AD1D-1A4BCC32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93C26-7562-8F4C-99E8-B41EAEEB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B3A39-F3F9-BF4C-8BFC-A8D127FC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EEF3-0748-8F42-BDD6-DABB2F82EDA0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D2D38-DAA1-994E-A477-D18C3F10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997F9-F32E-564F-ACA3-28F2EA07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4CBF-2BE2-4C48-82CD-B7577DD2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21EEE-3B2D-9847-A476-99F15EDC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E2E3-BDED-9747-ABDB-A09A05655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5BED-38EB-F040-B803-45107B7F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AEA-1936-8F42-AD43-D8EDFFF92982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B50E-E1CB-FF42-8454-72FDAE1A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D8892-243E-674E-A540-F48C1D5F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C66A-5E23-C94C-B269-6FED2B1A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26E4E-1211-A749-9A65-87811BCE6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0877E-97FA-4B4F-931B-31E1A5F45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E4FF9-85C0-1E48-9728-02F22120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4AD9-77B4-9B4C-9CEC-38518B1CEEE7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F974E-C7CE-5946-BE8D-59D8C788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97DBD-88C1-7B48-A2AA-C659DF0F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6C172-2001-194E-A292-373A5EE4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460E-1AF9-F342-AA2F-A5E5A3645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60D33-6475-3148-B660-800C073AF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9D30-EAF3-E147-974D-93701EB6B19F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21E2E-D2BF-CF45-A48B-395FF634A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92E3A-C5BF-E242-BFBD-F2A58095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A7DC-216E-5C49-A31F-D8C34660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7F99-0BB1-E144-8BD5-CEAFE8D29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Stave Production at 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09177-E0D5-2746-BBC3-E62E58FD8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Yasser, Walt, Camelia, Ming</a:t>
            </a:r>
          </a:p>
          <a:p>
            <a:r>
              <a:rPr lang="en-US" dirty="0"/>
              <a:t>2/14/2020</a:t>
            </a:r>
          </a:p>
        </p:txBody>
      </p:sp>
    </p:spTree>
    <p:extLst>
      <p:ext uri="{BB962C8B-B14F-4D97-AF65-F5344CB8AC3E}">
        <p14:creationId xmlns:p14="http://schemas.microsoft.com/office/powerpoint/2010/main" val="247155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IN" dirty="0"/>
              <a:t>Activities in last month</a:t>
            </a:r>
            <a:br>
              <a:rPr lang="en-IN" dirty="0"/>
            </a:br>
            <a:r>
              <a:rPr lang="en-IN" sz="2800" dirty="0"/>
              <a:t>(-from Rajendra Nath Patra)</a:t>
            </a:r>
            <a:endParaRPr sz="2800"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925825" y="1690704"/>
            <a:ext cx="11075700" cy="3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</a:rPr>
              <a:t>•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Assembly: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</a:rPr>
              <a:t>-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IBHIC-B205, B206, F201*, F202, F204, G202, G203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</a:rPr>
              <a:t>-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IBSTAVE-A206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</a:rPr>
              <a:t>•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</a:rPr>
              <a:t>-</a:t>
            </a:r>
            <a:r>
              <a:rPr lang="en-IN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Power test of IBHIC-B202*, B204, B205, B206, 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F201*, F202, F204, G202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IN" sz="2400" dirty="0">
                <a:solidFill>
                  <a:schemeClr val="dk1"/>
                </a:solidFill>
              </a:rPr>
              <a:t>-</a:t>
            </a:r>
            <a:r>
              <a:rPr lang="en-IN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Qualification test of IBHIC-B204, B205, B206, 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F201*, F202, F204, G202 (continuing..)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</a:rPr>
              <a:t>-</a:t>
            </a:r>
            <a:r>
              <a:rPr lang="en-IN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Qualification test of IBSTAVE-A206</a:t>
            </a: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4344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D74FA-CC3A-9546-AB11-6C7643565072}"/>
              </a:ext>
            </a:extLst>
          </p:cNvPr>
          <p:cNvSpPr txBox="1"/>
          <p:nvPr/>
        </p:nvSpPr>
        <p:spPr>
          <a:xfrm>
            <a:off x="1128156" y="5735782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*B202: Communication issue, inspecting.</a:t>
            </a:r>
          </a:p>
          <a:p>
            <a:r>
              <a:rPr lang="en-US" dirty="0"/>
              <a:t>*F201: Chip2 is broken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D0D10-8545-D24F-A53C-A27BEC99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F69-4A7D-314A-9598-2DF3AC43F981}" type="datetime1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C0430-A88D-EC4E-BCE1-283EA144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</p:spTree>
    <p:extLst>
      <p:ext uri="{BB962C8B-B14F-4D97-AF65-F5344CB8AC3E}">
        <p14:creationId xmlns:p14="http://schemas.microsoft.com/office/powerpoint/2010/main" val="48286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IBHIC-production summary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84910" y="6157408"/>
            <a:ext cx="13372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Partially working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610600" y="64344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DCC80D-F88A-9B4E-B240-2F26E65A4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75001"/>
              </p:ext>
            </p:extLst>
          </p:nvPr>
        </p:nvGraphicFramePr>
        <p:xfrm>
          <a:off x="379412" y="1529378"/>
          <a:ext cx="7561821" cy="4432224"/>
        </p:xfrm>
        <a:graphic>
          <a:graphicData uri="http://schemas.openxmlformats.org/drawingml/2006/table">
            <a:tbl>
              <a:tblPr/>
              <a:tblGrid>
                <a:gridCol w="912162">
                  <a:extLst>
                    <a:ext uri="{9D8B030D-6E8A-4147-A177-3AD203B41FA5}">
                      <a16:colId xmlns:a16="http://schemas.microsoft.com/office/drawing/2014/main" val="3950815751"/>
                    </a:ext>
                  </a:extLst>
                </a:gridCol>
                <a:gridCol w="693242">
                  <a:extLst>
                    <a:ext uri="{9D8B030D-6E8A-4147-A177-3AD203B41FA5}">
                      <a16:colId xmlns:a16="http://schemas.microsoft.com/office/drawing/2014/main" val="1641383680"/>
                    </a:ext>
                  </a:extLst>
                </a:gridCol>
                <a:gridCol w="656757">
                  <a:extLst>
                    <a:ext uri="{9D8B030D-6E8A-4147-A177-3AD203B41FA5}">
                      <a16:colId xmlns:a16="http://schemas.microsoft.com/office/drawing/2014/main" val="3940759594"/>
                    </a:ext>
                  </a:extLst>
                </a:gridCol>
                <a:gridCol w="620270">
                  <a:extLst>
                    <a:ext uri="{9D8B030D-6E8A-4147-A177-3AD203B41FA5}">
                      <a16:colId xmlns:a16="http://schemas.microsoft.com/office/drawing/2014/main" val="2320722862"/>
                    </a:ext>
                  </a:extLst>
                </a:gridCol>
                <a:gridCol w="656757">
                  <a:extLst>
                    <a:ext uri="{9D8B030D-6E8A-4147-A177-3AD203B41FA5}">
                      <a16:colId xmlns:a16="http://schemas.microsoft.com/office/drawing/2014/main" val="2438660446"/>
                    </a:ext>
                  </a:extLst>
                </a:gridCol>
                <a:gridCol w="784459">
                  <a:extLst>
                    <a:ext uri="{9D8B030D-6E8A-4147-A177-3AD203B41FA5}">
                      <a16:colId xmlns:a16="http://schemas.microsoft.com/office/drawing/2014/main" val="73969597"/>
                    </a:ext>
                  </a:extLst>
                </a:gridCol>
                <a:gridCol w="921284">
                  <a:extLst>
                    <a:ext uri="{9D8B030D-6E8A-4147-A177-3AD203B41FA5}">
                      <a16:colId xmlns:a16="http://schemas.microsoft.com/office/drawing/2014/main" val="1831302951"/>
                    </a:ext>
                  </a:extLst>
                </a:gridCol>
                <a:gridCol w="875674">
                  <a:extLst>
                    <a:ext uri="{9D8B030D-6E8A-4147-A177-3AD203B41FA5}">
                      <a16:colId xmlns:a16="http://schemas.microsoft.com/office/drawing/2014/main" val="759448058"/>
                    </a:ext>
                  </a:extLst>
                </a:gridCol>
                <a:gridCol w="720608">
                  <a:extLst>
                    <a:ext uri="{9D8B030D-6E8A-4147-A177-3AD203B41FA5}">
                      <a16:colId xmlns:a16="http://schemas.microsoft.com/office/drawing/2014/main" val="2306833395"/>
                    </a:ext>
                  </a:extLst>
                </a:gridCol>
                <a:gridCol w="720608">
                  <a:extLst>
                    <a:ext uri="{9D8B030D-6E8A-4147-A177-3AD203B41FA5}">
                      <a16:colId xmlns:a16="http://schemas.microsoft.com/office/drawing/2014/main" val="3787152069"/>
                    </a:ext>
                  </a:extLst>
                </a:gridCol>
              </a:tblGrid>
              <a:tr h="567012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96485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19471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53797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0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0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0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83590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3747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07291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49005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42864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397120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ins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11796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755064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25239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1200">
                        <a:effectLst/>
                      </a:endParaRPr>
                    </a:p>
                  </a:txBody>
                  <a:tcPr marL="23891" marR="23891" marT="15927" marB="159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82657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 dirty="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551407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0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164451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61320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639683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>
                          <a:effectLst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34633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200" dirty="0">
                        <a:effectLst/>
                      </a:endParaRPr>
                    </a:p>
                  </a:txBody>
                  <a:tcPr marL="23891" marR="23891" marT="15927" marB="159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6259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5A64FF-8212-1747-B5D3-2C9847B6C6E2}"/>
              </a:ext>
            </a:extLst>
          </p:cNvPr>
          <p:cNvSpPr txBox="1"/>
          <p:nvPr/>
        </p:nvSpPr>
        <p:spPr>
          <a:xfrm>
            <a:off x="7196769" y="5315271"/>
            <a:ext cx="461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HICs can be made to STAVEs. Waiting for final confirmation of the cooling pipes length.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916F-EFA8-CC49-B2F7-9EC18472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B3B-189A-D546-BD66-F69854F339BE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CCB9-512E-964C-9C89-3DE375FC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</p:spTree>
    <p:extLst>
      <p:ext uri="{BB962C8B-B14F-4D97-AF65-F5344CB8AC3E}">
        <p14:creationId xmlns:p14="http://schemas.microsoft.com/office/powerpoint/2010/main" val="384297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5825" y="633429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13/02/2020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484" y="1326621"/>
          <a:ext cx="11684052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383">
                  <a:extLst>
                    <a:ext uri="{9D8B030D-6E8A-4147-A177-3AD203B41FA5}">
                      <a16:colId xmlns:a16="http://schemas.microsoft.com/office/drawing/2014/main" val="2027379631"/>
                    </a:ext>
                  </a:extLst>
                </a:gridCol>
                <a:gridCol w="2113301">
                  <a:extLst>
                    <a:ext uri="{9D8B030D-6E8A-4147-A177-3AD203B41FA5}">
                      <a16:colId xmlns:a16="http://schemas.microsoft.com/office/drawing/2014/main" val="453096260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309983289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325510371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4231126406"/>
                    </a:ext>
                  </a:extLst>
                </a:gridCol>
                <a:gridCol w="1947342">
                  <a:extLst>
                    <a:ext uri="{9D8B030D-6E8A-4147-A177-3AD203B41FA5}">
                      <a16:colId xmlns:a16="http://schemas.microsoft.com/office/drawing/2014/main" val="2973926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Assembled HICs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HICs</a:t>
                      </a:r>
                      <a:r>
                        <a:rPr lang="en-US" sz="1400" baseline="0" dirty="0"/>
                        <a:t> to be bonded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HICs NOK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HICs to be glued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STAVES OK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STAVES NOK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A201, A202, A203, A204, A205, A206, B201, B202, B203, B204, B205, B206, F201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, F202, F204, G202, G203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G203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A202: broken chip due to glue seepage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B202: chip damaged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F201: chip damaged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F202, F204: pull force test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B201, B203, B204 , B205, B206, G202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A201(GOLD/OK), A203(GOLD/OK), A204(GOLD/CAN), A205(GOLD/CAN)</a:t>
                      </a:r>
                    </a:p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A206(GOLD/CAN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9986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STAVE production Status</a:t>
            </a:r>
            <a:br>
              <a:rPr lang="en-US" sz="3600" dirty="0"/>
            </a:br>
            <a:r>
              <a:rPr lang="en-US" sz="3600" dirty="0"/>
              <a:t>- from Antonello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94267" y="3962400"/>
            <a:ext cx="7667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previous meeting, assembled F201, F202, F204, G202, G203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 with pull force test on some HICs: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Visual inspection conform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Preparing sample for analysis of cross section of metallization (Ni/Au)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Completion of first set of 12 staves will depend on cooling pipes replacement 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B9A5C-0907-0341-B810-E01204BE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4759-2F26-E647-B8E4-EB3D433A90A4}" type="datetime1">
              <a:rPr lang="en-US" smtClean="0"/>
              <a:t>2/14/20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ABF1D1-2674-F447-A743-928BD2E3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77C648-E38A-7F40-8222-BC82EADD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FPC status</a:t>
            </a:r>
            <a:br>
              <a:rPr lang="en-US" sz="3600" dirty="0"/>
            </a:br>
            <a:r>
              <a:rPr lang="en-US" sz="3600" dirty="0"/>
              <a:t>-from Antonello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3196-FD72-4677-9287-B3B34FA25CF3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45825" y="633429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13/02/2020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636" y="1764768"/>
          <a:ext cx="1203872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262">
                  <a:extLst>
                    <a:ext uri="{9D8B030D-6E8A-4147-A177-3AD203B41FA5}">
                      <a16:colId xmlns:a16="http://schemas.microsoft.com/office/drawing/2014/main" val="789782585"/>
                    </a:ext>
                  </a:extLst>
                </a:gridCol>
                <a:gridCol w="2834796">
                  <a:extLst>
                    <a:ext uri="{9D8B030D-6E8A-4147-A177-3AD203B41FA5}">
                      <a16:colId xmlns:a16="http://schemas.microsoft.com/office/drawing/2014/main" val="678571616"/>
                    </a:ext>
                  </a:extLst>
                </a:gridCol>
                <a:gridCol w="6946669">
                  <a:extLst>
                    <a:ext uri="{9D8B030D-6E8A-4147-A177-3AD203B41FA5}">
                      <a16:colId xmlns:a16="http://schemas.microsoft.com/office/drawing/2014/main" val="4085493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Batch # /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7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1: A2, B2, C2, D2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D2 NOK, C2 used for IB spares,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A2: used, B2: used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37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2: E2, F2, G2, H2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E2, F2</a:t>
                      </a:r>
                      <a:r>
                        <a:rPr lang="en-US" sz="1600" baseline="0" dirty="0"/>
                        <a:t>, G2, H2 completed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F2: 5 used</a:t>
                      </a:r>
                      <a:r>
                        <a:rPr lang="en-US" sz="16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(F203 damaged), G2: 3</a:t>
                      </a:r>
                      <a:r>
                        <a:rPr lang="en-US" sz="1600" baseline="0" dirty="0">
                          <a:solidFill>
                            <a:srgbClr val="00B050"/>
                          </a:solidFill>
                        </a:rPr>
                        <a:t> used, 3 available,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E2: 5 pieces (E201 damaged), H2: 5 pieces (H201</a:t>
                      </a:r>
                      <a:r>
                        <a:rPr lang="en-US" sz="1600" baseline="0" dirty="0">
                          <a:solidFill>
                            <a:srgbClr val="00B050"/>
                          </a:solidFill>
                        </a:rPr>
                        <a:t> has scratches in Al)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9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3: I2,</a:t>
                      </a:r>
                      <a:r>
                        <a:rPr lang="en-US" sz="1600" baseline="0" dirty="0"/>
                        <a:t> J2, K2, L2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Laser</a:t>
                      </a:r>
                      <a:r>
                        <a:rPr lang="en-US" sz="1600" baseline="0" dirty="0"/>
                        <a:t> cut done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Delivered</a:t>
                      </a:r>
                      <a:r>
                        <a:rPr lang="en-US" sz="1600" baseline="0" dirty="0"/>
                        <a:t> on Jan 28, ongoing: SMD, next: metrology, cleaning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9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4: M2, N2, O2, P2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 PVD done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Rejected (too high resistivity R2~ 13 </a:t>
                      </a:r>
                      <a:r>
                        <a:rPr lang="en-US" sz="1600" dirty="0" err="1"/>
                        <a:t>mOhm</a:t>
                      </a:r>
                      <a:r>
                        <a:rPr lang="en-US" sz="1600" dirty="0"/>
                        <a:t> instead of 9),</a:t>
                      </a:r>
                      <a:r>
                        <a:rPr lang="en-US" sz="1600" baseline="0" dirty="0"/>
                        <a:t> used wrong Al source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3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5: Q2, R2, S2, T2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Preparation</a:t>
                      </a:r>
                      <a:r>
                        <a:rPr lang="en-US" sz="1600" baseline="0" dirty="0"/>
                        <a:t> for Al PVD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Waiting for validation test, samples under</a:t>
                      </a:r>
                      <a:r>
                        <a:rPr lang="en-US" sz="1600" baseline="0" dirty="0"/>
                        <a:t> preparation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4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6: U2, V2, W2, X2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Preparation</a:t>
                      </a:r>
                      <a:r>
                        <a:rPr lang="en-US" sz="1600" baseline="0" dirty="0"/>
                        <a:t> for Al PVD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Waiting</a:t>
                      </a:r>
                      <a:r>
                        <a:rPr lang="en-US" sz="1600" baseline="0" dirty="0"/>
                        <a:t> for validation test</a:t>
                      </a:r>
                      <a:r>
                        <a:rPr lang="en-US" sz="1600" dirty="0"/>
                        <a:t>, samples under</a:t>
                      </a:r>
                      <a:r>
                        <a:rPr lang="en-US" sz="1600" baseline="0" dirty="0"/>
                        <a:t> preparation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8912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75" y="4812621"/>
            <a:ext cx="9363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FPCs available today, + 24 of batch 3 will be ready by the end of 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issue on batch 4, a test of new process for Al coating is going to be performed 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three batches 4, 5 and 6 should be ready 12 weeks after validation test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E9E03-A4B5-1F45-A23C-3774A3B2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A149-5D97-2C49-83ED-40C61D922799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647B6-0E33-C041-A074-0AA2F2E8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</p:spTree>
    <p:extLst>
      <p:ext uri="{BB962C8B-B14F-4D97-AF65-F5344CB8AC3E}">
        <p14:creationId xmlns:p14="http://schemas.microsoft.com/office/powerpoint/2010/main" val="407543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26E94-372D-A748-B312-0D186918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" y="1"/>
            <a:ext cx="10685980" cy="934948"/>
          </a:xfrm>
        </p:spPr>
        <p:txBody>
          <a:bodyPr>
            <a:normAutofit/>
          </a:bodyPr>
          <a:lstStyle/>
          <a:p>
            <a:r>
              <a:rPr lang="en-US" sz="3200" dirty="0"/>
              <a:t>MVTX Stave Cooling Tube Replacement Discussion (02/04/2020)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6732E-34E2-C94E-A992-B55860FA991B}"/>
              </a:ext>
            </a:extLst>
          </p:cNvPr>
          <p:cNvSpPr txBox="1"/>
          <p:nvPr/>
        </p:nvSpPr>
        <p:spPr>
          <a:xfrm>
            <a:off x="262533" y="850519"/>
            <a:ext cx="951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The pre-built stave cooling tubes are 5~10cm short to fit the current MVTX service support design.</a:t>
            </a:r>
          </a:p>
          <a:p>
            <a:pPr marL="285750" indent="-285750">
              <a:buFontTx/>
              <a:buChar char="-"/>
            </a:pPr>
            <a:r>
              <a:rPr lang="en-US" dirty="0"/>
              <a:t>We propose to replace all the cooling tubing with 70cm ones (currently ~55cm)  </a:t>
            </a:r>
          </a:p>
          <a:p>
            <a:pPr marL="285750" indent="-285750">
              <a:buFontTx/>
              <a:buChar char="-"/>
            </a:pPr>
            <a:r>
              <a:rPr lang="en-US" dirty="0"/>
              <a:t>CERN requests EU$10K to replace 90 , 16 working days, LANL will work with CERN for the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A49BB-CCE3-BB41-9664-F714C6BA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75463" y="3801771"/>
            <a:ext cx="8982272" cy="3056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8CE51E-C4DB-7E43-905E-77BEBA977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02" y="2034615"/>
            <a:ext cx="9144000" cy="1767155"/>
          </a:xfrm>
          <a:prstGeom prst="rect">
            <a:avLst/>
          </a:prstGeom>
        </p:spPr>
      </p:pic>
      <p:sp>
        <p:nvSpPr>
          <p:cNvPr id="10" name="Line Callout 1 9">
            <a:extLst>
              <a:ext uri="{FF2B5EF4-FFF2-40B4-BE49-F238E27FC236}">
                <a16:creationId xmlns:a16="http://schemas.microsoft.com/office/drawing/2014/main" id="{2BFD2FB0-3E6C-FF47-9B3B-4F334E4CB00A}"/>
              </a:ext>
            </a:extLst>
          </p:cNvPr>
          <p:cNvSpPr/>
          <p:nvPr/>
        </p:nvSpPr>
        <p:spPr>
          <a:xfrm>
            <a:off x="9776035" y="1435394"/>
            <a:ext cx="2316648" cy="734876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55cm tubes</a:t>
            </a:r>
          </a:p>
          <a:p>
            <a:pPr algn="ctr"/>
            <a:r>
              <a:rPr lang="en-US" dirty="0"/>
              <a:t>(from ITS/IB design)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B29DDDF8-F000-2443-8AA8-D86D238EEB4B}"/>
              </a:ext>
            </a:extLst>
          </p:cNvPr>
          <p:cNvSpPr/>
          <p:nvPr/>
        </p:nvSpPr>
        <p:spPr>
          <a:xfrm>
            <a:off x="9278686" y="3354366"/>
            <a:ext cx="2741312" cy="734876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Proposed 70cm tubes </a:t>
            </a:r>
          </a:p>
          <a:p>
            <a:pPr algn="ctr"/>
            <a:r>
              <a:rPr lang="en-US" dirty="0"/>
              <a:t>for MVTX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EBDA2-E170-2C4F-ADEC-B1A7A37186DB}"/>
              </a:ext>
            </a:extLst>
          </p:cNvPr>
          <p:cNvSpPr txBox="1"/>
          <p:nvPr/>
        </p:nvSpPr>
        <p:spPr>
          <a:xfrm>
            <a:off x="2175463" y="2034615"/>
            <a:ext cx="502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Stave produced at CERN, on a transport plate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C3566-437D-D642-9816-DC49D3A8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0BB9-ECDB-E942-9206-5E72DF381BA4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BBE7-9810-C84C-8594-EDDBA13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671E-65C3-714A-9DC6-77F54AEE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pipes replacement @CERN </a:t>
            </a:r>
            <a:br>
              <a:rPr lang="en-US" dirty="0"/>
            </a:br>
            <a:r>
              <a:rPr lang="en-US" dirty="0"/>
              <a:t>-from Antonello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ordered, will be delivered next week</a:t>
            </a:r>
          </a:p>
          <a:p>
            <a:r>
              <a:rPr lang="en-US" dirty="0"/>
              <a:t>Established procedure </a:t>
            </a:r>
          </a:p>
          <a:p>
            <a:r>
              <a:rPr lang="en-US" dirty="0"/>
              <a:t>Unfortunately, it will not be possible to replace the pipes in 5 already assembled staves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Still good for MVTX detector assembly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also be used for 8-stave telescope this year </a:t>
            </a:r>
          </a:p>
          <a:p>
            <a:r>
              <a:rPr lang="en-US" dirty="0"/>
              <a:t>Provide feedback on feasibility and timing asap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4E3FB-D7AD-0C45-9CF9-EB7C6FD6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84A-1DDB-F045-834F-6EB00A9BE1DD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DC706-33FD-8645-B4F9-18A15452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D67E-F52F-044A-9A47-61A88D78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A7DC-216E-5C49-A31F-D8C346603B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of bond pull force test</a:t>
            </a:r>
            <a:endParaRPr lang="en-GB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634" y="2460355"/>
            <a:ext cx="9201264" cy="379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3196-FD72-4677-9287-B3B34FA25CF3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45825" y="633429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13/02/2020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19634" y="1575356"/>
            <a:ext cx="432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20 bonds/chip out of ~ 180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Acceptance threshold on min force: 6 gr 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79AEB-B69D-7948-ABC1-F48DFC8D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A176-C3D2-9D46-9243-CCA7992C4526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67592-147A-5C43-92DD-CC453723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bi-weekly meeting </a:t>
            </a:r>
          </a:p>
        </p:txBody>
      </p:sp>
    </p:spTree>
    <p:extLst>
      <p:ext uri="{BB962C8B-B14F-4D97-AF65-F5344CB8AC3E}">
        <p14:creationId xmlns:p14="http://schemas.microsoft.com/office/powerpoint/2010/main" val="359781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930</Words>
  <Application>Microsoft Macintosh PowerPoint</Application>
  <PresentationFormat>Widescreen</PresentationFormat>
  <Paragraphs>267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Stave Production at CERN</vt:lpstr>
      <vt:lpstr>Activities in last month (-from Rajendra Nath Patra)</vt:lpstr>
      <vt:lpstr>IBHIC-production summary</vt:lpstr>
      <vt:lpstr>STAVE production Status - from Antonello </vt:lpstr>
      <vt:lpstr>FPC status -from Antonello</vt:lpstr>
      <vt:lpstr>MVTX Stave Cooling Tube Replacement Discussion (02/04/2020)</vt:lpstr>
      <vt:lpstr>Cooling pipes replacement @CERN  -from Antonello </vt:lpstr>
      <vt:lpstr>Summary of bond pull force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 Production at CERN</dc:title>
  <dc:creator>Ming Liu</dc:creator>
  <cp:lastModifiedBy>Ming Liu</cp:lastModifiedBy>
  <cp:revision>15</cp:revision>
  <dcterms:created xsi:type="dcterms:W3CDTF">2020-02-14T03:59:59Z</dcterms:created>
  <dcterms:modified xsi:type="dcterms:W3CDTF">2020-02-14T15:54:24Z</dcterms:modified>
</cp:coreProperties>
</file>