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86" r:id="rId2"/>
    <p:sldId id="285" r:id="rId3"/>
    <p:sldId id="288" r:id="rId4"/>
    <p:sldId id="287" r:id="rId5"/>
    <p:sldId id="289" r:id="rId6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8277C949-B1BD-440A-86B3-5606BE6DDBAC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51389"/>
            <a:ext cx="5438775" cy="3887787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377363"/>
            <a:ext cx="2946400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62B24C2B-4FF1-4679-B312-895FC891C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63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0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83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9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76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57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16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42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65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06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95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1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03/10/2018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IB STAVE 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63196-FD72-4677-9287-B3B34FA25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92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H" sz="4000" dirty="0" smtClean="0"/>
              <a:t>Update on production </a:t>
            </a:r>
            <a:r>
              <a:rPr lang="fr-CH" sz="4000" dirty="0" err="1" smtClean="0"/>
              <a:t>status</a:t>
            </a:r>
            <a:r>
              <a:rPr lang="fr-CH" sz="4000" dirty="0" smtClean="0"/>
              <a:t> and plans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smtClean="0"/>
              <a:t>Antonello Di Mauro</a:t>
            </a:r>
          </a:p>
          <a:p>
            <a:r>
              <a:rPr lang="fr-CH" dirty="0" smtClean="0"/>
              <a:t>CERN, 14/05/2020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57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FPC status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14956"/>
              </p:ext>
            </p:extLst>
          </p:nvPr>
        </p:nvGraphicFramePr>
        <p:xfrm>
          <a:off x="76636" y="1326778"/>
          <a:ext cx="12038727" cy="301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262">
                  <a:extLst>
                    <a:ext uri="{9D8B030D-6E8A-4147-A177-3AD203B41FA5}">
                      <a16:colId xmlns:a16="http://schemas.microsoft.com/office/drawing/2014/main" val="789782585"/>
                    </a:ext>
                  </a:extLst>
                </a:gridCol>
                <a:gridCol w="2834796">
                  <a:extLst>
                    <a:ext uri="{9D8B030D-6E8A-4147-A177-3AD203B41FA5}">
                      <a16:colId xmlns:a16="http://schemas.microsoft.com/office/drawing/2014/main" val="678571616"/>
                    </a:ext>
                  </a:extLst>
                </a:gridCol>
                <a:gridCol w="6946669">
                  <a:extLst>
                    <a:ext uri="{9D8B030D-6E8A-4147-A177-3AD203B41FA5}">
                      <a16:colId xmlns:a16="http://schemas.microsoft.com/office/drawing/2014/main" val="4085493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Batch # / name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status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7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1: A2, B2, C2, D2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D2 NOK, C2 used for IB spares,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A2: used, B2: used</a:t>
                      </a:r>
                      <a:endParaRPr lang="en-GB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77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2: E2, F2, G2, H2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E2, F2</a:t>
                      </a:r>
                      <a:r>
                        <a:rPr lang="en-US" sz="1600" baseline="0" dirty="0" smtClean="0"/>
                        <a:t>, G2, H2 completed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F2: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3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used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(F203 damaged); G2: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used,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E2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: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used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 (E203 damaged), H2: 4 used (H201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has scratches in Al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en-GB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698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3: I2,</a:t>
                      </a:r>
                      <a:r>
                        <a:rPr lang="en-US" sz="1600" baseline="0" dirty="0" smtClean="0"/>
                        <a:t> J2, K2, L2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Final</a:t>
                      </a:r>
                      <a:r>
                        <a:rPr lang="en-US" sz="1600" baseline="0" dirty="0" smtClean="0"/>
                        <a:t> processing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I2: 6 ready</a:t>
                      </a:r>
                      <a:r>
                        <a:rPr lang="en-US" sz="1600" baseline="0" dirty="0" smtClean="0"/>
                        <a:t>; J2 @ metrology; K2 @ SMD; L2 in preparation for SMD.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994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4: M2, N2, O2, P2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Ready for Al PVD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Previous batch with same ID rejected (too high resistivity R2~ 13 </a:t>
                      </a:r>
                      <a:r>
                        <a:rPr lang="en-US" sz="1600" dirty="0" smtClean="0"/>
                        <a:t>m</a:t>
                      </a:r>
                      <a:r>
                        <a:rPr lang="el-GR" sz="1600" dirty="0" smtClean="0"/>
                        <a:t>Ω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instead of </a:t>
                      </a:r>
                      <a:r>
                        <a:rPr lang="en-US" sz="1600" dirty="0" smtClean="0"/>
                        <a:t>9-10,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supplier mistake: used wrong Al source) </a:t>
                      </a:r>
                      <a:r>
                        <a:rPr lang="en-US" sz="1600" baseline="0" dirty="0" smtClean="0"/>
                        <a:t>. To </a:t>
                      </a:r>
                      <a:r>
                        <a:rPr lang="en-US" sz="1600" baseline="0" dirty="0" smtClean="0"/>
                        <a:t>be shipped to HEF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132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5: Q2, R2, S2, T2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Ready for Al PVD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0" dirty="0" smtClean="0"/>
                        <a:t>o be shipped to HEF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4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6: U2, V2, W2, X2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Ready for Al PVD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To be shipped to HEF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8912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637" y="4562207"/>
            <a:ext cx="117534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F205, F206, G201, G204, G205, G206: </a:t>
            </a:r>
            <a:r>
              <a:rPr lang="en-US" dirty="0" smtClean="0"/>
              <a:t>available </a:t>
            </a:r>
            <a:r>
              <a:rPr lang="en-US" dirty="0" smtClean="0"/>
              <a:t>but kept as spare due to irregularities on pull test results, investigation to be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E205, E206, H205, I201, I202, I203, I205, I205, I206: </a:t>
            </a:r>
            <a:r>
              <a:rPr lang="fr-CH" dirty="0" err="1" smtClean="0"/>
              <a:t>available</a:t>
            </a:r>
            <a:r>
              <a:rPr lang="fr-CH" dirty="0" smtClean="0"/>
              <a:t> (</a:t>
            </a:r>
            <a:r>
              <a:rPr lang="fr-CH" dirty="0" err="1" smtClean="0"/>
              <a:t>covering</a:t>
            </a:r>
            <a:r>
              <a:rPr lang="fr-CH" dirty="0" smtClean="0"/>
              <a:t> 3 </a:t>
            </a:r>
            <a:r>
              <a:rPr lang="fr-CH" dirty="0" err="1" smtClean="0"/>
              <a:t>weeks</a:t>
            </a:r>
            <a:r>
              <a:rPr lang="fr-CH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err="1" smtClean="0"/>
              <a:t>Other</a:t>
            </a:r>
            <a:r>
              <a:rPr lang="fr-CH" dirty="0" smtClean="0"/>
              <a:t> 18 </a:t>
            </a:r>
            <a:r>
              <a:rPr lang="fr-CH" dirty="0" err="1" smtClean="0"/>
              <a:t>FPCs</a:t>
            </a:r>
            <a:r>
              <a:rPr lang="fr-CH" dirty="0" smtClean="0"/>
              <a:t> (J2, K2, L2) in last </a:t>
            </a:r>
            <a:r>
              <a:rPr lang="fr-CH" dirty="0" err="1" smtClean="0"/>
              <a:t>steps</a:t>
            </a:r>
            <a:r>
              <a:rPr lang="fr-CH" dirty="0" smtClean="0"/>
              <a:t> of </a:t>
            </a:r>
            <a:r>
              <a:rPr lang="fr-CH" dirty="0" err="1" smtClean="0"/>
              <a:t>processing</a:t>
            </a:r>
            <a:r>
              <a:rPr lang="fr-CH" dirty="0" smtClean="0"/>
              <a:t>, </a:t>
            </a:r>
            <a:r>
              <a:rPr lang="fr-CH" dirty="0" err="1" smtClean="0"/>
              <a:t>available</a:t>
            </a:r>
            <a:r>
              <a:rPr lang="fr-CH" dirty="0" smtClean="0"/>
              <a:t> in 1 to 4 </a:t>
            </a:r>
            <a:r>
              <a:rPr lang="fr-CH" dirty="0" err="1" smtClean="0"/>
              <a:t>weeks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After issue on batch 4</a:t>
            </a:r>
            <a:r>
              <a:rPr lang="en-US" dirty="0" smtClean="0"/>
              <a:t>, </a:t>
            </a:r>
            <a:r>
              <a:rPr lang="en-US" dirty="0" smtClean="0"/>
              <a:t>Al coating was performed with positive </a:t>
            </a:r>
            <a:r>
              <a:rPr lang="en-US" dirty="0" smtClean="0"/>
              <a:t>outcome (R2 = 9.5 </a:t>
            </a:r>
            <a:r>
              <a:rPr lang="en-US" dirty="0"/>
              <a:t>m</a:t>
            </a:r>
            <a:r>
              <a:rPr lang="el-GR" dirty="0" smtClean="0"/>
              <a:t>Ω</a:t>
            </a:r>
            <a:r>
              <a:rPr lang="fr-CH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828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8" y="386499"/>
            <a:ext cx="11563263" cy="60850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01100" y="6065985"/>
            <a:ext cx="1279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M. Poblocki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48690" y="6102169"/>
            <a:ext cx="319940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 smtClean="0"/>
              <a:t>HIC </a:t>
            </a:r>
            <a:r>
              <a:rPr lang="fr-CH" dirty="0" err="1" smtClean="0"/>
              <a:t>discarded</a:t>
            </a:r>
            <a:r>
              <a:rPr lang="fr-CH" dirty="0" smtClean="0"/>
              <a:t> if min. force &lt; 5 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6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1A6B0B-C183-EE4F-90F1-4A876852F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15978"/>
              </p:ext>
            </p:extLst>
          </p:nvPr>
        </p:nvGraphicFramePr>
        <p:xfrm>
          <a:off x="162511" y="365126"/>
          <a:ext cx="7684821" cy="6356349"/>
        </p:xfrm>
        <a:graphic>
          <a:graphicData uri="http://schemas.openxmlformats.org/drawingml/2006/table">
            <a:tbl>
              <a:tblPr/>
              <a:tblGrid>
                <a:gridCol w="735390">
                  <a:extLst>
                    <a:ext uri="{9D8B030D-6E8A-4147-A177-3AD203B41FA5}">
                      <a16:colId xmlns:a16="http://schemas.microsoft.com/office/drawing/2014/main" val="2939761322"/>
                    </a:ext>
                  </a:extLst>
                </a:gridCol>
                <a:gridCol w="558897">
                  <a:extLst>
                    <a:ext uri="{9D8B030D-6E8A-4147-A177-3AD203B41FA5}">
                      <a16:colId xmlns:a16="http://schemas.microsoft.com/office/drawing/2014/main" val="3182414410"/>
                    </a:ext>
                  </a:extLst>
                </a:gridCol>
                <a:gridCol w="529480">
                  <a:extLst>
                    <a:ext uri="{9D8B030D-6E8A-4147-A177-3AD203B41FA5}">
                      <a16:colId xmlns:a16="http://schemas.microsoft.com/office/drawing/2014/main" val="2743755200"/>
                    </a:ext>
                  </a:extLst>
                </a:gridCol>
                <a:gridCol w="500064">
                  <a:extLst>
                    <a:ext uri="{9D8B030D-6E8A-4147-A177-3AD203B41FA5}">
                      <a16:colId xmlns:a16="http://schemas.microsoft.com/office/drawing/2014/main" val="2051836120"/>
                    </a:ext>
                  </a:extLst>
                </a:gridCol>
                <a:gridCol w="529480">
                  <a:extLst>
                    <a:ext uri="{9D8B030D-6E8A-4147-A177-3AD203B41FA5}">
                      <a16:colId xmlns:a16="http://schemas.microsoft.com/office/drawing/2014/main" val="611147971"/>
                    </a:ext>
                  </a:extLst>
                </a:gridCol>
                <a:gridCol w="632435">
                  <a:extLst>
                    <a:ext uri="{9D8B030D-6E8A-4147-A177-3AD203B41FA5}">
                      <a16:colId xmlns:a16="http://schemas.microsoft.com/office/drawing/2014/main" val="1736962353"/>
                    </a:ext>
                  </a:extLst>
                </a:gridCol>
                <a:gridCol w="742743">
                  <a:extLst>
                    <a:ext uri="{9D8B030D-6E8A-4147-A177-3AD203B41FA5}">
                      <a16:colId xmlns:a16="http://schemas.microsoft.com/office/drawing/2014/main" val="2383951788"/>
                    </a:ext>
                  </a:extLst>
                </a:gridCol>
                <a:gridCol w="741070">
                  <a:extLst>
                    <a:ext uri="{9D8B030D-6E8A-4147-A177-3AD203B41FA5}">
                      <a16:colId xmlns:a16="http://schemas.microsoft.com/office/drawing/2014/main" val="1761951225"/>
                    </a:ext>
                  </a:extLst>
                </a:gridCol>
                <a:gridCol w="545862">
                  <a:extLst>
                    <a:ext uri="{9D8B030D-6E8A-4147-A177-3AD203B41FA5}">
                      <a16:colId xmlns:a16="http://schemas.microsoft.com/office/drawing/2014/main" val="825082129"/>
                    </a:ext>
                  </a:extLst>
                </a:gridCol>
                <a:gridCol w="580958">
                  <a:extLst>
                    <a:ext uri="{9D8B030D-6E8A-4147-A177-3AD203B41FA5}">
                      <a16:colId xmlns:a16="http://schemas.microsoft.com/office/drawing/2014/main" val="154340377"/>
                    </a:ext>
                  </a:extLst>
                </a:gridCol>
                <a:gridCol w="853052">
                  <a:extLst>
                    <a:ext uri="{9D8B030D-6E8A-4147-A177-3AD203B41FA5}">
                      <a16:colId xmlns:a16="http://schemas.microsoft.com/office/drawing/2014/main" val="752175377"/>
                    </a:ext>
                  </a:extLst>
                </a:gridCol>
                <a:gridCol w="735390">
                  <a:extLst>
                    <a:ext uri="{9D8B030D-6E8A-4147-A177-3AD203B41FA5}">
                      <a16:colId xmlns:a16="http://schemas.microsoft.com/office/drawing/2014/main" val="3268383519"/>
                    </a:ext>
                  </a:extLst>
                </a:gridCol>
              </a:tblGrid>
              <a:tr h="762761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IBSTAVE </a:t>
                      </a:r>
                      <a:r>
                        <a:rPr lang="en-IN" sz="1100" b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IDc</a:t>
                      </a:r>
                      <a:endParaRPr lang="en-IN" sz="11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HIC assembly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Insp. </a:t>
                      </a:r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 glue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Bonding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Insp. </a:t>
                      </a:r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 bonding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HIC </a:t>
                      </a:r>
                      <a:b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PWR test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</a:t>
                      </a:r>
                      <a:r>
                        <a:rPr lang="en-IN" sz="11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HIC+SF </a:t>
                      </a:r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-&gt; Stave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Stave PWR test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Stave test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Stave test (with long PWR extn.)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effectLst/>
                          <a:latin typeface="Calibri" panose="020F0502020204030204" pitchFamily="34" charset="0"/>
                        </a:rPr>
                        <a:t>Final test (with PT100 and metrology)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49102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70791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A201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356205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A202*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Damag</a:t>
                      </a:r>
                      <a:r>
                        <a:rPr lang="en-IN" sz="11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IN" sz="11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100" dirty="0" smtClean="0"/>
                        <a:t>chip</a:t>
                      </a:r>
                      <a:endParaRPr lang="en-US" sz="1100" dirty="0"/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52203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A203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639920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A204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469017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A205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174114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A206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686265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019247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B202*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 dirty="0" smtClean="0">
                          <a:effectLst/>
                        </a:rPr>
                        <a:t>*</a:t>
                      </a:r>
                      <a:endParaRPr lang="en-IN" sz="1100" dirty="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100" dirty="0" err="1" smtClean="0">
                          <a:effectLst/>
                        </a:rPr>
                        <a:t>Damag</a:t>
                      </a:r>
                      <a:r>
                        <a:rPr lang="en-IN" sz="1100" dirty="0" smtClean="0">
                          <a:effectLst/>
                        </a:rPr>
                        <a:t>.</a:t>
                      </a:r>
                      <a:r>
                        <a:rPr lang="en-IN" sz="1100" baseline="0" dirty="0" smtClean="0">
                          <a:effectLst/>
                        </a:rPr>
                        <a:t> chip</a:t>
                      </a:r>
                      <a:endParaRPr lang="en-IN" sz="1100" dirty="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684168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 dirty="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241378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B204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231165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B205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100">
                        <a:effectLst/>
                      </a:endParaRPr>
                    </a:p>
                  </a:txBody>
                  <a:tcPr marL="16736" marR="16736" marT="11157" marB="111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838645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B206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090614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F201*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dirty="0">
                          <a:effectLst/>
                        </a:rPr>
                        <a:t>*</a:t>
                      </a:r>
                      <a:endParaRPr lang="en-IN" sz="1100" dirty="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dirty="0" err="1" smtClean="0">
                          <a:effectLst/>
                        </a:rPr>
                        <a:t>Damag</a:t>
                      </a:r>
                      <a:r>
                        <a:rPr lang="en-IN" sz="1100" dirty="0" smtClean="0">
                          <a:effectLst/>
                        </a:rPr>
                        <a:t>. chip</a:t>
                      </a:r>
                      <a:endParaRPr lang="en-IN" sz="1100" dirty="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163794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F202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175556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F204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440090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G202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444247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G203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285739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F203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dummy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872990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H202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204202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H203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388146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H204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171946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H206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>
                          <a:effectLst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6262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E204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739159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E201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597477"/>
                  </a:ext>
                </a:extLst>
              </a:tr>
              <a:tr h="215138">
                <a:tc>
                  <a:txBody>
                    <a:bodyPr/>
                    <a:lstStyle/>
                    <a:p>
                      <a:pPr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E202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100" dirty="0">
                        <a:effectLst/>
                      </a:endParaRPr>
                    </a:p>
                  </a:txBody>
                  <a:tcPr marL="16736" marR="16736" marT="11157" marB="11157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2543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95A64FF-8212-1747-B5D3-2C9847B6C6E2}"/>
              </a:ext>
            </a:extLst>
          </p:cNvPr>
          <p:cNvSpPr txBox="1"/>
          <p:nvPr/>
        </p:nvSpPr>
        <p:spPr>
          <a:xfrm>
            <a:off x="8374035" y="365126"/>
            <a:ext cx="34331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600" dirty="0" smtClean="0"/>
              <a:t>STAVE </a:t>
            </a:r>
            <a:r>
              <a:rPr lang="fr-CH" sz="3600" dirty="0" err="1" smtClean="0"/>
              <a:t>status</a:t>
            </a:r>
            <a:endParaRPr lang="en-US" sz="3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3 </a:t>
            </a:r>
            <a:r>
              <a:rPr lang="en-US" sz="1600" dirty="0"/>
              <a:t>STAVEs ready </a:t>
            </a:r>
            <a:r>
              <a:rPr lang="en-US" sz="1600" dirty="0" smtClean="0"/>
              <a:t>for</a:t>
            </a:r>
            <a:r>
              <a:rPr lang="en-US" sz="1600" dirty="0" smtClean="0"/>
              <a:t> shipment</a:t>
            </a:r>
            <a:endParaRPr lang="en-US" sz="1600" dirty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2 STAVEs ready </a:t>
            </a:r>
            <a:r>
              <a:rPr lang="en-US" sz="1600" dirty="0" smtClean="0"/>
              <a:t>for final tests</a:t>
            </a:r>
            <a:endParaRPr lang="en-US" sz="1600" dirty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12 </a:t>
            </a:r>
            <a:r>
              <a:rPr lang="en-US" sz="1600" dirty="0"/>
              <a:t>HICs are ready to </a:t>
            </a:r>
            <a:r>
              <a:rPr lang="en-US" sz="1600" dirty="0" smtClean="0"/>
              <a:t>be glued on STAVEs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smtClean="0"/>
              <a:t>3 </a:t>
            </a:r>
            <a:r>
              <a:rPr lang="fr-CH" sz="1600" dirty="0" err="1" smtClean="0"/>
              <a:t>HICs</a:t>
            </a:r>
            <a:r>
              <a:rPr lang="fr-CH" sz="1600" dirty="0" smtClean="0"/>
              <a:t> have to </a:t>
            </a:r>
            <a:r>
              <a:rPr lang="fr-CH" sz="1600" dirty="0" err="1" smtClean="0"/>
              <a:t>be</a:t>
            </a:r>
            <a:r>
              <a:rPr lang="fr-CH" sz="1600" dirty="0" smtClean="0"/>
              <a:t> </a:t>
            </a:r>
            <a:r>
              <a:rPr lang="fr-CH" sz="1600" dirty="0" err="1" smtClean="0"/>
              <a:t>bonded</a:t>
            </a:r>
            <a:endParaRPr lang="fr-CH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err="1" smtClean="0"/>
              <a:t>Potentially</a:t>
            </a:r>
            <a:r>
              <a:rPr lang="fr-CH" sz="1600" dirty="0" smtClean="0"/>
              <a:t> 20/84 </a:t>
            </a:r>
            <a:r>
              <a:rPr lang="fr-CH" sz="1600" dirty="0" err="1" smtClean="0"/>
              <a:t>done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8206740" y="6183630"/>
            <a:ext cx="141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R. Nath 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2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DSF not accessible </a:t>
            </a:r>
            <a:r>
              <a:rPr lang="fr-CH" dirty="0" err="1" smtClean="0"/>
              <a:t>yet</a:t>
            </a:r>
            <a:r>
              <a:rPr lang="fr-CH" dirty="0" smtClean="0"/>
              <a:t>, clean room guidelines have been </a:t>
            </a:r>
            <a:r>
              <a:rPr lang="fr-CH" dirty="0" err="1" smtClean="0"/>
              <a:t>distributed</a:t>
            </a:r>
            <a:r>
              <a:rPr lang="fr-CH" dirty="0" smtClean="0"/>
              <a:t> by HSE unit, </a:t>
            </a:r>
            <a:r>
              <a:rPr lang="fr-CH" dirty="0" err="1" smtClean="0"/>
              <a:t>implementation</a:t>
            </a:r>
            <a:r>
              <a:rPr lang="fr-CH" dirty="0" smtClean="0"/>
              <a:t> </a:t>
            </a:r>
            <a:r>
              <a:rPr lang="fr-CH" dirty="0" err="1" smtClean="0"/>
              <a:t>might</a:t>
            </a:r>
            <a:r>
              <a:rPr lang="fr-CH" dirty="0" smtClean="0"/>
              <a:t> </a:t>
            </a:r>
            <a:r>
              <a:rPr lang="fr-CH" dirty="0" err="1" smtClean="0"/>
              <a:t>take</a:t>
            </a:r>
            <a:r>
              <a:rPr lang="fr-CH" dirty="0" smtClean="0"/>
              <a:t> 1-2 </a:t>
            </a:r>
            <a:r>
              <a:rPr lang="fr-CH" dirty="0" err="1" smtClean="0"/>
              <a:t>weeks</a:t>
            </a:r>
            <a:r>
              <a:rPr lang="fr-CH" dirty="0" smtClean="0"/>
              <a:t>. Probable restart date: </a:t>
            </a:r>
            <a:r>
              <a:rPr lang="fr-CH" dirty="0" err="1" smtClean="0"/>
              <a:t>June</a:t>
            </a:r>
            <a:r>
              <a:rPr lang="fr-CH" dirty="0" smtClean="0"/>
              <a:t> 2 (</a:t>
            </a:r>
            <a:r>
              <a:rPr lang="fr-CH" dirty="0" err="1" smtClean="0"/>
              <a:t>June</a:t>
            </a:r>
            <a:r>
              <a:rPr lang="fr-CH" dirty="0" smtClean="0"/>
              <a:t> 1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bank</a:t>
            </a:r>
            <a:r>
              <a:rPr lang="fr-CH" dirty="0" smtClean="0"/>
              <a:t> </a:t>
            </a:r>
            <a:r>
              <a:rPr lang="fr-CH" dirty="0" err="1" smtClean="0"/>
              <a:t>holiday</a:t>
            </a:r>
            <a:r>
              <a:rPr lang="fr-CH" dirty="0" smtClean="0"/>
              <a:t>)</a:t>
            </a:r>
          </a:p>
          <a:p>
            <a:r>
              <a:rPr lang="fr-CH" dirty="0" smtClean="0"/>
              <a:t>29 </a:t>
            </a:r>
            <a:r>
              <a:rPr lang="fr-CH" dirty="0" err="1" smtClean="0"/>
              <a:t>wk</a:t>
            </a:r>
            <a:r>
              <a:rPr lang="fr-CH" dirty="0" smtClean="0"/>
              <a:t> </a:t>
            </a:r>
            <a:r>
              <a:rPr lang="fr-CH" dirty="0" err="1" smtClean="0"/>
              <a:t>until</a:t>
            </a:r>
            <a:r>
              <a:rPr lang="fr-CH" dirty="0" smtClean="0"/>
              <a:t> the end of 2020, 64 modules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produced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80% </a:t>
            </a:r>
            <a:r>
              <a:rPr lang="fr-CH" dirty="0" err="1" smtClean="0"/>
              <a:t>yield</a:t>
            </a:r>
            <a:r>
              <a:rPr lang="fr-CH" dirty="0" smtClean="0"/>
              <a:t> -&gt; 80 modules , i.e. 2.75 / </a:t>
            </a:r>
            <a:r>
              <a:rPr lang="fr-CH" dirty="0" err="1" smtClean="0"/>
              <a:t>wk</a:t>
            </a:r>
            <a:r>
              <a:rPr lang="fr-CH" dirty="0" smtClean="0"/>
              <a:t> , </a:t>
            </a:r>
            <a:r>
              <a:rPr lang="fr-CH" dirty="0" err="1" smtClean="0"/>
              <a:t>completion</a:t>
            </a:r>
            <a:r>
              <a:rPr lang="fr-CH" dirty="0" smtClean="0"/>
              <a:t> by  Jan/</a:t>
            </a:r>
            <a:r>
              <a:rPr lang="fr-CH" dirty="0" err="1" smtClean="0"/>
              <a:t>Feb</a:t>
            </a:r>
            <a:r>
              <a:rPr lang="fr-CH" dirty="0" smtClean="0"/>
              <a:t> 2021 </a:t>
            </a:r>
            <a:r>
              <a:rPr lang="fr-CH" dirty="0" err="1" smtClean="0"/>
              <a:t>seems</a:t>
            </a:r>
            <a:r>
              <a:rPr lang="fr-CH" dirty="0" smtClean="0"/>
              <a:t> at </a:t>
            </a:r>
            <a:r>
              <a:rPr lang="fr-CH" dirty="0" err="1" smtClean="0"/>
              <a:t>reach</a:t>
            </a:r>
            <a:endParaRPr lang="fr-CH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3196-FD72-4677-9287-B3B34FA25CF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14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12502</TotalTime>
  <Words>665</Words>
  <Application>Microsoft Office PowerPoint</Application>
  <PresentationFormat>Widescreen</PresentationFormat>
  <Paragraphs>260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Update on production status and plans</vt:lpstr>
      <vt:lpstr>FPC status</vt:lpstr>
      <vt:lpstr>PowerPoint Presentation</vt:lpstr>
      <vt:lpstr>PowerPoint Presentation</vt:lpstr>
      <vt:lpstr>Plans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of IB commissioning using service barrel</dc:title>
  <dc:creator>Antonello Di Mauro</dc:creator>
  <cp:lastModifiedBy>Antonello Di Mauro</cp:lastModifiedBy>
  <cp:revision>255</cp:revision>
  <cp:lastPrinted>2019-09-30T08:51:20Z</cp:lastPrinted>
  <dcterms:created xsi:type="dcterms:W3CDTF">2019-05-13T12:40:54Z</dcterms:created>
  <dcterms:modified xsi:type="dcterms:W3CDTF">2020-05-14T14:54:29Z</dcterms:modified>
</cp:coreProperties>
</file>