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60" r:id="rId3"/>
    <p:sldId id="264" r:id="rId4"/>
    <p:sldId id="265" r:id="rId5"/>
    <p:sldId id="259" r:id="rId6"/>
    <p:sldId id="261" r:id="rId7"/>
    <p:sldId id="262" r:id="rId8"/>
    <p:sldId id="267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75"/>
    <p:restoredTop sz="94647"/>
  </p:normalViewPr>
  <p:slideViewPr>
    <p:cSldViewPr snapToGrid="0" snapToObjects="1">
      <p:cViewPr varScale="1">
        <p:scale>
          <a:sx n="113" d="100"/>
          <a:sy n="113" d="100"/>
        </p:scale>
        <p:origin x="17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22378-7BAF-A843-A1C5-8BA9BF066E9E}" type="datetimeFigureOut">
              <a:rPr lang="en-US" smtClean="0"/>
              <a:t>1/9/20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803B8-AE91-6F43-8BD5-2ED82ED8C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42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5BE54-A980-4246-8849-7B3865E987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C9AF3B-575F-6945-8709-13AC435D08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76691-C31E-D647-8B72-C4112FF68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487D0-26F9-7841-AE43-13EA1FA39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47EE9-52AA-374A-A9E0-C11A45694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5FDF-F047-B648-B749-26554E3D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89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FB8CC-086D-8B4C-B887-3E52F1A5C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3C5DE9-BF23-9F4A-B010-FFB397D148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7A193-4FC4-9542-BD46-C611A7E95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EB3B2-0378-7246-8783-036C752F9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AE9CB-9A71-0840-B673-FD717014A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5FDF-F047-B648-B749-26554E3D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789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CEF3F2-A8E1-7345-9E10-5C90AB0272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49971A-9FFD-2847-9661-13528D223D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ED8D6-4913-104B-A0E6-2A11DDFF4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AFD597-BEE8-6A4A-A542-3F9E102FA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29F91-6517-244C-A91B-3F4F935C0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5FDF-F047-B648-B749-26554E3D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82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11DA8-BD5B-E64D-848B-32E2F284B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5CBE7-90B8-4041-B064-3D26B4B23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EBDC3-4CB4-0047-BEC9-2D3118423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A0D50-CE11-6E4B-BF7E-0910C532B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817D0-4103-8946-BED8-C4FD1F599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5FDF-F047-B648-B749-26554E3D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30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C3C8-D4E9-B24B-AB6E-FCF8F2D2F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B577C-A3C3-A54D-9995-37B40A81E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579B2-E415-944F-AEA7-A64CF706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FF543-F7B7-AB4A-B30E-DE137F086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382F5-BC1C-5244-A692-4CDE01278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5FDF-F047-B648-B749-26554E3D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19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2385D-36FF-7B44-BCAE-2613737D1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DD5A4-8242-7842-90BD-B265F9181F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5BE59-A961-9A43-9277-30350C376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BCD689-7406-6346-932F-20A805A99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8EC901-B0A5-E549-B4FD-A3660746E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General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D0A78-8ABD-EB44-866B-5A459B305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5FDF-F047-B648-B749-26554E3D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009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3F9CB-2933-764C-8EB5-258BC1226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9A12A3-FF97-C64A-9758-74A7DF22F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04B1EB-D5A0-DC49-AAFC-9B96A2DD38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1BF087-4874-704E-9E6D-4BCC1F9858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17F950-AEC8-3941-A8B7-6C91547EDC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EF5066-0D18-4C49-8CF9-1F136C698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009CE7-B9C3-E042-AFAF-486C0762D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General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AA727E-4203-0F46-9F8E-8E04566A8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5FDF-F047-B648-B749-26554E3D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35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CB6D9-00E0-3E4F-AE0A-929768B66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1CD022-724A-184F-9935-4245BA1CF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7B4616-62B1-3746-9B99-F45631043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General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878E3-867D-E84A-A64D-79E175BFA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5FDF-F047-B648-B749-26554E3D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32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78E6E8-25F4-EB45-9EB8-928F38532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7B9ACC-BFF8-EF47-9146-C56A9497E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General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6CA12-8E8B-684D-9A2F-B5612D5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5FDF-F047-B648-B749-26554E3D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04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24BC1-B3A6-A943-A957-9D0E1196D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14574-A420-B449-869D-2A6CE6E41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2DA8EE-1D72-2F44-8C25-321503826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6D4EB1-5396-9B4B-90A4-16DF07B2D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C7DBA6-F0B1-454C-95D6-320C1F59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General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31547-75B2-C644-B62B-5A7D5BF6D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5FDF-F047-B648-B749-26554E3D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92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499A8-5E0F-2A48-B4C3-3D8DE4839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702848-2F9B-1A4C-A390-327DA87ED2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682538-E371-C047-8BFC-C9A508D4E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DFD0F5-DAA8-D148-985A-D20997F03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7A37F5-0CCE-CD41-9DAA-BD84476F0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General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FD4F2-AA7A-4647-B9ED-36284532B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5FDF-F047-B648-B749-26554E3D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30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9DF6C1-A67E-9545-BA2D-A5EF794F9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B226CC-910B-214B-9F2B-5C9858B40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AEB39-C4B3-6A4E-8500-06AECD464E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1/10/20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30D56-3657-DF46-B0BC-CA65D683B6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MVTX Status @sPHENIX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E3C3A-BE3E-8D48-AF67-EA640968A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C5FDF-F047-B648-B749-26554E3D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60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1A805-6040-1545-A868-FD46F6CD2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435902"/>
          </a:xfrm>
        </p:spPr>
        <p:txBody>
          <a:bodyPr/>
          <a:lstStyle/>
          <a:p>
            <a:r>
              <a:rPr lang="en-US" dirty="0"/>
              <a:t>MVTX Status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E8CDEE-A264-8642-8E90-1E0D634CF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408344"/>
          </a:xfrm>
        </p:spPr>
        <p:txBody>
          <a:bodyPr>
            <a:normAutofit/>
          </a:bodyPr>
          <a:lstStyle/>
          <a:p>
            <a:r>
              <a:rPr lang="en-US" dirty="0"/>
              <a:t>Yasser Corrales Morales for the MVTX Group</a:t>
            </a:r>
          </a:p>
          <a:p>
            <a:r>
              <a:rPr lang="en-US" dirty="0"/>
              <a:t>LANL</a:t>
            </a:r>
          </a:p>
          <a:p>
            <a:endParaRPr lang="en-US" dirty="0"/>
          </a:p>
          <a:p>
            <a:r>
              <a:rPr lang="en-US" dirty="0"/>
              <a:t>1/10/2020</a:t>
            </a:r>
          </a:p>
          <a:p>
            <a:r>
              <a:rPr lang="en-US" dirty="0" err="1"/>
              <a:t>sPHENIX</a:t>
            </a:r>
            <a:r>
              <a:rPr lang="en-US" dirty="0"/>
              <a:t> General Meeting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837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187A9-69A2-1A4A-9ADF-2547DBD4F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97EE0-89F7-F34B-8781-E4A7CD2B7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MVTX Project Status</a:t>
            </a:r>
          </a:p>
          <a:p>
            <a:r>
              <a:rPr lang="en-US" dirty="0"/>
              <a:t>MVTX geometry and simulation update</a:t>
            </a:r>
          </a:p>
          <a:p>
            <a:r>
              <a:rPr lang="en-US" dirty="0"/>
              <a:t>Readout R&amp;D highlights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5D451-1DD4-E14C-B9C3-F30DAD83C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AAF66-AC34-E349-8979-C397BBA5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1A76E-A436-2D49-9947-C515A97F6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5FDF-F047-B648-B749-26554E3D15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0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CF16A-6482-AE44-AD94-2CE25746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Distribution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F9BA2-2005-5041-9AFD-B1375C28A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BNL has opened MVTX budget account </a:t>
            </a:r>
          </a:p>
          <a:p>
            <a:pPr lvl="1"/>
            <a:r>
              <a:rPr lang="en-US" dirty="0"/>
              <a:t>MVTX PMP has been approved and signed by BNL</a:t>
            </a:r>
          </a:p>
          <a:p>
            <a:pPr lvl="1"/>
            <a:r>
              <a:rPr lang="en-US" dirty="0"/>
              <a:t>Detailed budget for each institution done, 12/3/2019</a:t>
            </a:r>
          </a:p>
          <a:p>
            <a:pPr lvl="2"/>
            <a:r>
              <a:rPr lang="en-US" dirty="0"/>
              <a:t>Plan presented in July 2019 MVTX review </a:t>
            </a:r>
          </a:p>
          <a:p>
            <a:pPr lvl="1"/>
            <a:endParaRPr lang="en-US" dirty="0"/>
          </a:p>
          <a:p>
            <a:r>
              <a:rPr lang="en-US" dirty="0"/>
              <a:t>Paperwork submitted to BNL for fund transfer </a:t>
            </a:r>
          </a:p>
          <a:p>
            <a:pPr lvl="1"/>
            <a:r>
              <a:rPr lang="en-US" dirty="0"/>
              <a:t>SOW, detailed budget sheet and cover letter from each institute</a:t>
            </a:r>
          </a:p>
          <a:p>
            <a:pPr lvl="1"/>
            <a:r>
              <a:rPr lang="en-US" dirty="0"/>
              <a:t>LANL, LBNL, MIT,  UT-A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41EA4A-DDD1-3345-AAD1-5FC29BEB4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66EA8-AB5A-AD46-9C09-147EBD903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976E1-AEF9-AE4B-8810-7073334D3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5FDF-F047-B648-B749-26554E3D15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12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DDC96-E22A-4343-93EA-CE040B76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620" y="114917"/>
            <a:ext cx="10515600" cy="1087159"/>
          </a:xfrm>
        </p:spPr>
        <p:txBody>
          <a:bodyPr>
            <a:normAutofit fontScale="90000"/>
          </a:bodyPr>
          <a:lstStyle/>
          <a:p>
            <a:r>
              <a:rPr lang="en-US" dirty="0"/>
              <a:t>One-day MVTX Final Design Review Scheduled 1/29/2020 @BNL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D4F6D-0BC7-974C-A2DD-BAF5DE3E7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031" y="1743431"/>
            <a:ext cx="6770671" cy="443353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Final review charge available later today</a:t>
            </a:r>
          </a:p>
          <a:p>
            <a:pPr lvl="1"/>
            <a:r>
              <a:rPr lang="en-US" dirty="0"/>
              <a:t>Focus on the mechanical design readiness for carbon structure production </a:t>
            </a:r>
          </a:p>
          <a:p>
            <a:pPr lvl="2"/>
            <a:r>
              <a:rPr lang="en-US" dirty="0"/>
              <a:t>Design </a:t>
            </a:r>
          </a:p>
          <a:p>
            <a:pPr lvl="2"/>
            <a:r>
              <a:rPr lang="en-US" dirty="0"/>
              <a:t>Pre-production</a:t>
            </a:r>
          </a:p>
          <a:p>
            <a:pPr lvl="2"/>
            <a:r>
              <a:rPr lang="en-US" dirty="0"/>
              <a:t>Vendor selection </a:t>
            </a:r>
          </a:p>
          <a:p>
            <a:pPr lvl="1"/>
            <a:r>
              <a:rPr lang="en-US" dirty="0"/>
              <a:t>Also production readiness</a:t>
            </a:r>
          </a:p>
          <a:p>
            <a:pPr lvl="2"/>
            <a:r>
              <a:rPr lang="en-US" dirty="0"/>
              <a:t>Power Units(PU)</a:t>
            </a:r>
          </a:p>
          <a:p>
            <a:pPr lvl="2"/>
            <a:r>
              <a:rPr lang="en-US" dirty="0"/>
              <a:t>Electronics RU and PU cooling plates</a:t>
            </a:r>
          </a:p>
          <a:p>
            <a:pPr lvl="1"/>
            <a:endParaRPr lang="en-US" dirty="0"/>
          </a:p>
          <a:p>
            <a:r>
              <a:rPr lang="en-US" dirty="0"/>
              <a:t>Draft agenda page: https://</a:t>
            </a:r>
            <a:r>
              <a:rPr lang="en-US" dirty="0" err="1"/>
              <a:t>indico.bnl.gov</a:t>
            </a:r>
            <a:r>
              <a:rPr lang="en-US" dirty="0"/>
              <a:t>/event/7165/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2DAAE7-F6AA-1745-ADDD-8F2ACFA49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702" y="890312"/>
            <a:ext cx="5055456" cy="5286651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99E5968-7AE5-1F4C-BEA6-316644481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A6416-1C5B-BA4D-88FF-BD784D30A2A3}" type="datetime1">
              <a:rPr lang="en-US" smtClean="0"/>
              <a:t>1/9/20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8A41C20-91B8-834C-B020-3FEB8F7F8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L2 Meeting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D2D5295-369A-C343-A68A-5EE8591E0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5FDF-F047-B648-B749-26554E3D15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88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9816A-0D50-0A46-826B-C8FDD8603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Stave Production at CERN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54847-70B5-E14C-8003-90175C6E9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249" y="1168078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 good progress, on schedule</a:t>
            </a:r>
          </a:p>
          <a:p>
            <a:pPr lvl="1"/>
            <a:r>
              <a:rPr lang="en-US" dirty="0"/>
              <a:t>~10 HICs/month, used up all good chips in December </a:t>
            </a:r>
          </a:p>
          <a:p>
            <a:pPr lvl="1"/>
            <a:r>
              <a:rPr lang="en-US" dirty="0"/>
              <a:t>3 wafers delivered in mid December, 45 chips available now, expect 10 more </a:t>
            </a:r>
          </a:p>
          <a:p>
            <a:pPr lvl="1"/>
            <a:r>
              <a:rPr lang="en-US" dirty="0"/>
              <a:t>Next chips delivery expected in late </a:t>
            </a:r>
            <a:r>
              <a:rPr lang="en-US" dirty="0" err="1"/>
              <a:t>Janaury</a:t>
            </a:r>
            <a:r>
              <a:rPr lang="en-US" dirty="0"/>
              <a:t>, 8 wafers, </a:t>
            </a:r>
            <a:r>
              <a:rPr lang="en-US" dirty="0" err="1"/>
              <a:t>ie</a:t>
            </a:r>
            <a:r>
              <a:rPr lang="en-US" dirty="0"/>
              <a:t>, ~120 gold chips, good for 13 weeks of assembly, last wafers by April 2020  </a:t>
            </a:r>
          </a:p>
          <a:p>
            <a:pPr lvl="1"/>
            <a:r>
              <a:rPr lang="en-US" dirty="0"/>
              <a:t>23 FPCs available for assembly </a:t>
            </a:r>
          </a:p>
          <a:p>
            <a:r>
              <a:rPr lang="en-US" dirty="0"/>
              <a:t>Plan</a:t>
            </a:r>
          </a:p>
          <a:p>
            <a:pPr lvl="1"/>
            <a:r>
              <a:rPr lang="en-US" dirty="0"/>
              <a:t>Resume HIC production in week 2 of 2020</a:t>
            </a:r>
          </a:p>
          <a:p>
            <a:pPr lvl="1"/>
            <a:r>
              <a:rPr lang="en-US" dirty="0"/>
              <a:t>Bond 4 HICs as soon as the bond lab available in January 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set of 10~12 staves ready for shipping to LBNL in mid Feb. </a:t>
            </a:r>
          </a:p>
          <a:p>
            <a:pPr lvl="1"/>
            <a:endParaRPr lang="en-US" dirty="0"/>
          </a:p>
          <a:p>
            <a:r>
              <a:rPr lang="en-US" dirty="0"/>
              <a:t>Bi-weekly meeting with CERN</a:t>
            </a:r>
          </a:p>
          <a:p>
            <a:pPr lvl="1"/>
            <a:r>
              <a:rPr lang="en-US" dirty="0"/>
              <a:t>Last meeting, 12/19/2020</a:t>
            </a:r>
          </a:p>
          <a:p>
            <a:pPr lvl="1"/>
            <a:r>
              <a:rPr lang="en-US" dirty="0"/>
              <a:t>Next one, 1/16/2020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C2BCB-4FB6-4D44-B329-F9F3C9AFD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25E2E-3A51-B14D-A55E-D03555F50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General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EE380F-9A70-FF4C-A499-906A581BC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5FDF-F047-B648-B749-26554E3D1569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67E374-B038-0547-8AB4-8D6A2590F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737" y="4029918"/>
            <a:ext cx="6429906" cy="23264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D693B4-A665-0146-834A-4C94E2117F51}"/>
              </a:ext>
            </a:extLst>
          </p:cNvPr>
          <p:cNvSpPr txBox="1"/>
          <p:nvPr/>
        </p:nvSpPr>
        <p:spPr>
          <a:xfrm>
            <a:off x="6277510" y="5806559"/>
            <a:ext cx="5678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 </a:t>
            </a:r>
            <a:r>
              <a:rPr lang="en-US" b="1" dirty="0" err="1"/>
              <a:t>sPHENIX</a:t>
            </a:r>
            <a:r>
              <a:rPr lang="en-US" b="1" dirty="0"/>
              <a:t> Stave mounted on the Transport Plate at CERN</a:t>
            </a:r>
          </a:p>
        </p:txBody>
      </p:sp>
    </p:spTree>
    <p:extLst>
      <p:ext uri="{BB962C8B-B14F-4D97-AF65-F5344CB8AC3E}">
        <p14:creationId xmlns:p14="http://schemas.microsoft.com/office/powerpoint/2010/main" val="702950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70F271-B3A6-AC49-919E-487A50F25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HICs/Stave Production Status and Plan (Cont.)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830BA-1DF6-D947-9A73-D1F03B412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FD155-2894-9844-BFA7-E5648FFAA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BED50-77AF-D544-AF6A-1DA7E93EB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FC03B-245E-1840-96D0-0D66D89E1945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E459073-A63A-FE4C-98EC-34602E7613FB}"/>
              </a:ext>
            </a:extLst>
          </p:cNvPr>
          <p:cNvGraphicFramePr>
            <a:graphicFrameLocks noGrp="1"/>
          </p:cNvGraphicFramePr>
          <p:nvPr/>
        </p:nvGraphicFramePr>
        <p:xfrm>
          <a:off x="140958" y="1899920"/>
          <a:ext cx="11684052" cy="152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7342">
                  <a:extLst>
                    <a:ext uri="{9D8B030D-6E8A-4147-A177-3AD203B41FA5}">
                      <a16:colId xmlns:a16="http://schemas.microsoft.com/office/drawing/2014/main" val="2027379631"/>
                    </a:ext>
                  </a:extLst>
                </a:gridCol>
                <a:gridCol w="1947342">
                  <a:extLst>
                    <a:ext uri="{9D8B030D-6E8A-4147-A177-3AD203B41FA5}">
                      <a16:colId xmlns:a16="http://schemas.microsoft.com/office/drawing/2014/main" val="453096260"/>
                    </a:ext>
                  </a:extLst>
                </a:gridCol>
                <a:gridCol w="1947342">
                  <a:extLst>
                    <a:ext uri="{9D8B030D-6E8A-4147-A177-3AD203B41FA5}">
                      <a16:colId xmlns:a16="http://schemas.microsoft.com/office/drawing/2014/main" val="3309983289"/>
                    </a:ext>
                  </a:extLst>
                </a:gridCol>
                <a:gridCol w="1947342">
                  <a:extLst>
                    <a:ext uri="{9D8B030D-6E8A-4147-A177-3AD203B41FA5}">
                      <a16:colId xmlns:a16="http://schemas.microsoft.com/office/drawing/2014/main" val="325510371"/>
                    </a:ext>
                  </a:extLst>
                </a:gridCol>
                <a:gridCol w="1947342">
                  <a:extLst>
                    <a:ext uri="{9D8B030D-6E8A-4147-A177-3AD203B41FA5}">
                      <a16:colId xmlns:a16="http://schemas.microsoft.com/office/drawing/2014/main" val="4231126406"/>
                    </a:ext>
                  </a:extLst>
                </a:gridCol>
                <a:gridCol w="1947342">
                  <a:extLst>
                    <a:ext uri="{9D8B030D-6E8A-4147-A177-3AD203B41FA5}">
                      <a16:colId xmlns:a16="http://schemas.microsoft.com/office/drawing/2014/main" val="29739268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Assembled HICs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HICs</a:t>
                      </a:r>
                      <a:r>
                        <a:rPr lang="en-US" sz="1400" baseline="0" dirty="0"/>
                        <a:t> to be bonded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HICs NOK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HICs to be glued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STAVES OK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STAVES NOK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01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A201, A202, A203, A204, A205, A206, B201, B202, B203, B204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B201, B202, B203, B204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A202: broken chip due to glue seepage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A206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A201(GOLD/OK), A203(GOLD/OK), A204(GOLD/CAN), A205(GOLD/CAN)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199861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EB0F71F-8E66-7E4B-9CE4-194F9D1954BD}"/>
              </a:ext>
            </a:extLst>
          </p:cNvPr>
          <p:cNvSpPr txBox="1">
            <a:spLocks/>
          </p:cNvSpPr>
          <p:nvPr/>
        </p:nvSpPr>
        <p:spPr>
          <a:xfrm>
            <a:off x="622443" y="3852809"/>
            <a:ext cx="10515600" cy="23288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Continue HIC production to create a stock of 10-12 modules in December, to be bonded later in 1/2020</a:t>
            </a:r>
          </a:p>
          <a:p>
            <a:r>
              <a:rPr lang="en-US" dirty="0"/>
              <a:t>LBNL obtained approval from ALICE/ITS to continue to use the same ALICE stave/HIC MOSAIC test stand for </a:t>
            </a:r>
            <a:r>
              <a:rPr lang="en-US" dirty="0" err="1"/>
              <a:t>sPHENIX</a:t>
            </a:r>
            <a:r>
              <a:rPr lang="en-US" dirty="0"/>
              <a:t> work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8956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6E6D8-9814-B14C-9E12-0E4F6E0E1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Geometry and Simulation Update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A34806-9F7A-4E4C-98DE-428D8D288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5A24BA-6DCD-EF44-8683-1BC9E0EDA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General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4C3DC7-0808-DC4E-9F42-065D85E14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5FDF-F047-B648-B749-26554E3D1569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EBA881-D835-F84E-BC2F-8CAF9B304DDA}"/>
              </a:ext>
            </a:extLst>
          </p:cNvPr>
          <p:cNvSpPr txBox="1"/>
          <p:nvPr/>
        </p:nvSpPr>
        <p:spPr>
          <a:xfrm>
            <a:off x="306025" y="5821740"/>
            <a:ext cx="11235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None of the modifications have been committed yet. Waiting for a broad discussion inside MVTX group.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BD0DC2-6508-F648-9C70-3B7A086ABEDD}"/>
              </a:ext>
            </a:extLst>
          </p:cNvPr>
          <p:cNvSpPr txBox="1"/>
          <p:nvPr/>
        </p:nvSpPr>
        <p:spPr>
          <a:xfrm>
            <a:off x="306025" y="1502637"/>
            <a:ext cx="115799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New stave GDML file (mvtx_stave_v1.gdml) is available, which matches ALPIDE chip description and dimensions from ALICE implementation in its geometry software: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Fixes on the active matrix size and position in the chip -&gt; Gives a accurate study of MVTX phi coverage with new layers configuration.</a:t>
            </a:r>
          </a:p>
          <a:p>
            <a:pPr lvl="1"/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Implementation of latest configuration for MVTX layers (next slides)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Change layer radius and stave tilt to improve stave overlaps on phi.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Add a phi rotation offset for first stave_0 -&gt; to match real geometry</a:t>
            </a:r>
          </a:p>
          <a:p>
            <a:pPr lvl="1"/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Fixes some bugs in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Fix pixel sizes -&gt; right number of pixels (512 x 1024) per chip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Fix a bug in function to get pixel number from local sensor coordinates.</a:t>
            </a:r>
          </a:p>
        </p:txBody>
      </p:sp>
    </p:spTree>
    <p:extLst>
      <p:ext uri="{BB962C8B-B14F-4D97-AF65-F5344CB8AC3E}">
        <p14:creationId xmlns:p14="http://schemas.microsoft.com/office/powerpoint/2010/main" val="2359414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9D25A8-5CF5-A343-8BC3-EF91305C7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004163-10CB-DC41-B3CD-C3C755B76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General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F726ED-6DC6-0B4C-B50E-F94D4779F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5FDF-F047-B648-B749-26554E3D1569}" type="slidenum">
              <a:rPr lang="en-US" smtClean="0"/>
              <a:t>8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FAFAEB7-A4F4-154D-B1D8-2D9BFCB73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900" y="496606"/>
            <a:ext cx="10515600" cy="825679"/>
          </a:xfrm>
        </p:spPr>
        <p:txBody>
          <a:bodyPr>
            <a:normAutofit fontScale="90000"/>
          </a:bodyPr>
          <a:lstStyle/>
          <a:p>
            <a:r>
              <a:rPr lang="en-US" dirty="0"/>
              <a:t>MVTX Geometry and Simulation Update (cont.)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1078C2-0221-BA4B-9329-4EDBF6B8B8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58" r="16813" b="2690"/>
          <a:stretch/>
        </p:blipFill>
        <p:spPr>
          <a:xfrm>
            <a:off x="4217026" y="1999052"/>
            <a:ext cx="3338361" cy="32710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687A98-70C4-4541-A9A6-D2A46C9AF6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19" t="-1" r="12115" b="1991"/>
          <a:stretch/>
        </p:blipFill>
        <p:spPr>
          <a:xfrm>
            <a:off x="300942" y="1987974"/>
            <a:ext cx="3180454" cy="3174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A9252E-D8E3-6D40-BC85-7C5EF1671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3557" y="1915607"/>
            <a:ext cx="3338361" cy="34737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92C203-C847-AD46-8066-74A9DAABB474}"/>
              </a:ext>
            </a:extLst>
          </p:cNvPr>
          <p:cNvSpPr txBox="1"/>
          <p:nvPr/>
        </p:nvSpPr>
        <p:spPr>
          <a:xfrm>
            <a:off x="1441526" y="5281645"/>
            <a:ext cx="1136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Current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403B69-6567-6E4E-92CF-17DF77A9FC3E}"/>
              </a:ext>
            </a:extLst>
          </p:cNvPr>
          <p:cNvSpPr txBox="1"/>
          <p:nvPr/>
        </p:nvSpPr>
        <p:spPr>
          <a:xfrm>
            <a:off x="5579647" y="5338517"/>
            <a:ext cx="755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New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27034C-C057-CB43-ABC9-43AFCA9482A5}"/>
              </a:ext>
            </a:extLst>
          </p:cNvPr>
          <p:cNvSpPr/>
          <p:nvPr/>
        </p:nvSpPr>
        <p:spPr>
          <a:xfrm>
            <a:off x="2390902" y="1364517"/>
            <a:ext cx="45916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MVTX </a:t>
            </a:r>
            <a:r>
              <a:rPr lang="en-US" sz="2400" b="1" dirty="0" err="1"/>
              <a:t>geom</a:t>
            </a:r>
            <a:r>
              <a:rPr lang="en-US" sz="2400" b="1" dirty="0"/>
              <a:t> in Geant4 (nose view)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632CC6-24A0-0645-A9C2-993953F5F6B5}"/>
              </a:ext>
            </a:extLst>
          </p:cNvPr>
          <p:cNvSpPr/>
          <p:nvPr/>
        </p:nvSpPr>
        <p:spPr>
          <a:xfrm>
            <a:off x="8204522" y="1364517"/>
            <a:ext cx="33205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MVTX assembly drawing</a:t>
            </a:r>
          </a:p>
        </p:txBody>
      </p:sp>
    </p:spTree>
    <p:extLst>
      <p:ext uri="{BB962C8B-B14F-4D97-AF65-F5344CB8AC3E}">
        <p14:creationId xmlns:p14="http://schemas.microsoft.com/office/powerpoint/2010/main" val="3923909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84F66-1C0C-A44B-8FD0-A9B10B676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Readout R&amp;D Highlights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6A0202-EBCE-3B48-A16B-1239C7680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B2D592-0666-1341-9F92-A26D4F2DA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General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8B9BA4-5319-7341-837D-58EE2DA9C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5FDF-F047-B648-B749-26554E3D1569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FFBEB8-735B-FE4C-8E10-BDB3D3B6CA4F}"/>
              </a:ext>
            </a:extLst>
          </p:cNvPr>
          <p:cNvSpPr txBox="1"/>
          <p:nvPr/>
        </p:nvSpPr>
        <p:spPr>
          <a:xfrm>
            <a:off x="256362" y="1322680"/>
            <a:ext cx="673424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10 production version Readout Units (v2) delivered to LANL in the Fall (LANL R&amp;D order, </a:t>
            </a:r>
            <a:r>
              <a:rPr lang="en-US" sz="2000" b="1" dirty="0"/>
              <a:t>not</a:t>
            </a:r>
            <a:r>
              <a:rPr lang="en-US" sz="2000" dirty="0"/>
              <a:t> </a:t>
            </a:r>
            <a:r>
              <a:rPr lang="en-US" sz="2000" dirty="0" err="1"/>
              <a:t>sPHENIX</a:t>
            </a:r>
            <a:r>
              <a:rPr lang="en-US" sz="2000" dirty="0"/>
              <a:t> order)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All boards successfully tested at UT-Austin (</a:t>
            </a:r>
            <a:r>
              <a:rPr lang="en-US" sz="2000" dirty="0">
                <a:solidFill>
                  <a:schemeClr val="accent1"/>
                </a:solidFill>
              </a:rPr>
              <a:t>October ‘19</a:t>
            </a:r>
            <a:r>
              <a:rPr lang="en-US" sz="20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Moving from RUv1 firmware to RUv2 firmware, successful local communication with RUv2 and staves (</a:t>
            </a:r>
            <a:r>
              <a:rPr lang="en-US" sz="2000" dirty="0">
                <a:solidFill>
                  <a:schemeClr val="accent1"/>
                </a:solidFill>
              </a:rPr>
              <a:t>December ‘19 to present</a:t>
            </a:r>
            <a:r>
              <a:rPr lang="en-US" sz="20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Working on firmware update to allow communication with back-end FELIX (</a:t>
            </a:r>
            <a:r>
              <a:rPr lang="en-US" sz="2000" dirty="0">
                <a:solidFill>
                  <a:schemeClr val="accent1"/>
                </a:solidFill>
              </a:rPr>
              <a:t>December ‘19 to present</a:t>
            </a:r>
            <a:r>
              <a:rPr lang="en-US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11m data cables designed for </a:t>
            </a:r>
            <a:r>
              <a:rPr lang="en-US" sz="2000" dirty="0" err="1"/>
              <a:t>sPHENIX</a:t>
            </a:r>
            <a:r>
              <a:rPr lang="en-US" sz="2000" dirty="0"/>
              <a:t> have been delivered and successfully tested at LANL. (</a:t>
            </a:r>
            <a:r>
              <a:rPr lang="en-US" sz="2000" dirty="0">
                <a:solidFill>
                  <a:schemeClr val="accent1"/>
                </a:solidFill>
              </a:rPr>
              <a:t>December ‘19</a:t>
            </a:r>
            <a:r>
              <a:rPr lang="en-US" sz="20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More cables have been ordered (</a:t>
            </a:r>
            <a:r>
              <a:rPr lang="en-US" sz="2000" dirty="0">
                <a:solidFill>
                  <a:schemeClr val="accent1"/>
                </a:solidFill>
              </a:rPr>
              <a:t>January ‘20</a:t>
            </a:r>
            <a:r>
              <a:rPr lang="en-US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Power cables prototypes have been delivered to LANL (</a:t>
            </a:r>
            <a:r>
              <a:rPr lang="en-US" sz="2000" dirty="0">
                <a:solidFill>
                  <a:schemeClr val="accent1"/>
                </a:solidFill>
              </a:rPr>
              <a:t>December ‘19</a:t>
            </a:r>
            <a:r>
              <a:rPr lang="en-US" sz="20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Allows us to power up to 8 RUs with realistic cable length and a patch panel rail for test beam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1 extra cable has same PP connector from ALICE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E490B5-51DF-EA4B-8A51-E4F5797A78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38" t="6472" r="11724"/>
          <a:stretch/>
        </p:blipFill>
        <p:spPr>
          <a:xfrm>
            <a:off x="7070521" y="1989228"/>
            <a:ext cx="4865118" cy="41895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D89603-0F30-0644-8930-0500E2F7CD70}"/>
              </a:ext>
            </a:extLst>
          </p:cNvPr>
          <p:cNvSpPr txBox="1"/>
          <p:nvPr/>
        </p:nvSpPr>
        <p:spPr>
          <a:xfrm>
            <a:off x="7794436" y="1412992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RUv2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7C7076-A5DF-7B4B-838A-487164FF88F5}"/>
              </a:ext>
            </a:extLst>
          </p:cNvPr>
          <p:cNvSpPr txBox="1"/>
          <p:nvPr/>
        </p:nvSpPr>
        <p:spPr>
          <a:xfrm>
            <a:off x="8598959" y="1416924"/>
            <a:ext cx="1257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Power Unit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3C50C8-355A-AD44-AF35-8E876DD7B43C}"/>
              </a:ext>
            </a:extLst>
          </p:cNvPr>
          <p:cNvSpPr txBox="1"/>
          <p:nvPr/>
        </p:nvSpPr>
        <p:spPr>
          <a:xfrm>
            <a:off x="9955364" y="1412992"/>
            <a:ext cx="2083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sPHENIX</a:t>
            </a:r>
            <a:r>
              <a:rPr lang="en-US" b="1" dirty="0"/>
              <a:t> Data Cable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0077E02-460D-4B46-AA53-1C55702B9735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8140044" y="1782324"/>
            <a:ext cx="165011" cy="65607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FF45AE8-6640-ED4F-8C99-D1BB2741797B}"/>
              </a:ext>
            </a:extLst>
          </p:cNvPr>
          <p:cNvCxnSpPr>
            <a:cxnSpLocks/>
          </p:cNvCxnSpPr>
          <p:nvPr/>
        </p:nvCxnSpPr>
        <p:spPr>
          <a:xfrm>
            <a:off x="9212270" y="1782324"/>
            <a:ext cx="171423" cy="65607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0448203-AF8A-814E-91A6-5F4288C415EE}"/>
              </a:ext>
            </a:extLst>
          </p:cNvPr>
          <p:cNvCxnSpPr>
            <a:cxnSpLocks/>
          </p:cNvCxnSpPr>
          <p:nvPr/>
        </p:nvCxnSpPr>
        <p:spPr>
          <a:xfrm>
            <a:off x="10854758" y="1771035"/>
            <a:ext cx="0" cy="218465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94977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802</Words>
  <Application>Microsoft Macintosh PowerPoint</Application>
  <PresentationFormat>Widescreen</PresentationFormat>
  <Paragraphs>119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MVTX Status</vt:lpstr>
      <vt:lpstr>Outline</vt:lpstr>
      <vt:lpstr>Budget Distribution </vt:lpstr>
      <vt:lpstr>One-day MVTX Final Design Review Scheduled 1/29/2020 @BNL </vt:lpstr>
      <vt:lpstr>Stave Production at CERN</vt:lpstr>
      <vt:lpstr>HICs/Stave Production Status and Plan (Cont.)</vt:lpstr>
      <vt:lpstr>MVTX Geometry and Simulation Update </vt:lpstr>
      <vt:lpstr>MVTX Geometry and Simulation Update (cont.) </vt:lpstr>
      <vt:lpstr>MVTX Readout R&amp;D Highlights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Status Report</dc:title>
  <dc:creator>Ming Liu</dc:creator>
  <cp:lastModifiedBy>Microsoft Office User</cp:lastModifiedBy>
  <cp:revision>31</cp:revision>
  <dcterms:created xsi:type="dcterms:W3CDTF">2020-01-08T18:37:32Z</dcterms:created>
  <dcterms:modified xsi:type="dcterms:W3CDTF">2020-01-09T19:06:40Z</dcterms:modified>
</cp:coreProperties>
</file>