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08" r:id="rId4"/>
    <p:sldId id="279" r:id="rId5"/>
    <p:sldId id="307" r:id="rId6"/>
    <p:sldId id="285" r:id="rId7"/>
    <p:sldId id="284" r:id="rId8"/>
    <p:sldId id="280" r:id="rId9"/>
    <p:sldId id="30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5"/>
    <p:restoredTop sz="96405"/>
  </p:normalViewPr>
  <p:slideViewPr>
    <p:cSldViewPr snapToGrid="0" snapToObjects="1">
      <p:cViewPr varScale="1">
        <p:scale>
          <a:sx n="109" d="100"/>
          <a:sy n="109" d="100"/>
        </p:scale>
        <p:origin x="1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82877-DF32-D94C-BCEA-1FB2B3418EAF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AD9BB-53C6-B046-B6D7-5EAF1D43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D4A10-7060-7545-9229-D386D19839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9FAE-448C-4D43-B795-C6A191BE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2837A-D2E1-2148-AA6D-B23FFC5AF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17579-D446-CE46-9633-E7DF2929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389F4-388A-7647-A293-59EE03AA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F778-F293-AD49-BAB6-6625D6C5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7F9F-C582-7749-AE7A-EF98C73E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9BA92-D172-8A40-ABEF-D26F6EBC3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15F8A-3A33-F543-9D6B-FBA6BEAE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C6429-3931-2749-8E82-D32DAD81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59A6-8F92-7F40-BF83-503080C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CFD2D-2763-F448-A3BD-7CB28016D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E6359-DB6D-E547-B122-7B3E7605A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F0748-D3A9-CB47-A86C-0A505AEC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151C-4512-2C40-B5F2-EACE8450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7AC0-97E3-A449-A844-9756E6E9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0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D364-8E45-C544-8F63-8AB21F37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ED2BF-E4C9-E046-AE58-AD83DFA89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253F2-4711-214D-ACBC-A5438438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4CF7-0825-6D45-849A-7F9DDEBC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73500-D36B-7C42-B477-AD4B7EED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EA5D-D3F4-6F4E-B0C7-F1BC0109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2C105-7785-3142-BFDE-86323BD6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E1761-B214-3B48-9D39-EA6CE587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A883F-F5FC-E34C-AFE4-97A342D1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F420D-3993-BD45-B5DD-43D9B01D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AAF6-984F-F949-875B-E7F84D84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5AA72-7D48-4C45-8B88-D274D9D3C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792AA-89FC-C042-BB96-CEE46C95B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A21A4-A0D8-CE40-A968-F87326F0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12/18/20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598A4-AF07-6F43-BB56-1FD4218A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5609B-5498-8349-ABB9-A004054A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E3D2-7C6E-8F47-839C-F88164C9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F274F-4F39-A64F-8166-5AFB2D41C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2B54F-5590-934F-9A2F-0B62205F5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BE6E3-F9A5-0A4B-BE09-35831C890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B9BBB-C24E-8949-9159-4EE15BAAC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256DB-103C-444F-93EE-85D71598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12/18/20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920F3-ED86-F446-BB68-CDDC19B5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DD263-7BD1-4943-A3A7-79680842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FDE3-13EA-934E-9801-1DE8CDCB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F04DF-FD40-D949-B259-FE80D2D2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12/18/20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A2E98-AAAB-1F40-8E84-319DB714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F4E1C-1ECA-7A46-9E62-F815D2AC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0CF01-CF0C-CF47-9396-D78C9FF4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12/18/20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A627A-3E2F-FC4A-9581-37B86D52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E431C-D0C6-2E4B-B492-8D8101AD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9189-E8D6-5844-BF94-E7CB979C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1E4C-1DED-2C41-B600-7E643424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99353-EB2C-FC46-9041-A37006DB1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8CB9E-C1E0-BD44-A598-C4CA7BDA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12/18/20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35C82-47C7-0F45-A526-DB63B602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51B0A-ADB5-BF42-BBF5-1EE0E1D7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6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14A9-A581-EC48-883F-4A4263F8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9E096-D08D-6C49-B5FA-D7D16C340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7AF76-82D0-8D46-AD9C-38B445E3F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860EE-1BEA-4841-BC3E-046D11A0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12/18/20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BF803-13ED-394B-9477-67FC1E5F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C112F-1E22-2440-A21F-A4B54B2C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0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1AD55-2D16-C146-8B43-179BB3D5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46D1F-0579-6343-8B66-B32B364C8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2739D-1420-4440-9312-D567F446D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DA7A-03F2-2140-9037-759D44E59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1042-CF0E-044D-A675-847C7096B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5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8E3D-75FA-F341-A45C-FFFB71797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/>
              <a:t>MVTX Status and Plan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AAD00-60B6-FB49-99D3-AA4577816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6120"/>
            <a:ext cx="9144000" cy="2026544"/>
          </a:xfrm>
        </p:spPr>
        <p:txBody>
          <a:bodyPr/>
          <a:lstStyle/>
          <a:p>
            <a:r>
              <a:rPr lang="en-US" dirty="0"/>
              <a:t>Camelia, Grazyna and Ming </a:t>
            </a:r>
          </a:p>
          <a:p>
            <a:r>
              <a:rPr lang="en-US" dirty="0"/>
              <a:t>12/18/2020</a:t>
            </a:r>
          </a:p>
          <a:p>
            <a:r>
              <a:rPr lang="en-US" dirty="0"/>
              <a:t>MVTX bi-Weekly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828C3-2526-5144-BF3D-1263355C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739D-DDAC-8741-ADC2-77320D03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995E-4F77-A848-96CC-787F7F1B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8D0C-F5FD-664C-ACCE-88A12D75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16" y="0"/>
            <a:ext cx="4502285" cy="960438"/>
          </a:xfrm>
        </p:spPr>
        <p:txBody>
          <a:bodyPr/>
          <a:lstStyle/>
          <a:p>
            <a:r>
              <a:rPr lang="en-US" dirty="0"/>
              <a:t>Project Status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DFF8-CE3B-FD43-AC20-B91E90F1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37" y="960438"/>
            <a:ext cx="6299765" cy="5347444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Mechanical system</a:t>
            </a:r>
          </a:p>
          <a:p>
            <a:pPr lvl="1"/>
            <a:r>
              <a:rPr lang="en-US" dirty="0"/>
              <a:t>MVTX PRR 12/15/2020, went very well  - draft report soon</a:t>
            </a:r>
          </a:p>
          <a:p>
            <a:pPr lvl="1"/>
            <a:r>
              <a:rPr lang="en-US" dirty="0"/>
              <a:t>Next:</a:t>
            </a:r>
          </a:p>
          <a:p>
            <a:pPr lvl="2"/>
            <a:r>
              <a:rPr lang="en-US" dirty="0"/>
              <a:t>Insertion system and mockup, in progress</a:t>
            </a:r>
          </a:p>
          <a:p>
            <a:pPr lvl="2"/>
            <a:r>
              <a:rPr lang="en-US" dirty="0"/>
              <a:t>Start CFC production </a:t>
            </a:r>
          </a:p>
          <a:p>
            <a:r>
              <a:rPr lang="en-US" b="1" dirty="0"/>
              <a:t>Electrical system integration</a:t>
            </a:r>
          </a:p>
          <a:p>
            <a:pPr lvl="1"/>
            <a:r>
              <a:rPr lang="en-US" dirty="0"/>
              <a:t>RU testing at ORNL,  1</a:t>
            </a:r>
            <a:r>
              <a:rPr lang="en-US" baseline="30000" dirty="0"/>
              <a:t>st</a:t>
            </a:r>
            <a:r>
              <a:rPr lang="en-US" dirty="0"/>
              <a:t> round completed, debugging in progress</a:t>
            </a:r>
          </a:p>
          <a:p>
            <a:pPr lvl="1"/>
            <a:r>
              <a:rPr lang="en-US" dirty="0"/>
              <a:t>AMD server setup making good progress at LANL</a:t>
            </a:r>
          </a:p>
          <a:p>
            <a:pPr lvl="1"/>
            <a:r>
              <a:rPr lang="en-US" dirty="0"/>
              <a:t>Excellent progress with Slow Control – LLA , MIT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in progress @BNL, meeting next week w/ BNL engineers? </a:t>
            </a:r>
          </a:p>
          <a:p>
            <a:pPr lvl="1"/>
            <a:endParaRPr lang="en-US" dirty="0"/>
          </a:p>
          <a:p>
            <a:r>
              <a:rPr lang="en-US" b="1" dirty="0"/>
              <a:t>Stave production and transportation </a:t>
            </a:r>
          </a:p>
          <a:p>
            <a:pPr lvl="1"/>
            <a:r>
              <a:rPr lang="en-US" dirty="0"/>
              <a:t>45+ gold staves at CERN</a:t>
            </a:r>
          </a:p>
          <a:p>
            <a:pPr lvl="1"/>
            <a:r>
              <a:rPr lang="en-US" dirty="0"/>
              <a:t>4 staves (3 Gold + 1 Silver) under test at LBNL</a:t>
            </a:r>
          </a:p>
          <a:p>
            <a:pPr lvl="1"/>
            <a:endParaRPr lang="en-US" dirty="0"/>
          </a:p>
          <a:p>
            <a:r>
              <a:rPr lang="en-US" b="1" dirty="0"/>
              <a:t>FY21 budget/schedule  </a:t>
            </a:r>
          </a:p>
          <a:p>
            <a:pPr lvl="1"/>
            <a:r>
              <a:rPr lang="en-US" dirty="0"/>
              <a:t>ORNL’s budget received at ORNL </a:t>
            </a:r>
          </a:p>
          <a:p>
            <a:pPr lvl="1"/>
            <a:r>
              <a:rPr lang="en-US" dirty="0"/>
              <a:t>Updated budget/schedule submitted to BNL </a:t>
            </a:r>
          </a:p>
          <a:p>
            <a:pPr lvl="1"/>
            <a:r>
              <a:rPr lang="en-US" dirty="0"/>
              <a:t>P6 procurements – MVTX related (WBS 2.X)</a:t>
            </a:r>
          </a:p>
          <a:p>
            <a:pPr lvl="2"/>
            <a:r>
              <a:rPr lang="en-US" dirty="0"/>
              <a:t>MVTX Supports – M&amp;S, 4/21 – 6/18, 2021, $50K</a:t>
            </a:r>
          </a:p>
          <a:p>
            <a:pPr lvl="2"/>
            <a:r>
              <a:rPr lang="en-US" dirty="0"/>
              <a:t>MVTX integration/installation tooling/fixtures – M&amp;S, 12/30/2020 – 3/29/2021, $30K  </a:t>
            </a:r>
          </a:p>
          <a:p>
            <a:r>
              <a:rPr lang="en-US" b="1" dirty="0"/>
              <a:t>MDC and physics study </a:t>
            </a:r>
          </a:p>
          <a:p>
            <a:pPr lvl="1"/>
            <a:r>
              <a:rPr lang="en-US" dirty="0"/>
              <a:t>Next ~3 months 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065A9A-289C-ED43-A63A-D91DBFCEFDA8}"/>
              </a:ext>
            </a:extLst>
          </p:cNvPr>
          <p:cNvGrpSpPr/>
          <p:nvPr/>
        </p:nvGrpSpPr>
        <p:grpSpPr>
          <a:xfrm>
            <a:off x="9805684" y="4638303"/>
            <a:ext cx="2186413" cy="1962696"/>
            <a:chOff x="5659593" y="2249187"/>
            <a:chExt cx="3119822" cy="2396631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E01B2BF4-6324-3048-8654-8481D00E7F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59593" y="2249187"/>
              <a:ext cx="3119822" cy="2396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2C7985-24FC-D34B-AD42-026D056DC06D}"/>
                </a:ext>
              </a:extLst>
            </p:cNvPr>
            <p:cNvSpPr/>
            <p:nvPr/>
          </p:nvSpPr>
          <p:spPr>
            <a:xfrm>
              <a:off x="8142051" y="3902548"/>
              <a:ext cx="255383" cy="2707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AADA0C-A520-7743-84F2-FCBE90DA0011}"/>
                </a:ext>
              </a:extLst>
            </p:cNvPr>
            <p:cNvSpPr/>
            <p:nvPr/>
          </p:nvSpPr>
          <p:spPr>
            <a:xfrm>
              <a:off x="8142050" y="2719510"/>
              <a:ext cx="255383" cy="2940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9DDE8A2F-0230-5C4B-AB07-BFE79081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12/18/20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A21AF0E1-5B34-D14A-A681-ED79415B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2BEDCBA-021B-704D-8637-1341E264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0724A-9C77-E747-9ED1-10E693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620" y="4755586"/>
            <a:ext cx="2685228" cy="17108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3571AD4-D98C-5D4C-9C5D-43F4CCDA2071}"/>
              </a:ext>
            </a:extLst>
          </p:cNvPr>
          <p:cNvSpPr txBox="1"/>
          <p:nvPr/>
        </p:nvSpPr>
        <p:spPr>
          <a:xfrm>
            <a:off x="9343843" y="2794500"/>
            <a:ext cx="23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insertion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F1EDE-5D17-AB49-A29C-1F93C07C5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00" y="36095"/>
            <a:ext cx="5032497" cy="46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7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 Inspiring Ways to Celebrate a Company Anniversary">
            <a:extLst>
              <a:ext uri="{FF2B5EF4-FFF2-40B4-BE49-F238E27FC236}">
                <a16:creationId xmlns:a16="http://schemas.microsoft.com/office/drawing/2014/main" id="{5BF0BCB6-6BB4-5D4A-81E2-C342FA923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793"/>
            <a:ext cx="12192000" cy="68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37A22-444E-D24E-9046-2E9564AF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D0FDE-634C-5D47-850F-634AF794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A8C70-6B45-1E4D-B309-8CF02C63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96CE-B9BE-0645-8D67-DBCCC99C63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                 48 Gold Staves Produced!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                 (One full MVTX detector)</a:t>
            </a:r>
          </a:p>
          <a:p>
            <a:pPr marL="0" indent="0">
              <a:buNone/>
            </a:pP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34988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B9AADC-A070-8E4B-B568-5BAD86D26CEC}"/>
              </a:ext>
            </a:extLst>
          </p:cNvPr>
          <p:cNvSpPr txBox="1"/>
          <p:nvPr/>
        </p:nvSpPr>
        <p:spPr>
          <a:xfrm>
            <a:off x="9982200" y="6079351"/>
            <a:ext cx="1766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Partial/Not functioning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833D2-A6CE-954E-9BBC-75D68ADE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33B8-9E97-6F4E-8001-D58111BC8CEC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E953F-E94A-494E-A41A-2ECCFB623CA8}"/>
              </a:ext>
            </a:extLst>
          </p:cNvPr>
          <p:cNvSpPr txBox="1"/>
          <p:nvPr/>
        </p:nvSpPr>
        <p:spPr>
          <a:xfrm>
            <a:off x="9047347" y="1166570"/>
            <a:ext cx="31446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Report from Stave Production Meeting, 12/17/2020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11 new STAVEs  are ready with final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45 STAVES are ready to deliver.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4 STAVEs are delivered.</a:t>
            </a:r>
          </a:p>
          <a:p>
            <a:endParaRPr lang="en-US" sz="1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008A7B-090F-E84D-A643-E27A190C8933}"/>
              </a:ext>
            </a:extLst>
          </p:cNvPr>
          <p:cNvGraphicFramePr>
            <a:graphicFrameLocks noGrp="1"/>
          </p:cNvGraphicFramePr>
          <p:nvPr/>
        </p:nvGraphicFramePr>
        <p:xfrm>
          <a:off x="194309" y="136526"/>
          <a:ext cx="8903883" cy="6042457"/>
        </p:xfrm>
        <a:graphic>
          <a:graphicData uri="http://schemas.openxmlformats.org/drawingml/2006/table">
            <a:tbl>
              <a:tblPr/>
              <a:tblGrid>
                <a:gridCol w="436894">
                  <a:extLst>
                    <a:ext uri="{9D8B030D-6E8A-4147-A177-3AD203B41FA5}">
                      <a16:colId xmlns:a16="http://schemas.microsoft.com/office/drawing/2014/main" val="359748431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424747822"/>
                    </a:ext>
                  </a:extLst>
                </a:gridCol>
                <a:gridCol w="463107">
                  <a:extLst>
                    <a:ext uri="{9D8B030D-6E8A-4147-A177-3AD203B41FA5}">
                      <a16:colId xmlns:a16="http://schemas.microsoft.com/office/drawing/2014/main" val="309494705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049358464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81893388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3821823500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436747273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3061137507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122375343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59629332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002393726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61041762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87947108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507028731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538962307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338962238"/>
                    </a:ext>
                  </a:extLst>
                </a:gridCol>
                <a:gridCol w="441263">
                  <a:extLst>
                    <a:ext uri="{9D8B030D-6E8A-4147-A177-3AD203B41FA5}">
                      <a16:colId xmlns:a16="http://schemas.microsoft.com/office/drawing/2014/main" val="3703771342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538674122"/>
                    </a:ext>
                  </a:extLst>
                </a:gridCol>
                <a:gridCol w="441263">
                  <a:extLst>
                    <a:ext uri="{9D8B030D-6E8A-4147-A177-3AD203B41FA5}">
                      <a16:colId xmlns:a16="http://schemas.microsoft.com/office/drawing/2014/main" val="278719257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389464489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901980766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148424719"/>
                    </a:ext>
                  </a:extLst>
                </a:gridCol>
                <a:gridCol w="436894">
                  <a:extLst>
                    <a:ext uri="{9D8B030D-6E8A-4147-A177-3AD203B41FA5}">
                      <a16:colId xmlns:a16="http://schemas.microsoft.com/office/drawing/2014/main" val="216039602"/>
                    </a:ext>
                  </a:extLst>
                </a:gridCol>
              </a:tblGrid>
              <a:tr h="24865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400" b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13559"/>
                  </a:ext>
                </a:extLst>
              </a:tr>
              <a:tr h="284674">
                <a:tc>
                  <a:txBody>
                    <a:bodyPr/>
                    <a:lstStyle/>
                    <a:p>
                      <a:pPr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Deliverd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26264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908517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A201 (326)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6413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27686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A203 (144)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56968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A204 (158)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0680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A205 (167)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77841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A206 (204)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24/01/2020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57525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B201 (352)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53672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Broken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6944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B203 (114)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03172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B204 (116)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67059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B205 (115)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8944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B206 (295)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83119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72448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F202 (230)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42021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1266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G202 (234)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66441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030287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F203*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dummy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50433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H202 (294)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649398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H203 (302)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32670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H204 (354)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86125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H206*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54502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E204 (110)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30528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063930"/>
                  </a:ext>
                </a:extLst>
              </a:tr>
              <a:tr h="19511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68912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E206 (101)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06730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H205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571057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I202 (175)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04241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I203 (187)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88545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I204*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5246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I205 (266)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9538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94703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J202 (207)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604185"/>
                  </a:ext>
                </a:extLst>
              </a:tr>
              <a:tr h="19511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J203 (245) 345 right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111009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J204 (252)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35484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J206 (260)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9799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K202 (122)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83597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K203 (125)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01557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K204 (129)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42796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K205 (128)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77509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K206 (347)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76417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568FA-234D-6444-8725-93855FC5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12/18/20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4B826-BD74-E149-A3C6-C8282941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</p:spTree>
    <p:extLst>
      <p:ext uri="{BB962C8B-B14F-4D97-AF65-F5344CB8AC3E}">
        <p14:creationId xmlns:p14="http://schemas.microsoft.com/office/powerpoint/2010/main" val="175778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54652-B5D0-1D47-87B2-C1152E2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4344-AB9A-7F4A-99B0-B60073FC387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9B4E81-0AE0-7E43-9C4C-FF05FEF91EE8}"/>
              </a:ext>
            </a:extLst>
          </p:cNvPr>
          <p:cNvGraphicFramePr>
            <a:graphicFrameLocks noGrp="1"/>
          </p:cNvGraphicFramePr>
          <p:nvPr/>
        </p:nvGraphicFramePr>
        <p:xfrm>
          <a:off x="247964" y="1046202"/>
          <a:ext cx="10515597" cy="4656770"/>
        </p:xfrm>
        <a:graphic>
          <a:graphicData uri="http://schemas.openxmlformats.org/drawingml/2006/table">
            <a:tbl>
              <a:tblPr/>
              <a:tblGrid>
                <a:gridCol w="515975">
                  <a:extLst>
                    <a:ext uri="{9D8B030D-6E8A-4147-A177-3AD203B41FA5}">
                      <a16:colId xmlns:a16="http://schemas.microsoft.com/office/drawing/2014/main" val="91544307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050103547"/>
                    </a:ext>
                  </a:extLst>
                </a:gridCol>
                <a:gridCol w="546935">
                  <a:extLst>
                    <a:ext uri="{9D8B030D-6E8A-4147-A177-3AD203B41FA5}">
                      <a16:colId xmlns:a16="http://schemas.microsoft.com/office/drawing/2014/main" val="240357484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1201063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79189471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99162028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5802267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98186241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854280219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918034478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41337508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52206103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22288803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29411867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7376936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442953178"/>
                    </a:ext>
                  </a:extLst>
                </a:gridCol>
                <a:gridCol w="521136">
                  <a:extLst>
                    <a:ext uri="{9D8B030D-6E8A-4147-A177-3AD203B41FA5}">
                      <a16:colId xmlns:a16="http://schemas.microsoft.com/office/drawing/2014/main" val="373070242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639778171"/>
                    </a:ext>
                  </a:extLst>
                </a:gridCol>
                <a:gridCol w="521136">
                  <a:extLst>
                    <a:ext uri="{9D8B030D-6E8A-4147-A177-3AD203B41FA5}">
                      <a16:colId xmlns:a16="http://schemas.microsoft.com/office/drawing/2014/main" val="16561732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6740913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933304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37071005"/>
                    </a:ext>
                  </a:extLst>
                </a:gridCol>
                <a:gridCol w="515975">
                  <a:extLst>
                    <a:ext uri="{9D8B030D-6E8A-4147-A177-3AD203B41FA5}">
                      <a16:colId xmlns:a16="http://schemas.microsoft.com/office/drawing/2014/main" val="1044877417"/>
                    </a:ext>
                  </a:extLst>
                </a:gridCol>
              </a:tblGrid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L202 (130)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8197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L203 (139)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24469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L204 (127)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823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L205 (136)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88117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J205*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41280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I201*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80784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L206*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02730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L201 (169)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4916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S201 (359)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58510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18781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S203 (235)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17697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S204 (237)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0198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S205 (142)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01/10/2020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48121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S206 (98)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02/10/2020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5439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T201 (277)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91965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T202 (279)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93535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770096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U201 (291)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1615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U202 (238)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18489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U203 (126)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140616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U204*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87408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U205 (89)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95652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U206 (111)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25/11/2020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12103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Q201 (155)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5721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Q202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6493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T204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6129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T205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12148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T206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25/11/2020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70118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R201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46029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R202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07429"/>
                  </a:ext>
                </a:extLst>
              </a:tr>
              <a:tr h="26148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?? data line broken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3931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W202*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9100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93287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W204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64428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W205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89005"/>
                  </a:ext>
                </a:extLst>
              </a:tr>
              <a:tr h="17922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W206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 Digi short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309009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02289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556784-7976-3949-9E43-98B22BEE1E7C}"/>
              </a:ext>
            </a:extLst>
          </p:cNvPr>
          <p:cNvGraphicFramePr>
            <a:graphicFrameLocks noGrp="1"/>
          </p:cNvGraphicFramePr>
          <p:nvPr/>
        </p:nvGraphicFramePr>
        <p:xfrm>
          <a:off x="247964" y="386546"/>
          <a:ext cx="10515602" cy="624716"/>
        </p:xfrm>
        <a:graphic>
          <a:graphicData uri="http://schemas.openxmlformats.org/drawingml/2006/table">
            <a:tbl>
              <a:tblPr/>
              <a:tblGrid>
                <a:gridCol w="515976">
                  <a:extLst>
                    <a:ext uri="{9D8B030D-6E8A-4147-A177-3AD203B41FA5}">
                      <a16:colId xmlns:a16="http://schemas.microsoft.com/office/drawing/2014/main" val="82112828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11809588"/>
                    </a:ext>
                  </a:extLst>
                </a:gridCol>
                <a:gridCol w="546934">
                  <a:extLst>
                    <a:ext uri="{9D8B030D-6E8A-4147-A177-3AD203B41FA5}">
                      <a16:colId xmlns:a16="http://schemas.microsoft.com/office/drawing/2014/main" val="92415216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19479679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762488609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03602019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4921878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12613797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5539708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55693251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624880964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11088910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17769086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3926426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84783405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766359490"/>
                    </a:ext>
                  </a:extLst>
                </a:gridCol>
                <a:gridCol w="521138">
                  <a:extLst>
                    <a:ext uri="{9D8B030D-6E8A-4147-A177-3AD203B41FA5}">
                      <a16:colId xmlns:a16="http://schemas.microsoft.com/office/drawing/2014/main" val="48334870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388148230"/>
                    </a:ext>
                  </a:extLst>
                </a:gridCol>
                <a:gridCol w="521138">
                  <a:extLst>
                    <a:ext uri="{9D8B030D-6E8A-4147-A177-3AD203B41FA5}">
                      <a16:colId xmlns:a16="http://schemas.microsoft.com/office/drawing/2014/main" val="231022760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44436062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51576086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342123147"/>
                    </a:ext>
                  </a:extLst>
                </a:gridCol>
                <a:gridCol w="515976">
                  <a:extLst>
                    <a:ext uri="{9D8B030D-6E8A-4147-A177-3AD203B41FA5}">
                      <a16:colId xmlns:a16="http://schemas.microsoft.com/office/drawing/2014/main" val="374132104"/>
                    </a:ext>
                  </a:extLst>
                </a:gridCol>
              </a:tblGrid>
              <a:tr h="291146"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10148" marR="10148" marT="6765" marB="676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151254"/>
                  </a:ext>
                </a:extLst>
              </a:tr>
              <a:tr h="333074">
                <a:tc>
                  <a:txBody>
                    <a:bodyPr/>
                    <a:lstStyle/>
                    <a:p>
                      <a:pPr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STAVE </a:t>
                      </a:r>
                      <a:r>
                        <a:rPr lang="en-IN" sz="700" b="0" dirty="0" err="1">
                          <a:effectLst/>
                          <a:latin typeface="Calibri" panose="020F0502020204030204" pitchFamily="34" charset="0"/>
                        </a:rPr>
                        <a:t>Deliverd</a:t>
                      </a:r>
                      <a:endParaRPr lang="en-IN" sz="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4662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345DA-B702-A24B-B5FB-001789C9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12/18/20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7A4DB-A82F-8F4B-ADAB-BAFF1A75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</p:spTree>
    <p:extLst>
      <p:ext uri="{BB962C8B-B14F-4D97-AF65-F5344CB8AC3E}">
        <p14:creationId xmlns:p14="http://schemas.microsoft.com/office/powerpoint/2010/main" val="338910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0A25-0A0B-624E-A02B-B206BCF6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87" y="0"/>
            <a:ext cx="10515600" cy="909317"/>
          </a:xfrm>
        </p:spPr>
        <p:txBody>
          <a:bodyPr/>
          <a:lstStyle/>
          <a:p>
            <a:r>
              <a:rPr lang="en-US" dirty="0"/>
              <a:t>Near Term To Do’s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E7DA8-75E4-0649-A141-CCE0C683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8852"/>
            <a:ext cx="9163446" cy="505644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Reviews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MVTX/INTT/BP integration Review:  ~Jan/Feb 2021</a:t>
            </a:r>
          </a:p>
          <a:p>
            <a:pPr lvl="2"/>
            <a:r>
              <a:rPr lang="en-US" dirty="0"/>
              <a:t>Finish MVTX and insertion system mockup </a:t>
            </a:r>
          </a:p>
          <a:p>
            <a:pPr lvl="2"/>
            <a:r>
              <a:rPr lang="en-US" dirty="0"/>
              <a:t>Full production of X-wing supporting structures </a:t>
            </a:r>
          </a:p>
          <a:p>
            <a:pPr lvl="1"/>
            <a:r>
              <a:rPr lang="en-US" dirty="0"/>
              <a:t>Power cables safety review, early 2021?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Stave shipping, QA and half-detector assembly </a:t>
            </a:r>
          </a:p>
          <a:p>
            <a:pPr lvl="1"/>
            <a:r>
              <a:rPr lang="en-US" dirty="0"/>
              <a:t>45+ available at CERN</a:t>
            </a:r>
          </a:p>
          <a:p>
            <a:pPr lvl="1"/>
            <a:r>
              <a:rPr lang="en-US" dirty="0"/>
              <a:t>To be ready for half-detector assembly ~May 2021</a:t>
            </a:r>
          </a:p>
          <a:p>
            <a:pPr lvl="1"/>
            <a:endParaRPr lang="en-US" dirty="0"/>
          </a:p>
          <a:p>
            <a:r>
              <a:rPr lang="en-US" dirty="0"/>
              <a:t>Readout &amp; control system integration </a:t>
            </a:r>
          </a:p>
          <a:p>
            <a:pPr lvl="1"/>
            <a:r>
              <a:rPr lang="en-US" dirty="0"/>
              <a:t>Continuous readout mode</a:t>
            </a:r>
          </a:p>
          <a:p>
            <a:pPr lvl="2"/>
            <a:r>
              <a:rPr lang="en-US" dirty="0"/>
              <a:t>synchronization across subsystems, new data format?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development</a:t>
            </a:r>
          </a:p>
          <a:p>
            <a:pPr lvl="2"/>
            <a:r>
              <a:rPr lang="en-US" dirty="0"/>
              <a:t>40MHz system clock for MVTX  </a:t>
            </a:r>
          </a:p>
          <a:p>
            <a:pPr lvl="1"/>
            <a:r>
              <a:rPr lang="en-US" dirty="0"/>
              <a:t>Slow control and monitoring</a:t>
            </a:r>
          </a:p>
          <a:p>
            <a:pPr marL="457200" lvl="1" indent="0">
              <a:buNone/>
            </a:pPr>
            <a:r>
              <a:rPr lang="en-US" b="1" dirty="0"/>
              <a:t>To be ready for half-detector commissioning ~summer 2021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4EAB1-8FAF-3944-BE0C-A4E66A6E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DBA1-4DEF-804B-B0FA-FD8FB6DE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44AF-1432-F74B-8B7A-DF93D974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6</a:t>
            </a:fld>
            <a:endParaRPr lang="en-US"/>
          </a:p>
        </p:txBody>
      </p:sp>
      <p:pic>
        <p:nvPicPr>
          <p:cNvPr id="20" name="Google Shape;314;p37">
            <a:extLst>
              <a:ext uri="{FF2B5EF4-FFF2-40B4-BE49-F238E27FC236}">
                <a16:creationId xmlns:a16="http://schemas.microsoft.com/office/drawing/2014/main" id="{AB8EACB7-0A9C-BF44-8C6D-B6073E8F291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353" y="2945433"/>
            <a:ext cx="4788462" cy="122328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2A5360F-BBD0-9941-8B9A-C18214E61BC2}"/>
              </a:ext>
            </a:extLst>
          </p:cNvPr>
          <p:cNvSpPr txBox="1"/>
          <p:nvPr/>
        </p:nvSpPr>
        <p:spPr>
          <a:xfrm>
            <a:off x="7965076" y="2253729"/>
            <a:ext cx="3811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Half-detector assembly &amp; test @LBNL </a:t>
            </a:r>
          </a:p>
          <a:p>
            <a:r>
              <a:rPr lang="en-US" dirty="0"/>
              <a:t> May – December, 2021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50BC6E3-8B2C-C246-A150-803E07DB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878" y="4953000"/>
            <a:ext cx="4637937" cy="1519995"/>
          </a:xfrm>
          <a:prstGeom prst="rect">
            <a:avLst/>
          </a:prstGeom>
        </p:spPr>
      </p:pic>
      <p:sp>
        <p:nvSpPr>
          <p:cNvPr id="23" name="Down Arrow 22">
            <a:extLst>
              <a:ext uri="{FF2B5EF4-FFF2-40B4-BE49-F238E27FC236}">
                <a16:creationId xmlns:a16="http://schemas.microsoft.com/office/drawing/2014/main" id="{9731FB83-D517-D747-B42F-33DC4A5665B0}"/>
              </a:ext>
            </a:extLst>
          </p:cNvPr>
          <p:cNvSpPr/>
          <p:nvPr/>
        </p:nvSpPr>
        <p:spPr>
          <a:xfrm>
            <a:off x="9541184" y="4168716"/>
            <a:ext cx="882032" cy="57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E543-D81A-9D48-8CB2-9E81ACFA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DC651-DE3D-D640-BBE5-B6D6B155C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8B93B-78C3-9240-B1C2-38AFB466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B4D32-69BD-EA4D-AE47-1C162590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B975C-8E08-9143-B211-F5F064D1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9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ABF3-45F0-344E-916B-1EB27A18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24" y="3072"/>
            <a:ext cx="6331352" cy="811873"/>
          </a:xfrm>
        </p:spPr>
        <p:txBody>
          <a:bodyPr/>
          <a:lstStyle/>
          <a:p>
            <a:r>
              <a:rPr lang="en-US" dirty="0"/>
              <a:t>Upcoming Challenges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55C9-985B-BE4C-B0D2-9D3C1AD11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51" y="855458"/>
            <a:ext cx="5915149" cy="572082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Mechanical support structures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CF production and QA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test article, Layer-0 EW CMM etc.</a:t>
            </a:r>
          </a:p>
          <a:p>
            <a:pPr lvl="2"/>
            <a:r>
              <a:rPr lang="en-US" b="1" dirty="0"/>
              <a:t>CF FDR: Dec. 15, 2020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CF full production starts ~ Jan. 2021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half CF(EW+CYSS+SB) available in ~March 2021</a:t>
            </a:r>
            <a:endParaRPr lang="en-US" dirty="0"/>
          </a:p>
          <a:p>
            <a:pPr lvl="2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half CF available in April </a:t>
            </a:r>
          </a:p>
          <a:p>
            <a:pPr lvl="1"/>
            <a:r>
              <a:rPr lang="en-US" dirty="0"/>
              <a:t>Insertion system design &amp; mockup </a:t>
            </a:r>
          </a:p>
          <a:p>
            <a:pPr lvl="2"/>
            <a:r>
              <a:rPr lang="en-US" b="1" dirty="0"/>
              <a:t>System integration review: ~Jan 2021</a:t>
            </a:r>
            <a:endParaRPr lang="en-US" dirty="0"/>
          </a:p>
          <a:p>
            <a:r>
              <a:rPr lang="en-US" b="1" dirty="0"/>
              <a:t>Stave production and transportation</a:t>
            </a:r>
          </a:p>
          <a:p>
            <a:pPr lvl="1"/>
            <a:r>
              <a:rPr lang="en-US" dirty="0"/>
              <a:t>Shipping and QA, to be ready for assembly in time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Half-detector assembly at LBNL</a:t>
            </a:r>
            <a:endParaRPr lang="en-US" dirty="0"/>
          </a:p>
          <a:p>
            <a:pPr lvl="1"/>
            <a:r>
              <a:rPr lang="en-US" dirty="0"/>
              <a:t>CF and stave test fitting ~March 2021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Half-detector assembly review, ~May 2021 </a:t>
            </a:r>
          </a:p>
          <a:p>
            <a:pPr lvl="1"/>
            <a:r>
              <a:rPr lang="en-US" dirty="0"/>
              <a:t>Complete the 2</a:t>
            </a:r>
            <a:r>
              <a:rPr lang="en-US" baseline="30000" dirty="0"/>
              <a:t>nd</a:t>
            </a:r>
            <a:r>
              <a:rPr lang="en-US" dirty="0"/>
              <a:t> Half-detector by 12/2021 </a:t>
            </a:r>
          </a:p>
          <a:p>
            <a:r>
              <a:rPr lang="en-US" dirty="0"/>
              <a:t>Power, readout and controls</a:t>
            </a:r>
          </a:p>
          <a:p>
            <a:pPr lvl="1"/>
            <a:r>
              <a:rPr lang="en-US" dirty="0"/>
              <a:t>Ready for half-detector full readout and control test at LBNL, ~summer 2021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Tight schedule to meet the installation dates 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1DCD4D3-0289-8942-8873-16B13E3F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12/18/20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A0268B9-311B-7949-841D-E099B8F3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16913E-71F7-564A-8BDF-0514ED9D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11159"/>
            <a:ext cx="2743200" cy="365125"/>
          </a:xfrm>
        </p:spPr>
        <p:txBody>
          <a:bodyPr/>
          <a:lstStyle/>
          <a:p>
            <a:fld id="{BB8E2B83-9E90-0247-9C1C-F90631E2788B}" type="slidenum">
              <a:rPr lang="en-US" smtClean="0"/>
              <a:t>8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DF5705-F3E0-4842-B766-C70EC5546851}"/>
              </a:ext>
            </a:extLst>
          </p:cNvPr>
          <p:cNvGrpSpPr/>
          <p:nvPr/>
        </p:nvGrpSpPr>
        <p:grpSpPr>
          <a:xfrm>
            <a:off x="6256547" y="-64446"/>
            <a:ext cx="5915149" cy="5701465"/>
            <a:chOff x="6256547" y="-64446"/>
            <a:chExt cx="5915149" cy="57014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A64E88-64FE-4645-9D26-E157282DB734}"/>
                </a:ext>
              </a:extLst>
            </p:cNvPr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3A90783-3EE1-A940-8DBF-03F17FD09540}"/>
                  </a:ext>
                </a:extLst>
              </p:cNvPr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5" name="Content Placeholder 3">
                  <a:extLst>
                    <a:ext uri="{FF2B5EF4-FFF2-40B4-BE49-F238E27FC236}">
                      <a16:creationId xmlns:a16="http://schemas.microsoft.com/office/drawing/2014/main" id="{8588B619-CC43-D248-8A79-C6565F934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</p:spPr>
            </p:pic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5C94FD1-BD3E-C44B-9594-07E00D779CF5}"/>
                    </a:ext>
                  </a:extLst>
                </p:cNvPr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Pre-COVID19 Schedule</a:t>
                  </a:r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F3AC7D9-E5CB-EF45-8276-7400F2A48819}"/>
                  </a:ext>
                </a:extLst>
              </p:cNvPr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60C15F7-1933-7B4D-B5ED-FBA29FB0D58F}"/>
                  </a:ext>
                </a:extLst>
              </p:cNvPr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3337EA9-8D92-5949-97BB-88988370D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03233" y="2013626"/>
                <a:ext cx="0" cy="3929974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7DB828-75D3-C549-A1EA-597B70169673}"/>
                  </a:ext>
                </a:extLst>
              </p:cNvPr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Today</a:t>
                </a:r>
              </a:p>
            </p:txBody>
          </p:sp>
        </p:grp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85FE38E9-45E9-304E-82DE-273E10778599}"/>
                </a:ext>
              </a:extLst>
            </p:cNvPr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5A8286-0911-CE45-B471-A6FDA17D6FDC}"/>
                </a:ext>
              </a:extLst>
            </p:cNvPr>
            <p:cNvSpPr txBox="1"/>
            <p:nvPr/>
          </p:nvSpPr>
          <p:spPr>
            <a:xfrm>
              <a:off x="10550075" y="3464857"/>
              <a:ext cx="14100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Assembly review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FEFA45-7721-0541-AEF4-7AED5936CC0D}"/>
              </a:ext>
            </a:extLst>
          </p:cNvPr>
          <p:cNvCxnSpPr>
            <a:cxnSpLocks/>
          </p:cNvCxnSpPr>
          <p:nvPr/>
        </p:nvCxnSpPr>
        <p:spPr>
          <a:xfrm>
            <a:off x="5185317" y="1315844"/>
            <a:ext cx="4046222" cy="1690800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8530B8-D6A3-DA49-8F20-08CADC6A1FC5}"/>
              </a:ext>
            </a:extLst>
          </p:cNvPr>
          <p:cNvCxnSpPr>
            <a:cxnSpLocks/>
          </p:cNvCxnSpPr>
          <p:nvPr/>
        </p:nvCxnSpPr>
        <p:spPr>
          <a:xfrm flipV="1">
            <a:off x="5019472" y="3801423"/>
            <a:ext cx="3910519" cy="5204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22905F63-526A-8046-8247-5F873029D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721" y="5637019"/>
            <a:ext cx="3559548" cy="11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5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93C05-F26C-B84B-8641-2E876EBC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581F2-10B7-D141-83DD-93797E6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1DCBC-08E5-E543-A240-E8434778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6D803C-C8AB-D443-ABF2-CE2243BD2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2" y="0"/>
            <a:ext cx="12065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40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4583</TotalTime>
  <Words>2315</Words>
  <Application>Microsoft Macintosh PowerPoint</Application>
  <PresentationFormat>Widescreen</PresentationFormat>
  <Paragraphs>1597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MVTX Status and Plan </vt:lpstr>
      <vt:lpstr>Project Status </vt:lpstr>
      <vt:lpstr>PowerPoint Presentation</vt:lpstr>
      <vt:lpstr>PowerPoint Presentation</vt:lpstr>
      <vt:lpstr>PowerPoint Presentation</vt:lpstr>
      <vt:lpstr>Near Term To Do’s  </vt:lpstr>
      <vt:lpstr>backup</vt:lpstr>
      <vt:lpstr>Upcoming Challenges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and Plan </dc:title>
  <dc:creator>Ming Liu</dc:creator>
  <cp:lastModifiedBy>Ming Liu</cp:lastModifiedBy>
  <cp:revision>115</cp:revision>
  <dcterms:created xsi:type="dcterms:W3CDTF">2020-11-19T19:12:30Z</dcterms:created>
  <dcterms:modified xsi:type="dcterms:W3CDTF">2020-12-18T03:01:04Z</dcterms:modified>
</cp:coreProperties>
</file>