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307" r:id="rId5"/>
    <p:sldId id="285" r:id="rId6"/>
    <p:sldId id="284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0"/>
    <p:restoredTop sz="96405"/>
  </p:normalViewPr>
  <p:slideViewPr>
    <p:cSldViewPr snapToGrid="0" snapToObjects="1">
      <p:cViewPr varScale="1">
        <p:scale>
          <a:sx n="158" d="100"/>
          <a:sy n="158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 </a:t>
            </a:r>
          </a:p>
          <a:p>
            <a:r>
              <a:rPr lang="en-US" dirty="0"/>
              <a:t>12/04/2020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7BD8F3B-A819-AB44-83E1-5452C7FA0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569" y="413066"/>
            <a:ext cx="4426098" cy="2617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93" y="18255"/>
            <a:ext cx="4502285" cy="960438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9" y="946713"/>
            <a:ext cx="4133000" cy="5347444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 arrived at MIT yesterday, QA in progress</a:t>
            </a:r>
          </a:p>
          <a:p>
            <a:pPr lvl="1"/>
            <a:r>
              <a:rPr lang="en-US" dirty="0"/>
              <a:t>Insertion system designed and mockup in progress</a:t>
            </a:r>
          </a:p>
          <a:p>
            <a:pPr lvl="1"/>
            <a:r>
              <a:rPr lang="en-US" dirty="0"/>
              <a:t>Detector assembly fixtures designed </a:t>
            </a:r>
          </a:p>
          <a:p>
            <a:pPr lvl="1"/>
            <a:r>
              <a:rPr lang="en-US" dirty="0"/>
              <a:t>Beam-pipe and MVTX detector mockups delivered to MIT Bates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RU testing in progress at ORNL, 60+% completed</a:t>
            </a:r>
          </a:p>
          <a:p>
            <a:pPr lvl="1"/>
            <a:r>
              <a:rPr lang="en-US" dirty="0"/>
              <a:t>AMD server setup making good progress at LANL</a:t>
            </a:r>
          </a:p>
          <a:p>
            <a:pPr lvl="1"/>
            <a:r>
              <a:rPr lang="en-US" dirty="0"/>
              <a:t>Slow control in progress, MIT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in progress, meeting next week w/ BNL engineers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Power system and cable routing, next presentation </a:t>
            </a:r>
          </a:p>
          <a:p>
            <a:pPr lvl="1"/>
            <a:endParaRPr lang="en-US" dirty="0"/>
          </a:p>
          <a:p>
            <a:r>
              <a:rPr lang="en-US" b="1" dirty="0"/>
              <a:t>Stave production and transportation </a:t>
            </a:r>
          </a:p>
          <a:p>
            <a:pPr lvl="1"/>
            <a:r>
              <a:rPr lang="en-US" dirty="0"/>
              <a:t>40+ gold staves at CERN</a:t>
            </a:r>
          </a:p>
          <a:p>
            <a:pPr lvl="1"/>
            <a:r>
              <a:rPr lang="en-US" dirty="0"/>
              <a:t>4 staves (3 Gold + 1 Silver) arrived at LBNL safely</a:t>
            </a:r>
          </a:p>
          <a:p>
            <a:pPr lvl="1"/>
            <a:r>
              <a:rPr lang="en-US" dirty="0"/>
              <a:t>In preparation for stave testing at LBNL</a:t>
            </a:r>
          </a:p>
          <a:p>
            <a:pPr lvl="1"/>
            <a:endParaRPr lang="en-US" dirty="0"/>
          </a:p>
          <a:p>
            <a:r>
              <a:rPr lang="en-US" b="1" dirty="0"/>
              <a:t>FY21 budget/scheduled updated </a:t>
            </a:r>
          </a:p>
          <a:p>
            <a:pPr lvl="1"/>
            <a:r>
              <a:rPr lang="en-US" dirty="0"/>
              <a:t>ORNL’s budget being processed at BNL </a:t>
            </a:r>
          </a:p>
          <a:p>
            <a:pPr lvl="1"/>
            <a:r>
              <a:rPr lang="en-US" dirty="0"/>
              <a:t>Updated budget/schedule submitted to BNL </a:t>
            </a:r>
          </a:p>
          <a:p>
            <a:r>
              <a:rPr lang="en-US" b="1" dirty="0"/>
              <a:t>MDC and physics study </a:t>
            </a:r>
          </a:p>
          <a:p>
            <a:pPr lvl="1"/>
            <a:r>
              <a:rPr lang="en-US" dirty="0"/>
              <a:t>Next ~3+ months </a:t>
            </a:r>
          </a:p>
          <a:p>
            <a:pPr lvl="1"/>
            <a:endParaRPr lang="en-US" dirty="0"/>
          </a:p>
          <a:p>
            <a:r>
              <a:rPr lang="en-US" b="1" dirty="0"/>
              <a:t>ITS commissioning remote shifts</a:t>
            </a:r>
          </a:p>
          <a:p>
            <a:pPr lvl="1"/>
            <a:r>
              <a:rPr lang="en-US" dirty="0"/>
              <a:t>A few openings available in December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20529-597E-AD4A-8986-1FAE79ACB002}"/>
              </a:ext>
            </a:extLst>
          </p:cNvPr>
          <p:cNvSpPr txBox="1"/>
          <p:nvPr/>
        </p:nvSpPr>
        <p:spPr>
          <a:xfrm>
            <a:off x="5879652" y="1225918"/>
            <a:ext cx="219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End Wheel L0 @MIT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4242612" y="3676698"/>
            <a:ext cx="3444593" cy="2617459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208" y="413066"/>
            <a:ext cx="3802792" cy="2422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A554E-9BE8-E348-8471-4F19C8E68D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019" y="3694168"/>
            <a:ext cx="3484875" cy="30273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EE7EBF-77AF-B241-B095-02B19CD29B31}"/>
              </a:ext>
            </a:extLst>
          </p:cNvPr>
          <p:cNvSpPr txBox="1"/>
          <p:nvPr/>
        </p:nvSpPr>
        <p:spPr>
          <a:xfrm>
            <a:off x="8589667" y="5336480"/>
            <a:ext cx="3473451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sPHENIX</a:t>
            </a:r>
            <a:r>
              <a:rPr lang="en-US" dirty="0"/>
              <a:t>-MVTX-Shared” @</a:t>
            </a:r>
            <a:r>
              <a:rPr lang="en-US" dirty="0" err="1"/>
              <a:t>BNLBox</a:t>
            </a:r>
            <a:endParaRPr lang="en-US" dirty="0"/>
          </a:p>
          <a:p>
            <a:r>
              <a:rPr lang="en-US" dirty="0"/>
              <a:t>  1TB Disk space approved!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Technical document, design files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Firmware, software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Photos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Calibration data 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48B7F-34DB-5C47-8D6D-3DBA6229F24C}"/>
              </a:ext>
            </a:extLst>
          </p:cNvPr>
          <p:cNvSpPr txBox="1"/>
          <p:nvPr/>
        </p:nvSpPr>
        <p:spPr>
          <a:xfrm>
            <a:off x="4375205" y="3360382"/>
            <a:ext cx="20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cable routing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9343843" y="27945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18631" y="1516571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6 STAVEs will be soldered with long PWR extn.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34 STAVEs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 STAVEs are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Production rate: </a:t>
            </a:r>
          </a:p>
          <a:p>
            <a:r>
              <a:rPr lang="en-US" sz="1600" b="1" dirty="0"/>
              <a:t>       4~5 HICs/week</a:t>
            </a:r>
          </a:p>
          <a:p>
            <a:r>
              <a:rPr lang="en-US" sz="1600" dirty="0"/>
              <a:t>       ~70% gold staves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6C749C-40B4-8D4F-A2C2-C5D7F838AAD1}"/>
              </a:ext>
            </a:extLst>
          </p:cNvPr>
          <p:cNvGraphicFramePr>
            <a:graphicFrameLocks noGrp="1"/>
          </p:cNvGraphicFramePr>
          <p:nvPr/>
        </p:nvGraphicFramePr>
        <p:xfrm>
          <a:off x="169334" y="136526"/>
          <a:ext cx="8862327" cy="6584964"/>
        </p:xfrm>
        <a:graphic>
          <a:graphicData uri="http://schemas.openxmlformats.org/drawingml/2006/table">
            <a:tbl>
              <a:tblPr/>
              <a:tblGrid>
                <a:gridCol w="434854">
                  <a:extLst>
                    <a:ext uri="{9D8B030D-6E8A-4147-A177-3AD203B41FA5}">
                      <a16:colId xmlns:a16="http://schemas.microsoft.com/office/drawing/2014/main" val="3881483866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716188087"/>
                    </a:ext>
                  </a:extLst>
                </a:gridCol>
                <a:gridCol w="460945">
                  <a:extLst>
                    <a:ext uri="{9D8B030D-6E8A-4147-A177-3AD203B41FA5}">
                      <a16:colId xmlns:a16="http://schemas.microsoft.com/office/drawing/2014/main" val="175638312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2752907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3111919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27178872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6656995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440243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931445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09524389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4313634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40065598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184993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93898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10306177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18201283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157433833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57930509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355078885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67966024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8727731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328470641"/>
                    </a:ext>
                  </a:extLst>
                </a:gridCol>
                <a:gridCol w="434854">
                  <a:extLst>
                    <a:ext uri="{9D8B030D-6E8A-4147-A177-3AD203B41FA5}">
                      <a16:colId xmlns:a16="http://schemas.microsoft.com/office/drawing/2014/main" val="1233937887"/>
                    </a:ext>
                  </a:extLst>
                </a:gridCol>
              </a:tblGrid>
              <a:tr h="271026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01625"/>
                  </a:ext>
                </a:extLst>
              </a:tr>
              <a:tr h="310292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3652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86550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45994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20969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51083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4961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3152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8978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38617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87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89164"/>
                  </a:ext>
                </a:extLst>
              </a:tr>
              <a:tr h="11505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8856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56792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4531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32744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19054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4999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82357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292203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28225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0625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0384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34337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22540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9618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970656"/>
                  </a:ext>
                </a:extLst>
              </a:tr>
              <a:tr h="21267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8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751895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82163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126549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4892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13890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756980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410242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67354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635493"/>
                  </a:ext>
                </a:extLst>
              </a:tr>
              <a:tr h="21267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9539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71561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255826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43102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55587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092745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36698"/>
                  </a:ext>
                </a:extLst>
              </a:tr>
              <a:tr h="14294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6050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D73E2F-790C-5E42-889A-07A7EFF46FB0}"/>
              </a:ext>
            </a:extLst>
          </p:cNvPr>
          <p:cNvSpPr txBox="1"/>
          <p:nvPr/>
        </p:nvSpPr>
        <p:spPr>
          <a:xfrm>
            <a:off x="9267134" y="582691"/>
            <a:ext cx="2647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Updated @11/26/2020</a:t>
            </a:r>
          </a:p>
          <a:p>
            <a:r>
              <a:rPr lang="en-US" b="1" dirty="0"/>
              <a:t>Stave production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ED105-8FBA-A849-AC6D-E627B2D9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36CEC8-4A0C-F844-B2F4-F8E30A19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</p:spTree>
    <p:extLst>
      <p:ext uri="{BB962C8B-B14F-4D97-AF65-F5344CB8AC3E}">
        <p14:creationId xmlns:p14="http://schemas.microsoft.com/office/powerpoint/2010/main" val="228660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B692CD-DCDE-1044-8619-63E777436833}"/>
              </a:ext>
            </a:extLst>
          </p:cNvPr>
          <p:cNvGraphicFramePr>
            <a:graphicFrameLocks noGrp="1"/>
          </p:cNvGraphicFramePr>
          <p:nvPr/>
        </p:nvGraphicFramePr>
        <p:xfrm>
          <a:off x="248356" y="309515"/>
          <a:ext cx="8862327" cy="3242788"/>
        </p:xfrm>
        <a:graphic>
          <a:graphicData uri="http://schemas.openxmlformats.org/drawingml/2006/table">
            <a:tbl>
              <a:tblPr/>
              <a:tblGrid>
                <a:gridCol w="434854">
                  <a:extLst>
                    <a:ext uri="{9D8B030D-6E8A-4147-A177-3AD203B41FA5}">
                      <a16:colId xmlns:a16="http://schemas.microsoft.com/office/drawing/2014/main" val="3881483866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716188087"/>
                    </a:ext>
                  </a:extLst>
                </a:gridCol>
                <a:gridCol w="460945">
                  <a:extLst>
                    <a:ext uri="{9D8B030D-6E8A-4147-A177-3AD203B41FA5}">
                      <a16:colId xmlns:a16="http://schemas.microsoft.com/office/drawing/2014/main" val="175638312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2752907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3111919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27178872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6656995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440243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931445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09524389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643136347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40065598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1849939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35938984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103061770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418201283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157433833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579305093"/>
                    </a:ext>
                  </a:extLst>
                </a:gridCol>
                <a:gridCol w="439203">
                  <a:extLst>
                    <a:ext uri="{9D8B030D-6E8A-4147-A177-3AD203B41FA5}">
                      <a16:colId xmlns:a16="http://schemas.microsoft.com/office/drawing/2014/main" val="3550788851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3267966024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87277312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1328470641"/>
                    </a:ext>
                  </a:extLst>
                </a:gridCol>
                <a:gridCol w="434854">
                  <a:extLst>
                    <a:ext uri="{9D8B030D-6E8A-4147-A177-3AD203B41FA5}">
                      <a16:colId xmlns:a16="http://schemas.microsoft.com/office/drawing/2014/main" val="1233937887"/>
                    </a:ext>
                  </a:extLst>
                </a:gridCol>
              </a:tblGrid>
              <a:tr h="255680">
                <a:tc>
                  <a:txBody>
                    <a:bodyPr/>
                    <a:lstStyle/>
                    <a:p>
                      <a:pPr rtl="0" fontAlgn="b"/>
                      <a:endParaRPr lang="en-IN" sz="500">
                        <a:effectLst/>
                      </a:endParaRPr>
                    </a:p>
                  </a:txBody>
                  <a:tcPr marL="8643" marR="8643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2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41564" marB="415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01625"/>
                  </a:ext>
                </a:extLst>
              </a:tr>
              <a:tr h="256440">
                <a:tc>
                  <a:txBody>
                    <a:bodyPr/>
                    <a:lstStyle/>
                    <a:p>
                      <a:pPr rtl="0" fontAlgn="t"/>
                      <a:r>
                        <a:rPr lang="en-IN" sz="5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5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4762" marB="4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33652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20969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51083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49617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31521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89787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386178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878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89164"/>
                  </a:ext>
                </a:extLst>
              </a:tr>
              <a:tr h="107058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88566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56792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45317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32744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190540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4999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823570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(209)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292203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28225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06256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03841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343370"/>
                  </a:ext>
                </a:extLst>
              </a:tr>
              <a:tr h="11813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6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22540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70346-A7BF-B745-8A1C-FE15B62C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40FF-E539-6044-9170-7BA0260C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F9CA3-927C-A047-B191-D66CBCB32E9A}"/>
              </a:ext>
            </a:extLst>
          </p:cNvPr>
          <p:cNvSpPr/>
          <p:nvPr/>
        </p:nvSpPr>
        <p:spPr>
          <a:xfrm>
            <a:off x="2057400" y="4631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Get a few less-Golden HICs for readout development/telescope work?   </a:t>
            </a:r>
          </a:p>
        </p:txBody>
      </p:sp>
    </p:spTree>
    <p:extLst>
      <p:ext uri="{BB962C8B-B14F-4D97-AF65-F5344CB8AC3E}">
        <p14:creationId xmlns:p14="http://schemas.microsoft.com/office/powerpoint/2010/main" val="64251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87" y="0"/>
            <a:ext cx="10515600" cy="909317"/>
          </a:xfrm>
        </p:spPr>
        <p:txBody>
          <a:bodyPr/>
          <a:lstStyle/>
          <a:p>
            <a:r>
              <a:rPr lang="en-US" dirty="0"/>
              <a:t>Near Term To Do’s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98" y="1157797"/>
            <a:ext cx="9163446" cy="50564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Two reviews</a:t>
            </a:r>
          </a:p>
          <a:p>
            <a:pPr lvl="1"/>
            <a:r>
              <a:rPr lang="en-US" dirty="0"/>
              <a:t>MVTX CF PRR: 12/5/2020</a:t>
            </a:r>
          </a:p>
          <a:p>
            <a:pPr lvl="2"/>
            <a:r>
              <a:rPr lang="en-US" dirty="0"/>
              <a:t>QA first test article </a:t>
            </a:r>
          </a:p>
          <a:p>
            <a:pPr lvl="2"/>
            <a:r>
              <a:rPr lang="en-US" dirty="0"/>
              <a:t>Finish designs: assembly fixtures, insertion system</a:t>
            </a:r>
          </a:p>
          <a:p>
            <a:pPr lvl="2"/>
            <a:r>
              <a:rPr lang="en-US" b="1" dirty="0"/>
              <a:t>Goal - full production starts ~Jan 2021 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~Jan. 2021</a:t>
            </a:r>
          </a:p>
          <a:p>
            <a:pPr lvl="2"/>
            <a:r>
              <a:rPr lang="en-US" dirty="0"/>
              <a:t>Finish MVTX and insertion system mockup </a:t>
            </a:r>
          </a:p>
          <a:p>
            <a:pPr lvl="2"/>
            <a:r>
              <a:rPr lang="en-US" dirty="0"/>
              <a:t>Full production of X-wing supporting structures </a:t>
            </a:r>
          </a:p>
          <a:p>
            <a:pPr lvl="2"/>
            <a:endParaRPr lang="en-US" dirty="0"/>
          </a:p>
          <a:p>
            <a:r>
              <a:rPr lang="en-US" dirty="0"/>
              <a:t>Stave shipping, QA and half-detector assembly </a:t>
            </a:r>
          </a:p>
          <a:p>
            <a:pPr lvl="1"/>
            <a:r>
              <a:rPr lang="en-US" dirty="0"/>
              <a:t>40+ available at CERN</a:t>
            </a:r>
          </a:p>
          <a:p>
            <a:pPr lvl="1"/>
            <a:r>
              <a:rPr lang="en-US" dirty="0"/>
              <a:t>To be ready for half-detector assembly ~May 2021</a:t>
            </a:r>
          </a:p>
          <a:p>
            <a:pPr lvl="1"/>
            <a:endParaRPr lang="en-US" dirty="0"/>
          </a:p>
          <a:p>
            <a:r>
              <a:rPr lang="en-US" dirty="0"/>
              <a:t>Readout &amp; control system integration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/>
              <a:t>To be ready for half-detector commissioning ~summer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A5360F-BBD0-9941-8B9A-C18214E61BC2}"/>
              </a:ext>
            </a:extLst>
          </p:cNvPr>
          <p:cNvSpPr txBox="1"/>
          <p:nvPr/>
        </p:nvSpPr>
        <p:spPr>
          <a:xfrm>
            <a:off x="7965076" y="2253729"/>
            <a:ext cx="38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Half-detector assembly &amp; test @LBNL </a:t>
            </a:r>
          </a:p>
          <a:p>
            <a:r>
              <a:rPr lang="en-US" dirty="0"/>
              <a:t> May – December,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36" y="4885998"/>
            <a:ext cx="4842379" cy="1586997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E543-D81A-9D48-8CB2-9E81ACFA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C651-DE3D-D640-BBE5-B6D6B155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B93B-78C3-9240-B1C2-38AFB466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4D32-69BD-EA4D-AE47-1C162590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B975C-8E08-9143-B211-F5F064D1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4" y="3072"/>
            <a:ext cx="6331352" cy="811873"/>
          </a:xfrm>
        </p:spPr>
        <p:txBody>
          <a:bodyPr/>
          <a:lstStyle/>
          <a:p>
            <a:r>
              <a:rPr lang="en-US" dirty="0"/>
              <a:t>Upcoming Challenges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51" y="855458"/>
            <a:ext cx="5915149" cy="57208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Mechanical support structures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production and QA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article, Layer-0 EW CMM etc.</a:t>
            </a:r>
          </a:p>
          <a:p>
            <a:pPr lvl="2"/>
            <a:r>
              <a:rPr lang="en-US" b="1" dirty="0"/>
              <a:t>CF FDR: Dec. 15, 2020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full production starts ~ Jan. 2021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half CF(EW+CYSS+SB) available in ~March 2021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CF available in April </a:t>
            </a:r>
          </a:p>
          <a:p>
            <a:pPr lvl="1"/>
            <a:r>
              <a:rPr lang="en-US" dirty="0"/>
              <a:t>Insertion system design &amp; mockup </a:t>
            </a:r>
          </a:p>
          <a:p>
            <a:pPr lvl="2"/>
            <a:r>
              <a:rPr lang="en-US" b="1" dirty="0"/>
              <a:t>System integration review: ~Jan 2021</a:t>
            </a:r>
            <a:endParaRPr lang="en-US" dirty="0"/>
          </a:p>
          <a:p>
            <a:r>
              <a:rPr lang="en-US" b="1" dirty="0"/>
              <a:t>Stave production and transportation</a:t>
            </a:r>
          </a:p>
          <a:p>
            <a:pPr lvl="1"/>
            <a:r>
              <a:rPr lang="en-US" dirty="0"/>
              <a:t>Shipping and QA, to be ready for assembly in time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Half-detector assembly at LBNL</a:t>
            </a:r>
            <a:endParaRPr lang="en-US" dirty="0"/>
          </a:p>
          <a:p>
            <a:pPr lvl="1"/>
            <a:r>
              <a:rPr lang="en-US" dirty="0"/>
              <a:t>CF and stave test fitting ~March 2021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Half-detector assembly review, ~May 2021 </a:t>
            </a:r>
          </a:p>
          <a:p>
            <a:pPr lvl="1"/>
            <a:r>
              <a:rPr lang="en-US" dirty="0"/>
              <a:t>Complete the 2</a:t>
            </a:r>
            <a:r>
              <a:rPr lang="en-US" baseline="30000" dirty="0"/>
              <a:t>nd</a:t>
            </a:r>
            <a:r>
              <a:rPr lang="en-US" dirty="0"/>
              <a:t> Half-detector by 12/2021 </a:t>
            </a:r>
          </a:p>
          <a:p>
            <a:r>
              <a:rPr lang="en-US" dirty="0"/>
              <a:t>Power, readout and controls</a:t>
            </a:r>
          </a:p>
          <a:p>
            <a:pPr lvl="1"/>
            <a:r>
              <a:rPr lang="en-US" dirty="0"/>
              <a:t>Ready for half-detector full readout and control test at LBNL, ~summer 2021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Tight schedule to meet the installation dates 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1159"/>
            <a:ext cx="2743200" cy="365125"/>
          </a:xfrm>
        </p:spPr>
        <p:txBody>
          <a:bodyPr/>
          <a:lstStyle/>
          <a:p>
            <a:fld id="{BB8E2B83-9E90-0247-9C1C-F90631E2788B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6256547" y="-64446"/>
            <a:ext cx="5915149" cy="5701465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3233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FEFA45-7721-0541-AEF4-7AED5936CC0D}"/>
              </a:ext>
            </a:extLst>
          </p:cNvPr>
          <p:cNvCxnSpPr>
            <a:cxnSpLocks/>
          </p:cNvCxnSpPr>
          <p:nvPr/>
        </p:nvCxnSpPr>
        <p:spPr>
          <a:xfrm>
            <a:off x="5185317" y="1315844"/>
            <a:ext cx="4046222" cy="169080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8530B8-D6A3-DA49-8F20-08CADC6A1FC5}"/>
              </a:ext>
            </a:extLst>
          </p:cNvPr>
          <p:cNvCxnSpPr>
            <a:cxnSpLocks/>
          </p:cNvCxnSpPr>
          <p:nvPr/>
        </p:nvCxnSpPr>
        <p:spPr>
          <a:xfrm flipV="1">
            <a:off x="5019472" y="3801423"/>
            <a:ext cx="3910519" cy="520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2905F63-526A-8046-8247-5F873029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721" y="5637019"/>
            <a:ext cx="3559548" cy="11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2041</Words>
  <Application>Microsoft Macintosh PowerPoint</Application>
  <PresentationFormat>Widescreen</PresentationFormat>
  <Paragraphs>1330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MVTX Status and Plan </vt:lpstr>
      <vt:lpstr>Project Status </vt:lpstr>
      <vt:lpstr>PowerPoint Presentation</vt:lpstr>
      <vt:lpstr>PowerPoint Presentation</vt:lpstr>
      <vt:lpstr>Near Term To Do’s  </vt:lpstr>
      <vt:lpstr>backup</vt:lpstr>
      <vt:lpstr>Upcoming Challenges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86</cp:revision>
  <dcterms:created xsi:type="dcterms:W3CDTF">2020-11-19T19:12:30Z</dcterms:created>
  <dcterms:modified xsi:type="dcterms:W3CDTF">2020-12-04T16:46:24Z</dcterms:modified>
</cp:coreProperties>
</file>