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0" r:id="rId4"/>
    <p:sldId id="284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2877-DF32-D94C-BCEA-1FB2B3418EAF}" type="datetimeFigureOut">
              <a:rPr lang="en-US" smtClean="0"/>
              <a:t>11/19/20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AD9BB-53C6-B046-B6D7-5EAF1D43F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6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89FAE-448C-4D43-B795-C6A191BE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2837A-D2E1-2148-AA6D-B23FFC5AF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17579-D446-CE46-9633-E7DF2929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89F4-388A-7647-A293-59EE03A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BF778-F293-AD49-BAB6-6625D6C5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7F9F-C582-7749-AE7A-EF98C73E1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9BA92-D172-8A40-ABEF-D26F6EBC3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15F8A-3A33-F543-9D6B-FBA6BEA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6429-3931-2749-8E82-D32DAD8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59A6-8F92-7F40-BF83-503080C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FD2D-2763-F448-A3BD-7CB28016D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E6359-DB6D-E547-B122-7B3E7605A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F0748-D3A9-CB47-A86C-0A505AEC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151C-4512-2C40-B5F2-EACE8450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7AC0-97E3-A449-A844-9756E6E9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0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D364-8E45-C544-8F63-8AB21F37B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ED2BF-E4C9-E046-AE58-AD83DFA89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253F2-4711-214D-ACBC-A5438438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4CF7-0825-6D45-849A-7F9DDEBC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73500-D36B-7C42-B477-AD4B7EED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9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AEA5D-D3F4-6F4E-B0C7-F1BC0109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2C105-7785-3142-BFDE-86323BD6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1761-B214-3B48-9D39-EA6CE587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83F-F5FC-E34C-AFE4-97A342D1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420D-3993-BD45-B5DD-43D9B01D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3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AAF6-984F-F949-875B-E7F84D845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AA72-7D48-4C45-8B88-D274D9D3C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792AA-89FC-C042-BB96-CEE46C95B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A21A4-A0D8-CE40-A968-F87326F0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598A4-AF07-6F43-BB56-1FD4218A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5609B-5498-8349-ABB9-A004054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4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E3D2-7C6E-8F47-839C-F88164C9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F274F-4F39-A64F-8166-5AFB2D41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B54F-5590-934F-9A2F-0B62205F5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BE6E3-F9A5-0A4B-BE09-35831C890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B9BBB-C24E-8949-9159-4EE15BAAC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256DB-103C-444F-93EE-85D71598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920F3-ED86-F446-BB68-CDDC19B5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DD263-7BD1-4943-A3A7-796808426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FDE3-13EA-934E-9801-1DE8CDCB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F04DF-FD40-D949-B259-FE80D2D2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A2E98-AAAB-1F40-8E84-319DB714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9F4E1C-1ECA-7A46-9E62-F815D2AC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90CF01-CF0C-CF47-9396-D78C9FF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627A-3E2F-FC4A-9581-37B86D525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E431C-D0C6-2E4B-B492-8D8101AD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9189-E8D6-5844-BF94-E7CB979C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1E4C-1DED-2C41-B600-7E643424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99353-EB2C-FC46-9041-A37006DB1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8CB9E-C1E0-BD44-A598-C4CA7BDA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5C82-47C7-0F45-A526-DB63B602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1B0A-ADB5-BF42-BBF5-1EE0E1D7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62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14A9-A581-EC48-883F-4A4263F82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9E096-D08D-6C49-B5FA-D7D16C340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7AF76-82D0-8D46-AD9C-38B445E3F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5860EE-1BEA-4841-BC3E-046D11A07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BF803-13ED-394B-9477-67FC1E5F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C112F-1E22-2440-A21F-A4B54B2CB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B1AD55-2D16-C146-8B43-179BB3D53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46D1F-0579-6343-8B66-B32B364C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739D-1420-4440-9312-D567F446D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DA7A-03F2-2140-9037-759D44E59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042-CF0E-044D-A675-847C7096B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4D27-54D4-C044-94CA-0B5AD6489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8E3D-75FA-F341-A45C-FFFB7179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MVTX Status and Plan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AAD00-60B6-FB49-99D3-AA4577816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120"/>
            <a:ext cx="9144000" cy="2026544"/>
          </a:xfrm>
        </p:spPr>
        <p:txBody>
          <a:bodyPr/>
          <a:lstStyle/>
          <a:p>
            <a:r>
              <a:rPr lang="en-US" dirty="0"/>
              <a:t>Camelia, Grazyna and Ming </a:t>
            </a:r>
          </a:p>
          <a:p>
            <a:r>
              <a:rPr lang="en-US" dirty="0"/>
              <a:t>11/20/2020</a:t>
            </a:r>
          </a:p>
          <a:p>
            <a:r>
              <a:rPr lang="en-US" dirty="0"/>
              <a:t>MVTX bi-Weekly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28C3-2526-5144-BF3D-1263355CA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739D-DDAC-8741-ADC2-77320D034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3995E-4F77-A848-96CC-787F7F1B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4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8D0C-F5FD-664C-ACCE-88A12D7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9" y="18255"/>
            <a:ext cx="4502285" cy="1325563"/>
          </a:xfrm>
        </p:spPr>
        <p:txBody>
          <a:bodyPr/>
          <a:lstStyle/>
          <a:p>
            <a:r>
              <a:rPr lang="en-US" dirty="0"/>
              <a:t>Project Status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DFF8-CE3B-FD43-AC20-B91E90F16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8" y="1177048"/>
            <a:ext cx="5801044" cy="534744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Mechanical system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article produced at </a:t>
            </a:r>
            <a:r>
              <a:rPr lang="en-US" dirty="0" err="1"/>
              <a:t>WorkShape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Insertion system design and mockup in progress, MIT/LANL </a:t>
            </a:r>
          </a:p>
          <a:p>
            <a:pPr lvl="1"/>
            <a:endParaRPr lang="en-US" dirty="0"/>
          </a:p>
          <a:p>
            <a:r>
              <a:rPr lang="en-US" dirty="0"/>
              <a:t>Electrical system integration</a:t>
            </a:r>
          </a:p>
          <a:p>
            <a:pPr lvl="1"/>
            <a:r>
              <a:rPr lang="en-US" dirty="0"/>
              <a:t>RU testing in progress at ORNL</a:t>
            </a:r>
          </a:p>
          <a:p>
            <a:pPr lvl="1"/>
            <a:r>
              <a:rPr lang="en-US" dirty="0"/>
              <a:t>AMD server made progress at LANL</a:t>
            </a:r>
          </a:p>
          <a:p>
            <a:pPr lvl="1"/>
            <a:r>
              <a:rPr lang="en-US" dirty="0"/>
              <a:t>Power system and cable layout, LBNL</a:t>
            </a:r>
          </a:p>
          <a:p>
            <a:pPr lvl="1"/>
            <a:r>
              <a:rPr lang="en-US" dirty="0"/>
              <a:t>Slow control, MIT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Stave production and transportation </a:t>
            </a:r>
          </a:p>
          <a:p>
            <a:pPr lvl="1"/>
            <a:r>
              <a:rPr lang="en-US" dirty="0"/>
              <a:t>37+ gold staves at CERN, meeting next week(?)</a:t>
            </a:r>
          </a:p>
          <a:p>
            <a:pPr lvl="1"/>
            <a:r>
              <a:rPr lang="en-US" dirty="0"/>
              <a:t>4 staves arrived at LBNL safely </a:t>
            </a:r>
          </a:p>
          <a:p>
            <a:pPr lvl="1"/>
            <a:endParaRPr lang="en-US" dirty="0"/>
          </a:p>
          <a:p>
            <a:r>
              <a:rPr lang="en-US" dirty="0"/>
              <a:t>MDC and physics study </a:t>
            </a:r>
          </a:p>
          <a:p>
            <a:pPr lvl="1"/>
            <a:r>
              <a:rPr lang="en-US" dirty="0"/>
              <a:t>Next ~3+ months </a:t>
            </a:r>
          </a:p>
          <a:p>
            <a:r>
              <a:rPr lang="en-US" dirty="0"/>
              <a:t>FY21 budget </a:t>
            </a:r>
          </a:p>
          <a:p>
            <a:pPr lvl="1"/>
            <a:r>
              <a:rPr lang="en-US" dirty="0"/>
              <a:t>ORNL’s budget being processed at BNL </a:t>
            </a:r>
          </a:p>
          <a:p>
            <a:pPr lvl="1"/>
            <a:r>
              <a:rPr lang="en-US" dirty="0"/>
              <a:t>Didn’t receive detailed FY21 budget, under discussion  </a:t>
            </a:r>
          </a:p>
          <a:p>
            <a:r>
              <a:rPr lang="en-US" dirty="0"/>
              <a:t>ITS commissioning remote shifts</a:t>
            </a:r>
          </a:p>
          <a:p>
            <a:pPr lvl="1"/>
            <a:r>
              <a:rPr lang="en-US" dirty="0"/>
              <a:t>A few openings available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7E04F2-50F0-8945-9141-02C5E1919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2541" y="4898053"/>
            <a:ext cx="3015575" cy="162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8E15D-AAAD-EC41-B0FF-769AAB528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357" y="18255"/>
            <a:ext cx="2161479" cy="194509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7C0C028-8947-FE4F-973A-6AAED824F24E}"/>
              </a:ext>
            </a:extLst>
          </p:cNvPr>
          <p:cNvGrpSpPr/>
          <p:nvPr/>
        </p:nvGrpSpPr>
        <p:grpSpPr>
          <a:xfrm>
            <a:off x="9217825" y="2035595"/>
            <a:ext cx="2956542" cy="3075364"/>
            <a:chOff x="6658815" y="2113416"/>
            <a:chExt cx="2956542" cy="30753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D91F21-5C7B-B048-88C1-11CA77889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8815" y="2113416"/>
              <a:ext cx="2956542" cy="307536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533E46-228D-6143-A3A2-7440F063BD76}"/>
                </a:ext>
              </a:extLst>
            </p:cNvPr>
            <p:cNvSpPr txBox="1"/>
            <p:nvPr/>
          </p:nvSpPr>
          <p:spPr>
            <a:xfrm>
              <a:off x="6841250" y="3285630"/>
              <a:ext cx="25916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A lots of cables …. 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ITS/IB readout and power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9C0AA4-5533-A64D-A047-CED7A0709CA7}"/>
              </a:ext>
            </a:extLst>
          </p:cNvPr>
          <p:cNvGrpSpPr/>
          <p:nvPr/>
        </p:nvGrpSpPr>
        <p:grpSpPr>
          <a:xfrm>
            <a:off x="5752541" y="14857"/>
            <a:ext cx="3444593" cy="1945091"/>
            <a:chOff x="5752541" y="14857"/>
            <a:chExt cx="3444593" cy="19450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642013-A6AB-1E4E-A323-D0A552E83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52541" y="14857"/>
              <a:ext cx="3444593" cy="194509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B20529-597E-AD4A-8986-1FAE79ACB002}"/>
                </a:ext>
              </a:extLst>
            </p:cNvPr>
            <p:cNvSpPr txBox="1"/>
            <p:nvPr/>
          </p:nvSpPr>
          <p:spPr>
            <a:xfrm>
              <a:off x="6810140" y="1045155"/>
              <a:ext cx="15872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End Wheel:  L0</a:t>
              </a:r>
            </a:p>
            <a:p>
              <a:r>
                <a:rPr lang="en-US" dirty="0">
                  <a:solidFill>
                    <a:srgbClr val="FFFF00"/>
                  </a:solidFill>
                </a:rPr>
                <a:t>@</a:t>
              </a:r>
              <a:r>
                <a:rPr lang="en-US" dirty="0" err="1">
                  <a:solidFill>
                    <a:srgbClr val="FFFF00"/>
                  </a:solidFill>
                </a:rPr>
                <a:t>WorkShape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E01B2BF4-6324-3048-8654-8481D00E7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8294" y="2230684"/>
            <a:ext cx="3119822" cy="23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0BA265-0348-FE4A-BBF1-FE0E82EADF9D}"/>
              </a:ext>
            </a:extLst>
          </p:cNvPr>
          <p:cNvCxnSpPr>
            <a:cxnSpLocks/>
          </p:cNvCxnSpPr>
          <p:nvPr/>
        </p:nvCxnSpPr>
        <p:spPr>
          <a:xfrm flipV="1">
            <a:off x="8287966" y="2101394"/>
            <a:ext cx="922498" cy="18011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0787C0F-5AF7-6E44-9853-C2DB2DFBD41A}"/>
              </a:ext>
            </a:extLst>
          </p:cNvPr>
          <p:cNvCxnSpPr>
            <a:cxnSpLocks/>
          </p:cNvCxnSpPr>
          <p:nvPr/>
        </p:nvCxnSpPr>
        <p:spPr>
          <a:xfrm>
            <a:off x="8287966" y="4173284"/>
            <a:ext cx="909168" cy="9376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72C7985-24FC-D34B-AD42-026D056DC06D}"/>
              </a:ext>
            </a:extLst>
          </p:cNvPr>
          <p:cNvSpPr/>
          <p:nvPr/>
        </p:nvSpPr>
        <p:spPr>
          <a:xfrm>
            <a:off x="8142051" y="3902548"/>
            <a:ext cx="255383" cy="2707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1AADA0C-A520-7743-84F2-FCBE90DA0011}"/>
              </a:ext>
            </a:extLst>
          </p:cNvPr>
          <p:cNvSpPr/>
          <p:nvPr/>
        </p:nvSpPr>
        <p:spPr>
          <a:xfrm>
            <a:off x="8142050" y="2719510"/>
            <a:ext cx="255383" cy="2940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EFEE89-D55B-5244-8A58-7A2D0F451898}"/>
              </a:ext>
            </a:extLst>
          </p:cNvPr>
          <p:cNvSpPr txBox="1"/>
          <p:nvPr/>
        </p:nvSpPr>
        <p:spPr>
          <a:xfrm>
            <a:off x="6475589" y="4956184"/>
            <a:ext cx="19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 staves from CERN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9DDE8A2F-0230-5C4B-AB07-BFE79081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21AF0E1-5B34-D14A-A681-ED79415B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2BEDCBA-021B-704D-8637-1341E2642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7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ABF3-45F0-344E-916B-1EB27A18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24" y="3072"/>
            <a:ext cx="6331352" cy="811873"/>
          </a:xfrm>
        </p:spPr>
        <p:txBody>
          <a:bodyPr/>
          <a:lstStyle/>
          <a:p>
            <a:r>
              <a:rPr lang="en-US" dirty="0"/>
              <a:t>Upcoming Challenges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55C9-985B-BE4C-B0D2-9D3C1AD11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51" y="855458"/>
            <a:ext cx="5915149" cy="572082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Mechanical support structures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 production and QA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test article, Layer-0 EW CMM etc.</a:t>
            </a:r>
          </a:p>
          <a:p>
            <a:pPr lvl="2"/>
            <a:r>
              <a:rPr lang="en-US" b="1" dirty="0"/>
              <a:t>CF FDR: Dec. 15, 2020 </a:t>
            </a:r>
          </a:p>
          <a:p>
            <a:pPr lvl="1"/>
            <a:r>
              <a:rPr lang="en-US" dirty="0">
                <a:solidFill>
                  <a:srgbClr val="0432FF"/>
                </a:solidFill>
              </a:rPr>
              <a:t>CF full production starts ~ Jan. 2021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half CF(EW+CYSS+SB) available in ~March 2021</a:t>
            </a:r>
            <a:endParaRPr lang="en-US" dirty="0"/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half CF available in April </a:t>
            </a:r>
          </a:p>
          <a:p>
            <a:pPr lvl="1"/>
            <a:r>
              <a:rPr lang="en-US" dirty="0"/>
              <a:t>Insertion system design &amp; mockup </a:t>
            </a:r>
          </a:p>
          <a:p>
            <a:pPr lvl="2"/>
            <a:r>
              <a:rPr lang="en-US" b="1" dirty="0"/>
              <a:t>System integration review: ~Jan 2021</a:t>
            </a:r>
            <a:endParaRPr lang="en-US" dirty="0"/>
          </a:p>
          <a:p>
            <a:r>
              <a:rPr lang="en-US" b="1" dirty="0"/>
              <a:t>Stave production and transportation</a:t>
            </a:r>
          </a:p>
          <a:p>
            <a:pPr lvl="1"/>
            <a:r>
              <a:rPr lang="en-US" dirty="0"/>
              <a:t>Shipping and QA, to be ready for assembly in time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Half-detector assembly at LBNL</a:t>
            </a:r>
            <a:endParaRPr lang="en-US" dirty="0"/>
          </a:p>
          <a:p>
            <a:pPr lvl="1"/>
            <a:r>
              <a:rPr lang="en-US" dirty="0"/>
              <a:t>CF and stave test fitting ~March 2021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Half-detector assembly review, ~May 2021 </a:t>
            </a:r>
          </a:p>
          <a:p>
            <a:pPr lvl="1"/>
            <a:r>
              <a:rPr lang="en-US" dirty="0"/>
              <a:t>Complete the 2</a:t>
            </a:r>
            <a:r>
              <a:rPr lang="en-US" baseline="30000" dirty="0"/>
              <a:t>nd</a:t>
            </a:r>
            <a:r>
              <a:rPr lang="en-US" dirty="0"/>
              <a:t> Half-detector by 12/2021 </a:t>
            </a:r>
          </a:p>
          <a:p>
            <a:r>
              <a:rPr lang="en-US" dirty="0"/>
              <a:t>Power, readout and controls</a:t>
            </a:r>
          </a:p>
          <a:p>
            <a:pPr lvl="1"/>
            <a:r>
              <a:rPr lang="en-US" dirty="0"/>
              <a:t>Half-detector readout and control at LBNL, ~summer 2021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Tight schedule to meet the installation dates 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1DCD4D3-0289-8942-8873-16B13E3F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A0268B9-311B-7949-841D-E099B8F3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16913E-71F7-564A-8BDF-0514ED9D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1159"/>
            <a:ext cx="2743200" cy="365125"/>
          </a:xfrm>
        </p:spPr>
        <p:txBody>
          <a:bodyPr/>
          <a:lstStyle/>
          <a:p>
            <a:fld id="{BB8E2B83-9E90-0247-9C1C-F90631E2788B}" type="slidenum">
              <a:rPr lang="en-US" smtClean="0"/>
              <a:t>3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DF5705-F3E0-4842-B766-C70EC5546851}"/>
              </a:ext>
            </a:extLst>
          </p:cNvPr>
          <p:cNvGrpSpPr/>
          <p:nvPr/>
        </p:nvGrpSpPr>
        <p:grpSpPr>
          <a:xfrm>
            <a:off x="6273965" y="-64446"/>
            <a:ext cx="5915149" cy="5701465"/>
            <a:chOff x="6273965" y="-64446"/>
            <a:chExt cx="5915149" cy="570146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A64E88-64FE-4645-9D26-E157282DB734}"/>
                </a:ext>
              </a:extLst>
            </p:cNvPr>
            <p:cNvGrpSpPr/>
            <p:nvPr/>
          </p:nvGrpSpPr>
          <p:grpSpPr>
            <a:xfrm>
              <a:off x="6273965" y="-64446"/>
              <a:ext cx="5915149" cy="5701465"/>
              <a:chOff x="6079421" y="900584"/>
              <a:chExt cx="5915149" cy="546307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3A90783-3EE1-A940-8DBF-03F17FD09540}"/>
                  </a:ext>
                </a:extLst>
              </p:cNvPr>
              <p:cNvGrpSpPr/>
              <p:nvPr/>
            </p:nvGrpSpPr>
            <p:grpSpPr>
              <a:xfrm>
                <a:off x="6079421" y="900584"/>
                <a:ext cx="5915149" cy="5463072"/>
                <a:chOff x="6260272" y="590800"/>
                <a:chExt cx="5915149" cy="5463072"/>
              </a:xfrm>
            </p:grpSpPr>
            <p:pic>
              <p:nvPicPr>
                <p:cNvPr id="5" name="Content Placeholder 3">
                  <a:extLst>
                    <a:ext uri="{FF2B5EF4-FFF2-40B4-BE49-F238E27FC236}">
                      <a16:creationId xmlns:a16="http://schemas.microsoft.com/office/drawing/2014/main" id="{8588B619-CC43-D248-8A79-C6565F934F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260272" y="959849"/>
                  <a:ext cx="5915149" cy="5094023"/>
                </a:xfrm>
                <a:prstGeom prst="rect">
                  <a:avLst/>
                </a:prstGeom>
              </p:spPr>
            </p:pic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5C94FD1-BD3E-C44B-9594-07E00D779CF5}"/>
                    </a:ext>
                  </a:extLst>
                </p:cNvPr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Pre-COVID19 Schedule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F3AC7D9-E5CB-EF45-8276-7400F2A48819}"/>
                  </a:ext>
                </a:extLst>
              </p:cNvPr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>
                <a:solidFill>
                  <a:srgbClr val="043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60C15F7-1933-7B4D-B5ED-FBA29FB0D58F}"/>
                  </a:ext>
                </a:extLst>
              </p:cNvPr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3337EA9-8D92-5949-97BB-88988370D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03233" y="2013626"/>
                <a:ext cx="0" cy="3929974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7DB828-75D3-C549-A1EA-597B70169673}"/>
                  </a:ext>
                </a:extLst>
              </p:cNvPr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Today</a:t>
                </a:r>
              </a:p>
            </p:txBody>
          </p:sp>
        </p:grp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85FE38E9-45E9-304E-82DE-273E10778599}"/>
                </a:ext>
              </a:extLst>
            </p:cNvPr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5A8286-0911-CE45-B471-A6FDA17D6FDC}"/>
                </a:ext>
              </a:extLst>
            </p:cNvPr>
            <p:cNvSpPr txBox="1"/>
            <p:nvPr/>
          </p:nvSpPr>
          <p:spPr>
            <a:xfrm>
              <a:off x="10550075" y="3464857"/>
              <a:ext cx="1410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Assembly review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FEFA45-7721-0541-AEF4-7AED5936CC0D}"/>
              </a:ext>
            </a:extLst>
          </p:cNvPr>
          <p:cNvCxnSpPr>
            <a:cxnSpLocks/>
          </p:cNvCxnSpPr>
          <p:nvPr/>
        </p:nvCxnSpPr>
        <p:spPr>
          <a:xfrm>
            <a:off x="5185317" y="1315844"/>
            <a:ext cx="4046222" cy="169080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8530B8-D6A3-DA49-8F20-08CADC6A1FC5}"/>
              </a:ext>
            </a:extLst>
          </p:cNvPr>
          <p:cNvCxnSpPr>
            <a:cxnSpLocks/>
          </p:cNvCxnSpPr>
          <p:nvPr/>
        </p:nvCxnSpPr>
        <p:spPr>
          <a:xfrm flipV="1">
            <a:off x="5019472" y="3801423"/>
            <a:ext cx="3910519" cy="5204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22905F63-526A-8046-8247-5F873029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721" y="5637019"/>
            <a:ext cx="3559548" cy="116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5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9E543-D81A-9D48-8CB2-9E81ACFA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DC651-DE3D-D640-BBE5-B6D6B155C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8B93B-78C3-9240-B1C2-38AFB466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B4D32-69BD-EA4D-AE47-1C162590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B975C-8E08-9143-B211-F5F064D1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CECAA5-880B-4F4B-80CD-9D75128BFD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F0A36B-0194-2D4F-8284-AA8413382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29" y="430279"/>
            <a:ext cx="732817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Stave MOSAIC Readout at LANL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20255E-82CC-CB4A-97CA-D4278E0F1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8237" y="0"/>
            <a:ext cx="2633763" cy="351168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107AC-3B01-734F-A2C1-8035B1C5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17FC9-1F3E-4B45-B34D-1AED0FDA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FE31D-2018-DF49-8B00-510FC781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77FE7-B1A7-7E46-B62A-F51C7E936C9D}"/>
              </a:ext>
            </a:extLst>
          </p:cNvPr>
          <p:cNvSpPr txBox="1"/>
          <p:nvPr/>
        </p:nvSpPr>
        <p:spPr>
          <a:xfrm>
            <a:off x="1828800" y="6352143"/>
            <a:ext cx="1240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To MOSAIC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76B0D6-00E5-6C48-93AB-E11625116A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488" y="3046852"/>
            <a:ext cx="2830749" cy="3774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60EBF4-6780-9F48-B787-04D0CBB0F1A4}"/>
              </a:ext>
            </a:extLst>
          </p:cNvPr>
          <p:cNvSpPr txBox="1"/>
          <p:nvPr/>
        </p:nvSpPr>
        <p:spPr>
          <a:xfrm>
            <a:off x="9813422" y="5850493"/>
            <a:ext cx="95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MOSAIC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AB6056-5E5D-BA4C-A9A7-9D7B9FFF65F6}"/>
              </a:ext>
            </a:extLst>
          </p:cNvPr>
          <p:cNvSpPr txBox="1"/>
          <p:nvPr/>
        </p:nvSpPr>
        <p:spPr>
          <a:xfrm>
            <a:off x="774453" y="5282677"/>
            <a:ext cx="1303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DVDD: 1.8V</a:t>
            </a:r>
          </a:p>
          <a:p>
            <a:r>
              <a:rPr lang="en-US" b="1" dirty="0">
                <a:solidFill>
                  <a:srgbClr val="FFFF00"/>
                </a:solidFill>
              </a:rPr>
              <a:t>AVDD: 1.8V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AE2F4-7AEA-9646-80C7-1F631800670E}"/>
              </a:ext>
            </a:extLst>
          </p:cNvPr>
          <p:cNvSpPr txBox="1"/>
          <p:nvPr/>
        </p:nvSpPr>
        <p:spPr>
          <a:xfrm>
            <a:off x="2832448" y="6030952"/>
            <a:ext cx="100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DV: 3.3V</a:t>
            </a:r>
          </a:p>
        </p:txBody>
      </p:sp>
    </p:spTree>
    <p:extLst>
      <p:ext uri="{BB962C8B-B14F-4D97-AF65-F5344CB8AC3E}">
        <p14:creationId xmlns:p14="http://schemas.microsoft.com/office/powerpoint/2010/main" val="1262646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F28EA-A8BE-C047-997F-88F8C442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21F3-7FAD-3243-A331-8005D5929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7BA-93BD-F647-8EBF-05CA001C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25EC03-7494-2841-8F72-FC2C03C8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179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C8FC53-01D1-C340-BDA1-09FD942E1E72}"/>
              </a:ext>
            </a:extLst>
          </p:cNvPr>
          <p:cNvSpPr txBox="1"/>
          <p:nvPr/>
        </p:nvSpPr>
        <p:spPr>
          <a:xfrm>
            <a:off x="4649822" y="5330758"/>
            <a:ext cx="100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DV: 3.3V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1A2B0B-9B95-F74A-9B23-D0D38F412B4E}"/>
              </a:ext>
            </a:extLst>
          </p:cNvPr>
          <p:cNvSpPr txBox="1"/>
          <p:nvPr/>
        </p:nvSpPr>
        <p:spPr>
          <a:xfrm>
            <a:off x="1986200" y="2646482"/>
            <a:ext cx="1303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DVDD: 1.8V</a:t>
            </a:r>
          </a:p>
          <a:p>
            <a:r>
              <a:rPr lang="en-US" b="1" dirty="0">
                <a:solidFill>
                  <a:srgbClr val="FFFF00"/>
                </a:solidFill>
              </a:rPr>
              <a:t>AVDD: 1.8V</a:t>
            </a:r>
          </a:p>
        </p:txBody>
      </p:sp>
    </p:spTree>
    <p:extLst>
      <p:ext uri="{BB962C8B-B14F-4D97-AF65-F5344CB8AC3E}">
        <p14:creationId xmlns:p14="http://schemas.microsoft.com/office/powerpoint/2010/main" val="4000546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25F19-D3F8-5941-BB49-CF2ECF185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11/20/20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461B6E-3FDA-1748-9A8A-2E89E00F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@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3E0A1-F8D5-9741-8EFA-F4D057E7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D4D27-54D4-C044-94CA-0B5AD64895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6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347</Words>
  <Application>Microsoft Macintosh PowerPoint</Application>
  <PresentationFormat>Widescreen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MVTX Status and Plan </vt:lpstr>
      <vt:lpstr>Project Status </vt:lpstr>
      <vt:lpstr>Upcoming Challenges  </vt:lpstr>
      <vt:lpstr>backup</vt:lpstr>
      <vt:lpstr>Stave MOSAIC Readout at LANL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and Plan </dc:title>
  <dc:creator>Ming Liu</dc:creator>
  <cp:lastModifiedBy>Ming Liu</cp:lastModifiedBy>
  <cp:revision>33</cp:revision>
  <dcterms:created xsi:type="dcterms:W3CDTF">2020-11-19T19:12:30Z</dcterms:created>
  <dcterms:modified xsi:type="dcterms:W3CDTF">2020-11-20T16:52:22Z</dcterms:modified>
</cp:coreProperties>
</file>